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baseline="0" dirty="0" smtClean="0"/>
            <a:t>VY_32_INOVACE_04_Přírodověda 4.ročník_Rostliny II.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Mgr. </a:t>
          </a:r>
          <a:r>
            <a:rPr lang="cs-CZ" sz="2000" dirty="0" smtClean="0"/>
            <a:t>Iveta Hejtmánková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Rostliny II.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060945-AFE8-4A0B-904F-CBEC4C450745}" type="presOf" srcId="{757F3AB3-0718-4624-B441-E567A8F0AB56}" destId="{333A1088-737F-45CB-B68E-254E46348037}" srcOrd="0" destOrd="0" presId="urn:microsoft.com/office/officeart/2005/8/layout/target3"/>
    <dgm:cxn modelId="{5A611929-F564-454B-88C5-19345FB739AD}" type="presOf" srcId="{D1D4F407-5343-4D3F-B5B9-D407B03CAEB4}" destId="{AED2198E-93D5-4001-81B4-73124B309672}" srcOrd="1" destOrd="0" presId="urn:microsoft.com/office/officeart/2005/8/layout/target3"/>
    <dgm:cxn modelId="{B2A8A767-6B6F-499D-9261-FF50A33B5FBA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7D171AD-D260-4541-8DEE-D22F23CEDEFD}" type="presOf" srcId="{4C35D32F-0EAB-4CD7-82EE-45574DC2A586}" destId="{890E4F0B-2866-4A3F-A3C7-2A14B1797930}" srcOrd="1" destOrd="0" presId="urn:microsoft.com/office/officeart/2005/8/layout/target3"/>
    <dgm:cxn modelId="{33F32B04-516A-4F2A-A625-965D8F9D3B9F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B78888D-A1CC-48F7-8CA3-4E83DE4DB7EC}" type="presOf" srcId="{D1D4F407-5343-4D3F-B5B9-D407B03CAEB4}" destId="{D005CE8C-CC26-4C3E-AC11-E15060ECD759}" srcOrd="0" destOrd="0" presId="urn:microsoft.com/office/officeart/2005/8/layout/target3"/>
    <dgm:cxn modelId="{02403C42-DF67-4C62-B370-8890B80C9B9F}" type="presOf" srcId="{D8197B8C-B260-4A16-BDF4-0947B075E274}" destId="{5A5FFA88-C948-4069-8E93-59FA12366E83}" srcOrd="1" destOrd="0" presId="urn:microsoft.com/office/officeart/2005/8/layout/target3"/>
    <dgm:cxn modelId="{BE53DEB9-608E-4F1A-B4BD-37D607CEFDB2}" type="presOf" srcId="{B651F6E3-6281-48DB-9319-2AEAFDAE7572}" destId="{6BB5E863-4638-4E1D-BFDE-399D028AC4ED}" srcOrd="1" destOrd="0" presId="urn:microsoft.com/office/officeart/2005/8/layout/target3"/>
    <dgm:cxn modelId="{3F0CBE4E-01AE-4C89-9908-117A8ACB2B53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BD897BF-C69C-41C5-9681-5DEBFA17ADA2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BDD98255-0F91-4222-BCD4-37814DE1A473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BEB6BEB-7CEF-41C2-BBF3-06D612A73BF3}" type="presParOf" srcId="{333A1088-737F-45CB-B68E-254E46348037}" destId="{F5ABB229-8D3B-4694-996A-96F23CF14429}" srcOrd="0" destOrd="0" presId="urn:microsoft.com/office/officeart/2005/8/layout/target3"/>
    <dgm:cxn modelId="{F1D45898-FDF1-49B4-97AA-25AFF582D041}" type="presParOf" srcId="{333A1088-737F-45CB-B68E-254E46348037}" destId="{F41139FD-01EE-4571-8B17-4FB00FC51163}" srcOrd="1" destOrd="0" presId="urn:microsoft.com/office/officeart/2005/8/layout/target3"/>
    <dgm:cxn modelId="{D0376B60-2021-4FF8-8D85-A14A750E60F0}" type="presParOf" srcId="{333A1088-737F-45CB-B68E-254E46348037}" destId="{D005CE8C-CC26-4C3E-AC11-E15060ECD759}" srcOrd="2" destOrd="0" presId="urn:microsoft.com/office/officeart/2005/8/layout/target3"/>
    <dgm:cxn modelId="{C3529C9F-1B09-4A7F-BBC9-75E045CB24F1}" type="presParOf" srcId="{333A1088-737F-45CB-B68E-254E46348037}" destId="{2C702D82-9B77-49B7-9568-BB8EB47C3372}" srcOrd="3" destOrd="0" presId="urn:microsoft.com/office/officeart/2005/8/layout/target3"/>
    <dgm:cxn modelId="{F9805190-A6D0-48D8-A673-980178143B25}" type="presParOf" srcId="{333A1088-737F-45CB-B68E-254E46348037}" destId="{A52A0455-90FF-4808-ABD0-F02540D31D5A}" srcOrd="4" destOrd="0" presId="urn:microsoft.com/office/officeart/2005/8/layout/target3"/>
    <dgm:cxn modelId="{91EA0A76-9AE7-427F-9DFD-A3014DEFF05F}" type="presParOf" srcId="{333A1088-737F-45CB-B68E-254E46348037}" destId="{6140AFEC-043D-4C43-A2F9-D0F5331DF3A3}" srcOrd="5" destOrd="0" presId="urn:microsoft.com/office/officeart/2005/8/layout/target3"/>
    <dgm:cxn modelId="{DE5E0A10-992D-4F00-A6EC-363226BB3B15}" type="presParOf" srcId="{333A1088-737F-45CB-B68E-254E46348037}" destId="{9358AC05-5D7D-4327-9F80-1AD486AEA664}" srcOrd="6" destOrd="0" presId="urn:microsoft.com/office/officeart/2005/8/layout/target3"/>
    <dgm:cxn modelId="{8802D8A8-3C3F-40CE-809F-07BF00D24AE5}" type="presParOf" srcId="{333A1088-737F-45CB-B68E-254E46348037}" destId="{313FC574-E1CD-4FB4-B054-0B805CE0447D}" srcOrd="7" destOrd="0" presId="urn:microsoft.com/office/officeart/2005/8/layout/target3"/>
    <dgm:cxn modelId="{32206A7F-2D4D-4BBE-A7DF-EB9D29AA04DB}" type="presParOf" srcId="{333A1088-737F-45CB-B68E-254E46348037}" destId="{619D679B-A015-4ECF-8348-D1034C574F40}" srcOrd="8" destOrd="0" presId="urn:microsoft.com/office/officeart/2005/8/layout/target3"/>
    <dgm:cxn modelId="{F85155FD-EF2A-4997-9FA7-2D0478802713}" type="presParOf" srcId="{333A1088-737F-45CB-B68E-254E46348037}" destId="{322283A8-4A27-4CDA-BAE3-F381106A9174}" srcOrd="9" destOrd="0" presId="urn:microsoft.com/office/officeart/2005/8/layout/target3"/>
    <dgm:cxn modelId="{F18E3C5B-9EBE-41D9-8E58-EBC4BA46572F}" type="presParOf" srcId="{333A1088-737F-45CB-B68E-254E46348037}" destId="{FFC9F71D-1B4F-4AD9-A4A6-86ADEFC8AF5C}" srcOrd="10" destOrd="0" presId="urn:microsoft.com/office/officeart/2005/8/layout/target3"/>
    <dgm:cxn modelId="{E9F4CCA9-A26B-47FB-BDB8-334CF4A87A28}" type="presParOf" srcId="{333A1088-737F-45CB-B68E-254E46348037}" destId="{25B08C86-7E15-44DC-BE7F-FFB55DD49D12}" srcOrd="11" destOrd="0" presId="urn:microsoft.com/office/officeart/2005/8/layout/target3"/>
    <dgm:cxn modelId="{04C02F49-36EB-4AA1-81A7-215F5FE7B630}" type="presParOf" srcId="{333A1088-737F-45CB-B68E-254E46348037}" destId="{76644BE8-9D7C-4C09-B250-3D10AF48CBB7}" srcOrd="12" destOrd="0" presId="urn:microsoft.com/office/officeart/2005/8/layout/target3"/>
    <dgm:cxn modelId="{087666E8-CF09-4387-B3B6-78E0CE25E642}" type="presParOf" srcId="{333A1088-737F-45CB-B68E-254E46348037}" destId="{EE85B701-7295-41C0-BA7A-34D3756A2AE6}" srcOrd="13" destOrd="0" presId="urn:microsoft.com/office/officeart/2005/8/layout/target3"/>
    <dgm:cxn modelId="{2BDF24AA-D72C-4D24-B16B-D3F63DF139FD}" type="presParOf" srcId="{333A1088-737F-45CB-B68E-254E46348037}" destId="{8BEBB6EC-1DAA-4CAC-8A25-BC0FCBD5DBD5}" srcOrd="14" destOrd="0" presId="urn:microsoft.com/office/officeart/2005/8/layout/target3"/>
    <dgm:cxn modelId="{A54EDF79-CE74-4A2B-9226-08AFF41B7CEB}" type="presParOf" srcId="{333A1088-737F-45CB-B68E-254E46348037}" destId="{AED2198E-93D5-4001-81B4-73124B309672}" srcOrd="15" destOrd="0" presId="urn:microsoft.com/office/officeart/2005/8/layout/target3"/>
    <dgm:cxn modelId="{7DB0FAE9-50F3-4AEB-B8C6-136DE64E7E2D}" type="presParOf" srcId="{333A1088-737F-45CB-B68E-254E46348037}" destId="{2BE915AB-18AA-4053-B92C-3BFC9ED204BB}" srcOrd="16" destOrd="0" presId="urn:microsoft.com/office/officeart/2005/8/layout/target3"/>
    <dgm:cxn modelId="{E7B143C5-84E2-4651-850D-57EEC03EF534}" type="presParOf" srcId="{333A1088-737F-45CB-B68E-254E46348037}" destId="{6BB5E863-4638-4E1D-BFDE-399D028AC4ED}" srcOrd="17" destOrd="0" presId="urn:microsoft.com/office/officeart/2005/8/layout/target3"/>
    <dgm:cxn modelId="{B93D9672-576E-4A12-8949-222DCF6AF7D0}" type="presParOf" srcId="{333A1088-737F-45CB-B68E-254E46348037}" destId="{5A5FFA88-C948-4069-8E93-59FA12366E83}" srcOrd="18" destOrd="0" presId="urn:microsoft.com/office/officeart/2005/8/layout/target3"/>
    <dgm:cxn modelId="{0246BAC5-1BBE-4AC8-81F3-2FB11320CC2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Mgr. </a:t>
          </a:r>
          <a:r>
            <a:rPr lang="cs-CZ" sz="2000" kern="1200" dirty="0" smtClean="0"/>
            <a:t>Iveta Hejtmánková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baseline="0" dirty="0" smtClean="0"/>
            <a:t>VY_32_INOVACE_04_Přírodověda 4.ročník_Rostliny II.</a:t>
          </a:r>
          <a:endParaRPr lang="cs-CZ" sz="18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Rostliny II.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4A7B5CEA-8DB1-48FA-9268-1973221BB095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33A7AE-42DD-4659-807B-5C94015399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5CEA-8DB1-48FA-9268-1973221BB095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133A7AE-42DD-4659-807B-5C94015399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5CEA-8DB1-48FA-9268-1973221BB095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C133A7AE-42DD-4659-807B-5C94015399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4A7B5CEA-8DB1-48FA-9268-1973221BB095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133A7AE-42DD-4659-807B-5C94015399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4A7B5CEA-8DB1-48FA-9268-1973221BB095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133A7AE-42DD-4659-807B-5C94015399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5CEA-8DB1-48FA-9268-1973221BB095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133A7AE-42DD-4659-807B-5C94015399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5CEA-8DB1-48FA-9268-1973221BB095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33A7AE-42DD-4659-807B-5C94015399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5CEA-8DB1-48FA-9268-1973221BB095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133A7AE-42DD-4659-807B-5C94015399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4A7B5CEA-8DB1-48FA-9268-1973221BB095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C133A7AE-42DD-4659-807B-5C94015399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5CEA-8DB1-48FA-9268-1973221BB095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3A7AE-42DD-4659-807B-5C94015399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A7B5CEA-8DB1-48FA-9268-1973221BB095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C133A7AE-42DD-4659-807B-5C94015399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A7B5CEA-8DB1-48FA-9268-1973221BB095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133A7AE-42DD-4659-807B-5C94015399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skolakov3a.sweb.cz/PRVOUKA/rostliny3/listy.htm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20891307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ROSTLINY II.</a:t>
            </a:r>
            <a:endParaRPr lang="cs-CZ" dirty="0"/>
          </a:p>
        </p:txBody>
      </p:sp>
      <p:pic>
        <p:nvPicPr>
          <p:cNvPr id="6" name="Zástupný symbol pro obsah 5" descr="thumbnailCAP7MHJO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775075" y="2514600"/>
            <a:ext cx="1828800" cy="2667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je určena žákům 4</a:t>
            </a:r>
            <a:r>
              <a:rPr lang="cs-CZ" dirty="0" smtClean="0"/>
              <a:t>. ročníku</a:t>
            </a:r>
            <a:r>
              <a:rPr lang="cs-CZ" dirty="0" smtClean="0"/>
              <a:t>.</a:t>
            </a:r>
          </a:p>
          <a:p>
            <a:r>
              <a:rPr lang="cs-CZ" dirty="0" smtClean="0"/>
              <a:t>Je zaměřena na rostliny semenné.</a:t>
            </a:r>
          </a:p>
          <a:p>
            <a:r>
              <a:rPr lang="cs-CZ" dirty="0" smtClean="0"/>
              <a:t>V první části si žáci společně zopakují znalosti o rostlinách z nižších ročníků.</a:t>
            </a:r>
          </a:p>
          <a:p>
            <a:r>
              <a:rPr lang="cs-CZ" dirty="0" smtClean="0"/>
              <a:t>V závěru si upevní učivo 4</a:t>
            </a:r>
            <a:r>
              <a:rPr lang="cs-CZ" dirty="0" smtClean="0"/>
              <a:t>. ročníku</a:t>
            </a:r>
            <a:r>
              <a:rPr lang="cs-CZ" dirty="0" smtClean="0"/>
              <a:t>.</a:t>
            </a:r>
          </a:p>
          <a:p>
            <a:r>
              <a:rPr lang="cs-CZ" dirty="0" smtClean="0"/>
              <a:t>Prezentace je obohacena o několik aktuálních poznatků z internetových zdrojů.</a:t>
            </a:r>
            <a:endParaRPr lang="cs-CZ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TĚLA KVETOUCÍ ROSTLINY</a:t>
            </a:r>
            <a:endParaRPr lang="cs-CZ" dirty="0"/>
          </a:p>
        </p:txBody>
      </p:sp>
      <p:pic>
        <p:nvPicPr>
          <p:cNvPr id="4" name="Zástupný symbol pro obsah 3" descr="thumbnailCAEST2YT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71868" y="1857364"/>
            <a:ext cx="2201116" cy="4373078"/>
          </a:xfrm>
        </p:spPr>
      </p:pic>
      <p:sp>
        <p:nvSpPr>
          <p:cNvPr id="5" name="Šipka doprava 4"/>
          <p:cNvSpPr/>
          <p:nvPr/>
        </p:nvSpPr>
        <p:spPr>
          <a:xfrm>
            <a:off x="2857488" y="2285992"/>
            <a:ext cx="1643074" cy="10001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KVĚT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Šipka doleva 5"/>
          <p:cNvSpPr/>
          <p:nvPr/>
        </p:nvSpPr>
        <p:spPr>
          <a:xfrm>
            <a:off x="4857752" y="4429132"/>
            <a:ext cx="1714512" cy="857256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STONEK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" name="Šipka doleva 6"/>
          <p:cNvSpPr/>
          <p:nvPr/>
        </p:nvSpPr>
        <p:spPr>
          <a:xfrm>
            <a:off x="5357818" y="2500306"/>
            <a:ext cx="1643074" cy="857256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LIST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8" name="Šipka doprava 7"/>
          <p:cNvSpPr/>
          <p:nvPr/>
        </p:nvSpPr>
        <p:spPr>
          <a:xfrm>
            <a:off x="2857488" y="5214950"/>
            <a:ext cx="1571636" cy="85725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KOŘEN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034" y="6215082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Doplň stavbu </a:t>
            </a:r>
            <a:r>
              <a:rPr lang="cs-CZ" sz="2000" dirty="0" smtClean="0"/>
              <a:t>těla.</a:t>
            </a:r>
            <a:endParaRPr lang="cs-CZ" sz="20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KOŘEN</a:t>
            </a:r>
            <a:endParaRPr lang="cs-CZ" dirty="0"/>
          </a:p>
        </p:txBody>
      </p:sp>
      <p:pic>
        <p:nvPicPr>
          <p:cNvPr id="6" name="Zástupný symbol pro obsah 5" descr="thumbnailCALCMGZI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214678" y="2428868"/>
            <a:ext cx="2857500" cy="2076450"/>
          </a:xfrm>
        </p:spPr>
      </p:pic>
      <p:sp>
        <p:nvSpPr>
          <p:cNvPr id="7" name="TextovéPole 6"/>
          <p:cNvSpPr txBox="1"/>
          <p:nvPr/>
        </p:nvSpPr>
        <p:spPr>
          <a:xfrm>
            <a:off x="3000364" y="1714488"/>
            <a:ext cx="3071834" cy="40011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PODZEMNÍ ČÁST ROSTLINY</a:t>
            </a:r>
            <a:endParaRPr lang="cs-CZ" sz="2000" dirty="0"/>
          </a:p>
        </p:txBody>
      </p:sp>
      <p:sp>
        <p:nvSpPr>
          <p:cNvPr id="8" name="Šipka doprava se zářezem 7"/>
          <p:cNvSpPr/>
          <p:nvPr/>
        </p:nvSpPr>
        <p:spPr>
          <a:xfrm>
            <a:off x="571472" y="4214818"/>
            <a:ext cx="2643206" cy="1143008"/>
          </a:xfrm>
          <a:prstGeom prst="notched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FUNKCE KOŘENE: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6143636" y="4357694"/>
            <a:ext cx="2286016" cy="857256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UPEVŇUJE ROSTLINU V PŮDĚ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3214678" y="5429264"/>
            <a:ext cx="3000396" cy="100010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PŘIJÍMÁ Z PŮDY VODU A ŽIVINY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14282" y="6143644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Vyjmenuj funkce kořene.</a:t>
            </a:r>
            <a:endParaRPr lang="cs-CZ" sz="20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STONEK</a:t>
            </a:r>
            <a:endParaRPr lang="cs-CZ" dirty="0"/>
          </a:p>
        </p:txBody>
      </p:sp>
      <p:pic>
        <p:nvPicPr>
          <p:cNvPr id="4" name="Zástupný symbol pro obsah 3" descr="thumbnailCA8TQX9A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643306" y="2571744"/>
            <a:ext cx="2001847" cy="3019929"/>
          </a:xfrm>
        </p:spPr>
      </p:pic>
      <p:sp>
        <p:nvSpPr>
          <p:cNvPr id="5" name="TextovéPole 4"/>
          <p:cNvSpPr txBox="1"/>
          <p:nvPr/>
        </p:nvSpPr>
        <p:spPr>
          <a:xfrm>
            <a:off x="3286116" y="1785926"/>
            <a:ext cx="3357586" cy="40011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NADZEMNÍ ČÁST ROSTLINY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Šipka doprava se zářezem 5"/>
          <p:cNvSpPr/>
          <p:nvPr/>
        </p:nvSpPr>
        <p:spPr>
          <a:xfrm>
            <a:off x="1714480" y="3714752"/>
            <a:ext cx="2071702" cy="1071570"/>
          </a:xfrm>
          <a:prstGeom prst="notch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FUNKCE STONKU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5357818" y="3000372"/>
            <a:ext cx="3643338" cy="121444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VEDE VODU A ROZPUŠTĚNÉ ŽIVINY Z KOŘENE DO LISTŮ A DALŠÍCH ČÁSTÍ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5572132" y="4857760"/>
            <a:ext cx="2928958" cy="128588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UMOŽŇUJE RŮST ROSTLINY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71472" y="6286520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Zopakuj funkce stonku.</a:t>
            </a:r>
            <a:endParaRPr lang="cs-CZ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DĚLENÍ KVETOUCÍCH ROSTLIN PODLE STAVBY STONKU</a:t>
            </a:r>
            <a:endParaRPr lang="cs-CZ" dirty="0"/>
          </a:p>
        </p:txBody>
      </p:sp>
      <p:pic>
        <p:nvPicPr>
          <p:cNvPr id="4" name="Zástupný symbol pro obsah 3" descr="thumbnailCASR26IP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28662" y="3429000"/>
            <a:ext cx="2500330" cy="15918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ázek 4" descr="thumbnailCA00FY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4357694"/>
            <a:ext cx="2190745" cy="16430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ázek 5" descr="thumbnailCAGW9W6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5206" y="4143380"/>
            <a:ext cx="1553777" cy="2071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Zaoblený obdélník 6"/>
          <p:cNvSpPr/>
          <p:nvPr/>
        </p:nvSpPr>
        <p:spPr>
          <a:xfrm>
            <a:off x="1000100" y="1928802"/>
            <a:ext cx="2286016" cy="57150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</a:rPr>
              <a:t>BYLINY</a:t>
            </a:r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214942" y="1928802"/>
            <a:ext cx="2357454" cy="57150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</a:rPr>
              <a:t>DŘEVINY</a:t>
            </a:r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9" name="Šipka dolů 8"/>
          <p:cNvSpPr/>
          <p:nvPr/>
        </p:nvSpPr>
        <p:spPr>
          <a:xfrm>
            <a:off x="4143372" y="3000372"/>
            <a:ext cx="2286016" cy="1071570"/>
          </a:xfrm>
          <a:prstGeom prst="downArrow">
            <a:avLst>
              <a:gd name="adj1" fmla="val 50000"/>
              <a:gd name="adj2" fmla="val 51271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STROMY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0" name="Šipka dolů 9"/>
          <p:cNvSpPr/>
          <p:nvPr/>
        </p:nvSpPr>
        <p:spPr>
          <a:xfrm>
            <a:off x="7072330" y="2928934"/>
            <a:ext cx="1785918" cy="1000132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KEŘE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0034" y="6286520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Zopakuj si dělení rostlin.</a:t>
            </a:r>
            <a:endParaRPr lang="cs-CZ" sz="20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LIST</a:t>
            </a:r>
            <a:endParaRPr lang="cs-CZ" dirty="0"/>
          </a:p>
        </p:txBody>
      </p:sp>
      <p:pic>
        <p:nvPicPr>
          <p:cNvPr id="4" name="Zástupný symbol pro obsah 3" descr="thumbnailCAC4A3FA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214678" y="3929066"/>
            <a:ext cx="2857500" cy="1962150"/>
          </a:xfrm>
        </p:spPr>
      </p:pic>
      <p:sp>
        <p:nvSpPr>
          <p:cNvPr id="5" name="TextovéPole 4"/>
          <p:cNvSpPr txBox="1"/>
          <p:nvPr/>
        </p:nvSpPr>
        <p:spPr>
          <a:xfrm>
            <a:off x="3071802" y="1571612"/>
            <a:ext cx="3143272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NADZEMNÍ ČÁST ROSTLINY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71868" y="2071678"/>
            <a:ext cx="2786082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OBSAHUJE CHLOROFYL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86182" y="2571744"/>
            <a:ext cx="2928958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  <a:hlinkClick r:id="rId3"/>
              </a:rPr>
              <a:t>PROBÍHÁ  FOTOSYNTÉZA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8" name="Obrázek 7" descr="thumbnailCA4J0O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1571612"/>
            <a:ext cx="2071702" cy="1705701"/>
          </a:xfrm>
          <a:prstGeom prst="rect">
            <a:avLst/>
          </a:prstGeom>
        </p:spPr>
      </p:pic>
      <p:pic>
        <p:nvPicPr>
          <p:cNvPr id="9" name="Obrázek 8" descr="thumbnailCAJL20RC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6578" y="1714488"/>
            <a:ext cx="1457325" cy="1133475"/>
          </a:xfrm>
          <a:prstGeom prst="rect">
            <a:avLst/>
          </a:prstGeom>
        </p:spPr>
      </p:pic>
      <p:sp>
        <p:nvSpPr>
          <p:cNvPr id="10" name="Šipka doleva 9"/>
          <p:cNvSpPr/>
          <p:nvPr/>
        </p:nvSpPr>
        <p:spPr>
          <a:xfrm>
            <a:off x="6143636" y="5143512"/>
            <a:ext cx="1714512" cy="857256"/>
          </a:xfrm>
          <a:prstGeom prst="lef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ČEPEL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Šipka dolů 10"/>
          <p:cNvSpPr/>
          <p:nvPr/>
        </p:nvSpPr>
        <p:spPr>
          <a:xfrm>
            <a:off x="9429784" y="278605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1285852" y="4071942"/>
            <a:ext cx="1928826" cy="857256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ŘAPÍK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3" name="Šipka dolů 12"/>
          <p:cNvSpPr/>
          <p:nvPr/>
        </p:nvSpPr>
        <p:spPr>
          <a:xfrm>
            <a:off x="3643306" y="3786190"/>
            <a:ext cx="2714644" cy="642942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ŽILNATINA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28596" y="6215082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Popiš části listu.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KVĚT</a:t>
            </a:r>
            <a:endParaRPr lang="cs-CZ" dirty="0"/>
          </a:p>
        </p:txBody>
      </p:sp>
      <p:pic>
        <p:nvPicPr>
          <p:cNvPr id="4" name="Zástupný symbol pro obsah 3" descr="thumbnailCAG6SKLI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1643051"/>
            <a:ext cx="2214578" cy="16609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ázek 5" descr="thumbnailCA95I8P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286256"/>
            <a:ext cx="2857500" cy="1990725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286116" y="1928802"/>
            <a:ext cx="4572032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ROZMNOŽOVÁNÍ KVETOUCÍCH ROSTLIN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86116" y="2714620"/>
            <a:ext cx="2071702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PESTRÉ ZBARVENÍ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428992" y="4071942"/>
            <a:ext cx="2571768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VNITŘNÍ ČÁST KVĚTU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28662" y="5000636"/>
            <a:ext cx="3571330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TYČINKY – SAMČÍ – PYLOVÁ </a:t>
            </a:r>
            <a:r>
              <a:rPr lang="cs-CZ" dirty="0" smtClean="0">
                <a:solidFill>
                  <a:srgbClr val="C00000"/>
                </a:solidFill>
              </a:rPr>
              <a:t>ZRNA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57224" y="5715016"/>
            <a:ext cx="450059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</a:rPr>
              <a:t>PESTÍK – SAMIČÍ - V </a:t>
            </a:r>
            <a:r>
              <a:rPr lang="cs-CZ" sz="2000" dirty="0" smtClean="0">
                <a:solidFill>
                  <a:srgbClr val="C00000"/>
                </a:solidFill>
              </a:rPr>
              <a:t>SEMENÍKU VAJÍČKA</a:t>
            </a:r>
            <a:endParaRPr lang="cs-CZ" sz="2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KVĚT</a:t>
            </a:r>
            <a:endParaRPr lang="cs-CZ" dirty="0"/>
          </a:p>
        </p:txBody>
      </p:sp>
      <p:pic>
        <p:nvPicPr>
          <p:cNvPr id="9" name="Zástupný symbol pro obsah 8" descr="thumbnailCAW209SN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1714480" y="4500570"/>
            <a:ext cx="1357322" cy="1809762"/>
          </a:xfrm>
        </p:spPr>
      </p:pic>
      <p:pic>
        <p:nvPicPr>
          <p:cNvPr id="10" name="Zástupný symbol pro obsah 9" descr="thumbnailCA5WM8AU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143504" y="4636862"/>
            <a:ext cx="3197061" cy="1635363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algn="ctr"/>
            <a:r>
              <a:rPr lang="cs-CZ" dirty="0" smtClean="0"/>
              <a:t>OPYLENÍ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dirty="0" smtClean="0"/>
              <a:t>OPLOZENÍ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14348" y="2786058"/>
            <a:ext cx="3714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PŘENESENA PYLOVÁ ZRNA Z TYČINEK NA PESTÍK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357290" y="3929066"/>
            <a:ext cx="2000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VÍTR NEBO HMYZ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214942" y="2643182"/>
            <a:ext cx="2786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PYLOVÉ ZRNÍČKO </a:t>
            </a:r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KLÍČÍ -</a:t>
            </a:r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PROROSTE K VAJÍČKU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786314" y="3500438"/>
            <a:ext cx="41781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 OPLOZENÉHO </a:t>
            </a:r>
            <a:r>
              <a:rPr lang="cs-CZ" sz="2000" dirty="0" smtClean="0"/>
              <a:t>VAJÍČKA - SEMENO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143504" y="4071942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ZE SEMENÍKU VZNIKÁ PLOD</a:t>
            </a:r>
            <a:endParaRPr lang="cs-CZ" sz="20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http://microsoft.com</a:t>
            </a:r>
            <a:endParaRPr lang="cs-CZ" dirty="0" smtClean="0"/>
          </a:p>
          <a:p>
            <a:r>
              <a:rPr lang="cs-CZ" sz="2000" dirty="0"/>
              <a:t>MGR.VĚRA ŠTIKOVÁ. </a:t>
            </a:r>
            <a:r>
              <a:rPr lang="cs-CZ" sz="2000" i="1" dirty="0"/>
              <a:t>Člověk a jeho svět</a:t>
            </a:r>
            <a:r>
              <a:rPr lang="cs-CZ" sz="2000" dirty="0"/>
              <a:t>: </a:t>
            </a:r>
            <a:r>
              <a:rPr lang="cs-CZ" sz="2000" i="1" dirty="0"/>
              <a:t>Přírodověda pro 4.ročník</a:t>
            </a:r>
            <a:r>
              <a:rPr lang="cs-CZ" sz="2000" dirty="0"/>
              <a:t>. druhé vydání. Nový Malín: NOVÁ </a:t>
            </a:r>
            <a:r>
              <a:rPr lang="cs-CZ" sz="2000" dirty="0" err="1"/>
              <a:t>ŠKOLA,s.r.o</a:t>
            </a:r>
            <a:r>
              <a:rPr lang="cs-CZ" sz="2000" dirty="0"/>
              <a:t>., 2011. ISBN 978-80-7289-211-2. </a:t>
            </a:r>
          </a:p>
          <a:p>
            <a:endParaRPr lang="cs-CZ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137</TotalTime>
  <Words>242</Words>
  <Application>Microsoft Office PowerPoint</Application>
  <PresentationFormat>Předvádění na obrazovce (4:3)</PresentationFormat>
  <Paragraphs>61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Medián</vt:lpstr>
      <vt:lpstr>Prezentace aplikace PowerPoint</vt:lpstr>
      <vt:lpstr>ROSTLINY II.</vt:lpstr>
      <vt:lpstr>ANOTACE</vt:lpstr>
      <vt:lpstr>STAVBA TĚLA KVETOUCÍ ROSTLINY</vt:lpstr>
      <vt:lpstr>KOŘEN</vt:lpstr>
      <vt:lpstr>STONEK</vt:lpstr>
      <vt:lpstr>DĚLENÍ KVETOUCÍCH ROSTLIN PODLE STAVBY STONKU</vt:lpstr>
      <vt:lpstr>LIST</vt:lpstr>
      <vt:lpstr>KVĚT</vt:lpstr>
      <vt:lpstr>KVĚT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Guest</dc:creator>
  <cp:lastModifiedBy>Martin Králík</cp:lastModifiedBy>
  <cp:revision>32</cp:revision>
  <dcterms:created xsi:type="dcterms:W3CDTF">2011-10-29T20:11:13Z</dcterms:created>
  <dcterms:modified xsi:type="dcterms:W3CDTF">2012-04-03T20:41:12Z</dcterms:modified>
</cp:coreProperties>
</file>