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8" r:id="rId12"/>
    <p:sldId id="264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3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37436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4/29/2014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42618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88793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39884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67949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4/29/2014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5915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38337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4/29/2014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67211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4/29/2014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5007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96369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4/29/2014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9230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4/29/2014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505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o%C5%BEmberk_a_K%C3%A1%C5%88ov.JPG" TargetMode="External"/><Relationship Id="rId13" Type="http://schemas.openxmlformats.org/officeDocument/2006/relationships/hyperlink" Target="http://cs.wikipedia.org/wiki/Soubor:Timber_Harvesting,_Muncaster_Fell_-_geograph.org.uk_-_117030.jpg" TargetMode="External"/><Relationship Id="rId18" Type="http://schemas.openxmlformats.org/officeDocument/2006/relationships/hyperlink" Target="http://cs.wikipedia.org/wiki/Soubor:Pisecke_hory2.jpg" TargetMode="External"/><Relationship Id="rId26" Type="http://schemas.openxmlformats.org/officeDocument/2006/relationships/hyperlink" Target="https://cs.wikipedia.org/wiki/Soubor:Budvar_UK_retouched.jpg" TargetMode="External"/><Relationship Id="rId3" Type="http://schemas.openxmlformats.org/officeDocument/2006/relationships/hyperlink" Target="http://cs.wikipedia.org/wiki/Soubor:%C4%8Cesk%C3%A9_Bud%C4%9Bjovice_-_centrum_letecky.jpg" TargetMode="External"/><Relationship Id="rId21" Type="http://schemas.openxmlformats.org/officeDocument/2006/relationships/hyperlink" Target="http://cs.wikipedia.org/wiki/Soubor:Lipno_nad_Vltavou,_p%C5%99ehradn%C3%AD_hr%C3%A1z,_p%C5%99ehrada.JPG" TargetMode="External"/><Relationship Id="rId7" Type="http://schemas.openxmlformats.org/officeDocument/2006/relationships/hyperlink" Target="http://cs.wikipedia.org/wiki/Soubor:Meanders_of_Tepla_Vltava.jpg" TargetMode="External"/><Relationship Id="rId12" Type="http://schemas.openxmlformats.org/officeDocument/2006/relationships/hyperlink" Target="http://cs.wikipedia.org/wiki/Soubor:Skl%C3%A1rna_Nena%C4%8Dovice,_04.jpg" TargetMode="External"/><Relationship Id="rId17" Type="http://schemas.openxmlformats.org/officeDocument/2006/relationships/hyperlink" Target="http://cs.wikipedia.org/wiki/Soubor:Borov%C3%A1_Lada,_Chalupsk%C3%A1_sla%C5%A5,_jez%C3%ADrko.JPG" TargetMode="External"/><Relationship Id="rId25" Type="http://schemas.openxmlformats.org/officeDocument/2006/relationships/hyperlink" Target="http://cs.wikipedia.org/wiki/Soubor:Table_set_by_tapiovaara.jpg" TargetMode="External"/><Relationship Id="rId2" Type="http://schemas.openxmlformats.org/officeDocument/2006/relationships/hyperlink" Target="http://cs.wikipedia.org/wiki/Soubor:2004_Jihocesky_kraj.PNG" TargetMode="External"/><Relationship Id="rId16" Type="http://schemas.openxmlformats.org/officeDocument/2006/relationships/hyperlink" Target="http://cs.wikipedia.org/wiki/Soubor:Apfel-anpflanzung-weit.jpg" TargetMode="External"/><Relationship Id="rId20" Type="http://schemas.openxmlformats.org/officeDocument/2006/relationships/hyperlink" Target="http://cs.wikipedia.org/wiki/Soubor:Lipensk%C3%A1_p%C5%99ehrada.JPG" TargetMode="External"/><Relationship Id="rId29" Type="http://schemas.openxmlformats.org/officeDocument/2006/relationships/hyperlink" Target="http://cs.wikipedia.org/wiki/Soubor:M%C4%9Bsto_P%C3%ADsek_Star%C3%BD_Mos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ramen_Vltavy3.jpg" TargetMode="External"/><Relationship Id="rId11" Type="http://schemas.openxmlformats.org/officeDocument/2006/relationships/hyperlink" Target="http://cs.wikipedia.org/wiki/Soubor:051027_Rybolov_Jesenice_0143.JPG" TargetMode="External"/><Relationship Id="rId24" Type="http://schemas.openxmlformats.org/officeDocument/2006/relationships/hyperlink" Target="http://cs.wikipedia.org/wiki/Soubor:Koh-i-noor_1.1.jpg" TargetMode="External"/><Relationship Id="rId5" Type="http://schemas.openxmlformats.org/officeDocument/2006/relationships/hyperlink" Target="http://cs.wikipedia.org/wiki/Soubor:Ceskykrumlov.JPG" TargetMode="External"/><Relationship Id="rId15" Type="http://schemas.openxmlformats.org/officeDocument/2006/relationships/hyperlink" Target="http://cs.wikipedia.org/wiki/Soubor:GraphiteUSGOV.jpg" TargetMode="External"/><Relationship Id="rId23" Type="http://schemas.openxmlformats.org/officeDocument/2006/relationships/hyperlink" Target="http://cs.wikipedia.org/wiki/Soubor:Wheat_close-up.JPG" TargetMode="External"/><Relationship Id="rId28" Type="http://schemas.openxmlformats.org/officeDocument/2006/relationships/hyperlink" Target="http://cs.wikipedia.org/wiki/Soubor:Tabor,Czech_Republic.jpg" TargetMode="External"/><Relationship Id="rId10" Type="http://schemas.openxmlformats.org/officeDocument/2006/relationships/hyperlink" Target="http://cs.wikipedia.org/wiki/Soubor:Pl%C3%B6ckenstein_(Plech%C3%BD)_-_pohled_na_vrchol.jpg" TargetMode="External"/><Relationship Id="rId19" Type="http://schemas.openxmlformats.org/officeDocument/2006/relationships/hyperlink" Target="http://cs.wikipedia.org/wiki/Soubor:Pond_Svet_from_south.JPG" TargetMode="External"/><Relationship Id="rId4" Type="http://schemas.openxmlformats.org/officeDocument/2006/relationships/hyperlink" Target="http://cs.wikipedia.org/wiki/Soubor:Tabor_CZ_Zizka_Memorial_323.jpg" TargetMode="External"/><Relationship Id="rId9" Type="http://schemas.openxmlformats.org/officeDocument/2006/relationships/hyperlink" Target="http://cs.wikipedia.org/wiki/Soubor:Ple%C5%A1n%C3%A9_jezero.jpg" TargetMode="External"/><Relationship Id="rId14" Type="http://schemas.openxmlformats.org/officeDocument/2006/relationships/hyperlink" Target="http://cs.wikipedia.org/wiki/Soubor:2011.9.9._Jadern%C3%A1_elektr%C3%A1rna_Temel%C3%ADn_154.jpg" TargetMode="External"/><Relationship Id="rId22" Type="http://schemas.openxmlformats.org/officeDocument/2006/relationships/hyperlink" Target="http://cs.wikipedia.org/wiki/Soubor:Zv%C3%ADkov_2.jpg" TargetMode="External"/><Relationship Id="rId27" Type="http://schemas.openxmlformats.org/officeDocument/2006/relationships/hyperlink" Target="http://cs.wikipedia.org/wiki/Soubor:JETE-chladici_veze.jpg" TargetMode="External"/><Relationship Id="rId30" Type="http://schemas.openxmlformats.org/officeDocument/2006/relationships/hyperlink" Target="http://cs.wikipedia.org/wiki/Soubor:Jindrichuv_Hradec-square2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620688"/>
            <a:ext cx="4600000" cy="94285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971600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Název školy:  </a:t>
            </a:r>
            <a:r>
              <a:rPr lang="cs-CZ" sz="2000" b="1" dirty="0" smtClean="0"/>
              <a:t>Základní škola a Mateřská škola Žalany</a:t>
            </a: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Číslo projektu: </a:t>
            </a:r>
            <a:r>
              <a:rPr lang="cs-CZ" sz="2000" b="1" dirty="0" smtClean="0">
                <a:latin typeface="Calibri" pitchFamily="34" charset="0"/>
              </a:rPr>
              <a:t>CZ. 1.07/1.4.00/21.3210</a:t>
            </a: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Téma sady: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Vlastivěda pro 4. a 5.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Název DUM: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VY_32_INOVACE_1B_5_Jihočeský_kraj</a:t>
            </a:r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Vyučovací předmět: </a:t>
            </a:r>
            <a:r>
              <a:rPr lang="cs-CZ" sz="2000" b="1" dirty="0" smtClean="0"/>
              <a:t>Vlastivěda</a:t>
            </a:r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Název vzdělávacího materiálu: </a:t>
            </a:r>
            <a:r>
              <a:rPr lang="cs-CZ" sz="2000" b="1" dirty="0" smtClean="0"/>
              <a:t>Jihočeský kraj</a:t>
            </a:r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Autor: </a:t>
            </a:r>
            <a:r>
              <a:rPr lang="cs-CZ" sz="2000" b="1" dirty="0" smtClean="0"/>
              <a:t>Mgr. Milena Antošová</a:t>
            </a:r>
          </a:p>
          <a:p>
            <a:pPr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Datum vytvoření: </a:t>
            </a:r>
            <a:r>
              <a:rPr lang="cs-CZ" sz="2000" b="1" dirty="0" smtClean="0"/>
              <a:t>duben 2013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092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Anotace:</a:t>
            </a:r>
            <a:r>
              <a:rPr lang="cs-CZ" sz="2000" dirty="0" smtClean="0"/>
              <a:t> Žáci získají základní informace o Jihočeském kraji, jeho poloze, povrchu, vodstvu, zemědělství, průmyslu a městech. Materiál lze využít během výkladu učitele.</a:t>
            </a:r>
          </a:p>
          <a:p>
            <a:pPr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Očekávaný výstup: </a:t>
            </a:r>
            <a:r>
              <a:rPr lang="cs-CZ" sz="2000" dirty="0" smtClean="0"/>
              <a:t>Žák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000" dirty="0"/>
              <a:t>vyhledává jednoduché údaje o přírodních podmínkách a sídlištích lidí na mapách naší </a:t>
            </a:r>
            <a:r>
              <a:rPr lang="cs-CZ" sz="2000" dirty="0" smtClean="0"/>
              <a:t>republiky, </a:t>
            </a:r>
            <a:r>
              <a:rPr lang="cs-CZ" sz="2000" dirty="0"/>
              <a:t>vyhledá typické regionální zvláštnosti přírody, osídlení, hospodářství a </a:t>
            </a:r>
            <a:r>
              <a:rPr lang="cs-CZ" sz="2000" dirty="0" smtClean="0"/>
              <a:t>kultury</a:t>
            </a:r>
            <a:r>
              <a:rPr lang="cs-CZ" sz="2000" dirty="0"/>
              <a:t>.</a:t>
            </a:r>
          </a:p>
          <a:p>
            <a:pPr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Věková skupina, ročník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: </a:t>
            </a:r>
            <a:r>
              <a:rPr lang="cs-CZ" sz="2000" dirty="0" smtClean="0"/>
              <a:t>ZŠ, 5. ročník</a:t>
            </a:r>
          </a:p>
          <a:p>
            <a:pPr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Metodické pokyny: </a:t>
            </a:r>
            <a:r>
              <a:rPr lang="cs-CZ" sz="2000" dirty="0"/>
              <a:t>Během prezentace na interaktivní tabuli žáci sledují výklad, zmíněná místa hledají v </a:t>
            </a:r>
            <a:r>
              <a:rPr lang="cs-CZ" sz="2000" smtClean="0"/>
              <a:t>mapách.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000" smtClean="0"/>
              <a:t>Získané </a:t>
            </a:r>
            <a:r>
              <a:rPr lang="cs-CZ" sz="2000" dirty="0"/>
              <a:t>poznatky využijí při řešení křížovky na konci prezentace.</a:t>
            </a:r>
            <a:r>
              <a:rPr lang="cs-CZ" sz="2000" b="1" dirty="0"/>
              <a:t> </a:t>
            </a: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Pomůcky: </a:t>
            </a:r>
            <a:r>
              <a:rPr lang="cs-CZ" sz="2000" dirty="0" smtClean="0"/>
              <a:t>pracovní listy s křížovkou</a:t>
            </a:r>
          </a:p>
          <a:p>
            <a:pPr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Časový harmonogram: </a:t>
            </a:r>
            <a:r>
              <a:rPr lang="cs-CZ" sz="2000" dirty="0" smtClean="0"/>
              <a:t>45 minut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4157228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JIHOČESKÝ KRAJ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2889509" cy="52322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Poloha</a:t>
            </a:r>
            <a:r>
              <a:rPr lang="cs-CZ" sz="2800" smtClean="0"/>
              <a:t>: </a:t>
            </a:r>
            <a:r>
              <a:rPr lang="cs-CZ" sz="2800"/>
              <a:t>j</a:t>
            </a:r>
            <a:r>
              <a:rPr lang="cs-CZ" sz="2800" smtClean="0"/>
              <a:t>ižní </a:t>
            </a:r>
            <a:r>
              <a:rPr lang="cs-CZ" sz="2800" dirty="0" smtClean="0"/>
              <a:t>Čechy</a:t>
            </a:r>
            <a:endParaRPr lang="cs-CZ" sz="2800" dirty="0"/>
          </a:p>
        </p:txBody>
      </p:sp>
      <p:pic>
        <p:nvPicPr>
          <p:cNvPr id="1026" name="Picture 2" descr="C:\Users\Učitel\Desktop\Jihočeský kraj\1_Jihocesky_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60648"/>
            <a:ext cx="4006558" cy="2304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1844824"/>
            <a:ext cx="1250471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Povrch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4433" y="1834952"/>
            <a:ext cx="26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Českobudějovická pánev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4433" y="2204864"/>
            <a:ext cx="2759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Českomoravská vrchovina</a:t>
            </a:r>
            <a:endParaRPr lang="cs-CZ" dirty="0"/>
          </a:p>
        </p:txBody>
      </p:sp>
      <p:pic>
        <p:nvPicPr>
          <p:cNvPr id="1028" name="Picture 4" descr="C:\Users\Učitel\Pictures\Jihočeský kraj\11-800PX-~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365104"/>
            <a:ext cx="3096344" cy="2322258"/>
          </a:xfrm>
          <a:prstGeom prst="rect">
            <a:avLst/>
          </a:prstGeom>
          <a:noFill/>
        </p:spPr>
      </p:pic>
      <p:pic>
        <p:nvPicPr>
          <p:cNvPr id="1030" name="Picture 6" descr="C:\Users\Učitel\Pictures\Jihočeský kraj\800px-Borová_Lada,_Chalupská_slať,_jezírk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509120"/>
            <a:ext cx="3179763" cy="211931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95536" y="4581128"/>
            <a:ext cx="959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4437112"/>
            <a:ext cx="2311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Plešné</a:t>
            </a:r>
            <a:r>
              <a:rPr lang="cs-CZ" dirty="0" smtClean="0"/>
              <a:t> jezero Šumava</a:t>
            </a:r>
            <a:endParaRPr lang="cs-CZ" dirty="0"/>
          </a:p>
        </p:txBody>
      </p:sp>
      <p:pic>
        <p:nvPicPr>
          <p:cNvPr id="1031" name="Picture 7" descr="C:\Users\Učitel\Pictures\Jihočeský kraj\7-398px-Pramen_Vltavy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077072"/>
            <a:ext cx="1728192" cy="260224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893291" y="3673050"/>
            <a:ext cx="1645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Pramen Vltavy</a:t>
            </a:r>
            <a:endParaRPr lang="cs-CZ" dirty="0"/>
          </a:p>
        </p:txBody>
      </p:sp>
      <p:pic>
        <p:nvPicPr>
          <p:cNvPr id="1032" name="Picture 8" descr="C:\Users\Učitel\Pictures\Jihočeský kraj\800px-Pisecke_hory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2492896"/>
            <a:ext cx="2592289" cy="172819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732240" y="2564904"/>
            <a:ext cx="1435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Písecké hory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3789040"/>
            <a:ext cx="2634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Středočeská pahorkatina</a:t>
            </a:r>
            <a:endParaRPr lang="cs-CZ" dirty="0"/>
          </a:p>
        </p:txBody>
      </p:sp>
      <p:pic>
        <p:nvPicPr>
          <p:cNvPr id="27" name="Picture 5" descr="C:\Users\Učitel\Pictures\Jihočeský kraj\Rožmberk_a_Káňo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780928"/>
            <a:ext cx="2875585" cy="1585166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323528" y="2852936"/>
            <a:ext cx="1882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Třeboňská pánev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03648" y="4005064"/>
            <a:ext cx="1207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Rožmberk</a:t>
            </a:r>
            <a:endParaRPr lang="cs-CZ" dirty="0"/>
          </a:p>
        </p:txBody>
      </p:sp>
      <p:pic>
        <p:nvPicPr>
          <p:cNvPr id="1037" name="Picture 13" descr="C:\Users\Učitel\Pictures\Jihočeský kraj\800px-Plöckenstein_(Plechý)_-_pohled_na_vrchol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28937" y="2274538"/>
            <a:ext cx="1872208" cy="1390114"/>
          </a:xfrm>
          <a:prstGeom prst="rect">
            <a:avLst/>
          </a:prstGeom>
          <a:noFill/>
        </p:spPr>
      </p:pic>
      <p:sp>
        <p:nvSpPr>
          <p:cNvPr id="32" name="TextovéPole 31"/>
          <p:cNvSpPr txBox="1"/>
          <p:nvPr/>
        </p:nvSpPr>
        <p:spPr>
          <a:xfrm>
            <a:off x="4091938" y="1846637"/>
            <a:ext cx="840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Plechý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620688"/>
            <a:ext cx="1427186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Vodstvo</a:t>
            </a:r>
            <a:endParaRPr lang="cs-CZ" sz="2800" dirty="0"/>
          </a:p>
        </p:txBody>
      </p:sp>
      <p:pic>
        <p:nvPicPr>
          <p:cNvPr id="2055" name="Picture 7" descr="C:\Users\Učitel\Pictures\Jihočeský kraj\8-799px-Meanders_of_Tepla_Vl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9146" y="4437112"/>
            <a:ext cx="4811676" cy="213817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025668" y="6195774"/>
            <a:ext cx="2225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meandr Teplé Vltavy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6205954"/>
            <a:ext cx="1667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Přehrada Slapy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6" name="Picture 8" descr="C:\Users\Učitel\Pictures\Jihočeský kraj\800px-Pond_Svet_from_sou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1946" y="156398"/>
            <a:ext cx="2408025" cy="180601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602946" y="1593085"/>
            <a:ext cx="2419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Rybník Svět u Třeboně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7" name="Picture 9" descr="C:\Users\Učitel\Pictures\Jihočeský kraj\800px-Lipenská_přehra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2587" y="4437112"/>
            <a:ext cx="2837325" cy="2127994"/>
          </a:xfrm>
          <a:prstGeom prst="rect">
            <a:avLst/>
          </a:prstGeom>
          <a:noFill/>
        </p:spPr>
      </p:pic>
      <p:pic>
        <p:nvPicPr>
          <p:cNvPr id="2058" name="Picture 10" descr="C:\Users\Učitel\Pictures\Jihočeský kraj\400px-Lipno_nad_Vltavou,_přehradní_hráz,_přehrad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50957" y="312674"/>
            <a:ext cx="2557604" cy="383640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884368" y="364502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Lipno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71796" y="6021288"/>
            <a:ext cx="172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Přehrada Lipno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9" name="Picture 11" descr="C:\Users\Učitel\Pictures\Jihočeský kraj\800px-Zvíkov_2Orlí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04558" y="2081719"/>
            <a:ext cx="3595414" cy="206736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151271" y="364692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Orlík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206819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Zemědělství</a:t>
            </a:r>
            <a:endParaRPr lang="cs-CZ" sz="2800" dirty="0"/>
          </a:p>
        </p:txBody>
      </p:sp>
      <p:pic>
        <p:nvPicPr>
          <p:cNvPr id="3074" name="Picture 2" descr="C:\Users\Učitel\Pictures\Jihočeský kraj\13-800px-051027_Rybolov_Jesenice_01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2"/>
            <a:ext cx="3816424" cy="286231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339752" y="11663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Rybníkářství, </a:t>
            </a:r>
          </a:p>
          <a:p>
            <a:r>
              <a:rPr lang="cs-CZ" dirty="0" smtClean="0"/>
              <a:t>chov ryb a kachen</a:t>
            </a:r>
            <a:endParaRPr lang="cs-CZ" dirty="0"/>
          </a:p>
        </p:txBody>
      </p:sp>
      <p:pic>
        <p:nvPicPr>
          <p:cNvPr id="3075" name="Picture 3" descr="C:\Users\Učitel\Pictures\Jihočeský kraj\800px-Wheat_close-uppše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284984"/>
            <a:ext cx="4458072" cy="33435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52120" y="2852936"/>
            <a:ext cx="3139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Obiloviny, olejniny, brambory</a:t>
            </a:r>
            <a:endParaRPr lang="cs-CZ" dirty="0"/>
          </a:p>
        </p:txBody>
      </p:sp>
      <p:pic>
        <p:nvPicPr>
          <p:cNvPr id="3076" name="Picture 4" descr="C:\Users\Učitel\AppData\Local\Microsoft\Windows\Temporary Internet Files\Content.IE5\1TYA2KPB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476672"/>
            <a:ext cx="3456384" cy="2304256"/>
          </a:xfrm>
          <a:prstGeom prst="rect">
            <a:avLst/>
          </a:prstGeom>
          <a:noFill/>
        </p:spPr>
      </p:pic>
      <p:pic>
        <p:nvPicPr>
          <p:cNvPr id="3077" name="Picture 5" descr="C:\Users\Učitel\AppData\Local\Microsoft\Windows\Temporary Internet Files\Content.IE5\ZBC2JR51\MP9002275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3823677"/>
            <a:ext cx="1768849" cy="2686859"/>
          </a:xfrm>
          <a:prstGeom prst="rect">
            <a:avLst/>
          </a:prstGeom>
          <a:noFill/>
        </p:spPr>
      </p:pic>
      <p:pic>
        <p:nvPicPr>
          <p:cNvPr id="3078" name="Picture 6" descr="C:\Users\Učitel\AppData\Local\Microsoft\Windows\Temporary Internet Files\Content.IE5\P9YVWOBW\MP9004317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861048"/>
            <a:ext cx="2051720" cy="136247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9512" y="5445224"/>
            <a:ext cx="2119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Chov skotu a prasat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145828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Průmysl</a:t>
            </a:r>
            <a:endParaRPr lang="cs-CZ" sz="2800" dirty="0"/>
          </a:p>
        </p:txBody>
      </p:sp>
      <p:pic>
        <p:nvPicPr>
          <p:cNvPr id="4098" name="Picture 2" descr="C:\Users\Učitel\Pictures\Jihočeský kraj\15-Timber_Harvesting,_Muncaster_Fell_-_geograph.org.uk_-_1170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7367" y="1129988"/>
            <a:ext cx="3384376" cy="22573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095472" y="2924944"/>
            <a:ext cx="1710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dřevozpracující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NTB-učitel-4\Pictures\jihočeský kraj\800px-Koh-i-noor_1.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4064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-učitel-4\Pictures\jihočeský kraj\800px-Table_set_by_tapiovaar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4064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-učitel-4\Pictures\jihočeský kraj\245px-Budvar_UK_retouche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974" y="406843"/>
            <a:ext cx="1221107" cy="298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92080" y="178767"/>
            <a:ext cx="3631952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Těžba štěrkopísků, stavebního kamene, cihlářských hlín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576852"/>
            <a:ext cx="1295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Koh</a:t>
            </a:r>
            <a:r>
              <a:rPr lang="cs-CZ" dirty="0" smtClean="0">
                <a:solidFill>
                  <a:schemeClr val="bg1"/>
                </a:solidFill>
              </a:rPr>
              <a:t>-i-</a:t>
            </a:r>
            <a:r>
              <a:rPr lang="cs-CZ" dirty="0" err="1" smtClean="0">
                <a:solidFill>
                  <a:schemeClr val="bg1"/>
                </a:solidFill>
              </a:rPr>
              <a:t>noor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6104447"/>
            <a:ext cx="1734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ýroba nábytku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NTB-učitel-4\Pictures\jihočeský kraj\800px-JETE-chladici_vez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30648"/>
            <a:ext cx="3168352" cy="191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1129988"/>
            <a:ext cx="2859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Jaderná elektrárna Temelín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24332"/>
            <a:ext cx="1120243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Města</a:t>
            </a:r>
            <a:endParaRPr lang="cs-CZ" sz="2800" dirty="0"/>
          </a:p>
        </p:txBody>
      </p:sp>
      <p:pic>
        <p:nvPicPr>
          <p:cNvPr id="2050" name="Picture 2" descr="C:\Users\NTB-učitel-4\Pictures\jihočeský kraj\800px-Tabor,Czech_Republ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615" y="529444"/>
            <a:ext cx="3871609" cy="290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02398" y="3063819"/>
            <a:ext cx="713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ábor</a:t>
            </a:r>
            <a:endParaRPr lang="cs-CZ" dirty="0"/>
          </a:p>
        </p:txBody>
      </p:sp>
      <p:pic>
        <p:nvPicPr>
          <p:cNvPr id="2052" name="Picture 4" descr="C:\Users\NTB-učitel-4\Pictures\jihočeský kraj\800px-Město_Písek_Starý_Mo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154" y="3622057"/>
            <a:ext cx="4015627" cy="301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4615" y="3622057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pic>
        <p:nvPicPr>
          <p:cNvPr id="2053" name="Picture 5" descr="C:\Users\NTB-učitel-4\Pictures\jihočeský kraj\800px-Jindrichuv_Hradec-squar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92" y="4365104"/>
            <a:ext cx="4552815" cy="228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8792" y="4390822"/>
            <a:ext cx="1997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Jindřichův Hradec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991936"/>
            <a:ext cx="4768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Jindřichovým Hradcem prochází 15. poledník</a:t>
            </a:r>
            <a:endParaRPr lang="cs-CZ" dirty="0"/>
          </a:p>
        </p:txBody>
      </p:sp>
      <p:pic>
        <p:nvPicPr>
          <p:cNvPr id="2054" name="Picture 6" descr="C:\Users\NTB-učitel-4\Pictures\jihočeský kraj\800px-Ceskykrumlov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40" y="983784"/>
            <a:ext cx="4010869" cy="300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43634" y="290153"/>
            <a:ext cx="3504171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Městská památková rezervace, </a:t>
            </a:r>
          </a:p>
          <a:p>
            <a:r>
              <a:rPr lang="cs-CZ" sz="1600" dirty="0" smtClean="0"/>
              <a:t>Český Krumlov je na seznamu UNESCO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8792" y="986132"/>
            <a:ext cx="1692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Český Krumlov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29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TB-učitel-4\Pictures\jihočeský kraj\České_Budějovice_-_centrum_letec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27" y="1196752"/>
            <a:ext cx="806489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3076" y="414609"/>
            <a:ext cx="800276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Krajským městem  Jihočeského kraje jsou České Budějovice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60244" y="6122427"/>
            <a:ext cx="1446550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Náměstí 1 ha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137359" y="3465004"/>
            <a:ext cx="1080120" cy="2592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74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67544" y="3501008"/>
            <a:ext cx="57606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1) Krajské </a:t>
            </a:r>
            <a:r>
              <a:rPr lang="cs-CZ" dirty="0"/>
              <a:t>město jihočeského </a:t>
            </a:r>
            <a:r>
              <a:rPr lang="cs-CZ" dirty="0" smtClean="0"/>
              <a:t>kraje je…</a:t>
            </a:r>
            <a:endParaRPr lang="cs-CZ" dirty="0"/>
          </a:p>
          <a:p>
            <a:pPr lvl="0"/>
            <a:r>
              <a:rPr lang="cs-CZ" dirty="0" smtClean="0"/>
              <a:t>2) Naše </a:t>
            </a:r>
            <a:r>
              <a:rPr lang="cs-CZ" dirty="0"/>
              <a:t>nejdelší </a:t>
            </a:r>
            <a:r>
              <a:rPr lang="cs-CZ" dirty="0" smtClean="0"/>
              <a:t>řeka je …</a:t>
            </a:r>
            <a:endParaRPr lang="cs-CZ" dirty="0"/>
          </a:p>
          <a:p>
            <a:pPr lvl="0"/>
            <a:r>
              <a:rPr lang="cs-CZ" dirty="0" smtClean="0"/>
              <a:t>3) Jaderná elektrárna v Jihočeském kraji se nachází v obci…</a:t>
            </a:r>
            <a:endParaRPr lang="cs-CZ" dirty="0"/>
          </a:p>
          <a:p>
            <a:pPr lvl="0"/>
            <a:r>
              <a:rPr lang="cs-CZ" dirty="0" smtClean="0"/>
              <a:t>4) Město</a:t>
            </a:r>
            <a:r>
              <a:rPr lang="cs-CZ" dirty="0"/>
              <a:t>, </a:t>
            </a:r>
            <a:r>
              <a:rPr lang="cs-CZ" dirty="0" smtClean="0"/>
              <a:t>kterým </a:t>
            </a:r>
            <a:r>
              <a:rPr lang="cs-CZ" dirty="0"/>
              <a:t>prochází 15. </a:t>
            </a:r>
            <a:r>
              <a:rPr lang="cs-CZ" dirty="0" smtClean="0"/>
              <a:t>poledník…</a:t>
            </a:r>
            <a:endParaRPr lang="cs-CZ" dirty="0"/>
          </a:p>
          <a:p>
            <a:pPr lvl="0"/>
            <a:r>
              <a:rPr lang="cs-CZ" dirty="0" smtClean="0"/>
              <a:t>5) Pohoří nacházející se na </a:t>
            </a:r>
            <a:r>
              <a:rPr lang="cs-CZ" dirty="0"/>
              <a:t>jihozápadě Jihočeského </a:t>
            </a:r>
            <a:r>
              <a:rPr lang="cs-CZ" dirty="0" smtClean="0"/>
              <a:t>kraje…</a:t>
            </a:r>
            <a:endParaRPr lang="cs-CZ" dirty="0"/>
          </a:p>
          <a:p>
            <a:pPr lvl="0"/>
            <a:r>
              <a:rPr lang="cs-CZ" dirty="0" smtClean="0"/>
              <a:t>6) Městská </a:t>
            </a:r>
            <a:r>
              <a:rPr lang="cs-CZ" dirty="0"/>
              <a:t>památková rezervace v Jihočeském </a:t>
            </a:r>
            <a:r>
              <a:rPr lang="cs-CZ" dirty="0" smtClean="0"/>
              <a:t>kraji se nazývá…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2566" y="6093296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TAJENKA</a:t>
            </a:r>
            <a:r>
              <a:rPr lang="cs-CZ" dirty="0"/>
              <a:t>: Český náboženský reformátor, kazatel a myslitel: </a:t>
            </a:r>
            <a:r>
              <a:rPr lang="cs-CZ" dirty="0" smtClean="0"/>
              <a:t>___________________________</a:t>
            </a:r>
            <a:endParaRPr lang="cs-CZ" dirty="0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04" y="404664"/>
            <a:ext cx="6296025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1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9371" y="594266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Řešení: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20646" y="6165304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TAJENKA</a:t>
            </a:r>
            <a:r>
              <a:rPr lang="cs-CZ" dirty="0"/>
              <a:t>: Český náboženský reformátor, kazatel a myslitel: </a:t>
            </a:r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9371" y="3861048"/>
            <a:ext cx="57606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1) Krajské </a:t>
            </a:r>
            <a:r>
              <a:rPr lang="cs-CZ" dirty="0"/>
              <a:t>město jihočeského </a:t>
            </a:r>
            <a:r>
              <a:rPr lang="cs-CZ" dirty="0" smtClean="0"/>
              <a:t>kraje je…</a:t>
            </a:r>
            <a:endParaRPr lang="cs-CZ" dirty="0"/>
          </a:p>
          <a:p>
            <a:pPr lvl="0"/>
            <a:r>
              <a:rPr lang="cs-CZ" dirty="0" smtClean="0"/>
              <a:t>2) Naše </a:t>
            </a:r>
            <a:r>
              <a:rPr lang="cs-CZ" dirty="0"/>
              <a:t>nejdelší </a:t>
            </a:r>
            <a:r>
              <a:rPr lang="cs-CZ" dirty="0" smtClean="0"/>
              <a:t>řeka je …</a:t>
            </a:r>
            <a:endParaRPr lang="cs-CZ" dirty="0"/>
          </a:p>
          <a:p>
            <a:pPr lvl="0"/>
            <a:r>
              <a:rPr lang="cs-CZ" dirty="0" smtClean="0"/>
              <a:t>3) Jaderná elektrárna v Jihočeském kraji se nachází v obci…</a:t>
            </a:r>
            <a:endParaRPr lang="cs-CZ" dirty="0"/>
          </a:p>
          <a:p>
            <a:pPr lvl="0"/>
            <a:r>
              <a:rPr lang="cs-CZ" dirty="0" smtClean="0"/>
              <a:t>4) Město</a:t>
            </a:r>
            <a:r>
              <a:rPr lang="cs-CZ" dirty="0"/>
              <a:t>, </a:t>
            </a:r>
            <a:r>
              <a:rPr lang="cs-CZ" dirty="0" smtClean="0"/>
              <a:t>kterým </a:t>
            </a:r>
            <a:r>
              <a:rPr lang="cs-CZ" dirty="0"/>
              <a:t>prochází 15. </a:t>
            </a:r>
            <a:r>
              <a:rPr lang="cs-CZ" dirty="0" smtClean="0"/>
              <a:t>poledník…</a:t>
            </a:r>
            <a:endParaRPr lang="cs-CZ" dirty="0"/>
          </a:p>
          <a:p>
            <a:pPr lvl="0"/>
            <a:r>
              <a:rPr lang="cs-CZ" dirty="0" smtClean="0"/>
              <a:t>5) Pohoří nacházející se na </a:t>
            </a:r>
            <a:r>
              <a:rPr lang="cs-CZ" dirty="0"/>
              <a:t>jihozápadě Jihočeského </a:t>
            </a:r>
            <a:r>
              <a:rPr lang="cs-CZ" dirty="0" smtClean="0"/>
              <a:t>kraje…</a:t>
            </a:r>
            <a:endParaRPr lang="cs-CZ" dirty="0"/>
          </a:p>
          <a:p>
            <a:pPr lvl="0"/>
            <a:r>
              <a:rPr lang="cs-CZ" dirty="0" smtClean="0"/>
              <a:t>6) Městská </a:t>
            </a:r>
            <a:r>
              <a:rPr lang="cs-CZ" dirty="0"/>
              <a:t>památková rezervace v Jihočeském </a:t>
            </a:r>
            <a:r>
              <a:rPr lang="cs-CZ" dirty="0" smtClean="0"/>
              <a:t>kraji se nazývá…</a:t>
            </a:r>
            <a:endParaRPr lang="cs-CZ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252" y="764704"/>
            <a:ext cx="6505575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585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85" y="5842337"/>
            <a:ext cx="42455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Dobrá práce!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851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95513"/>
            <a:ext cx="914400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HUSTOLES, </a:t>
            </a:r>
            <a:r>
              <a:rPr lang="cs-CZ" sz="1000" dirty="0" err="1"/>
              <a:t>Hustoles</a:t>
            </a:r>
            <a:r>
              <a:rPr lang="cs-CZ" sz="1000" dirty="0"/>
              <a:t>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2"/>
              </a:rPr>
              <a:t>http://</a:t>
            </a:r>
            <a:r>
              <a:rPr lang="cs-CZ" sz="1000" u="sng" dirty="0" smtClean="0">
                <a:hlinkClick r:id="rId2"/>
              </a:rPr>
              <a:t>cs.wikipedia.org/wiki/Soubor:2004_Jihocesky_kraj.PNG</a:t>
            </a:r>
            <a:endParaRPr lang="cs-CZ" sz="1000" dirty="0"/>
          </a:p>
          <a:p>
            <a:r>
              <a:rPr lang="cs-CZ" sz="1000" dirty="0"/>
              <a:t>RYCHTECKÝ, Pavel.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3"/>
              </a:rPr>
              <a:t>http://cs.wikipedia.org/wiki/Soubor:%C4%8Cesk%C3%A9_Bud%C4%9Bjovice_-_centrum_letecky.jpg</a:t>
            </a:r>
            <a:endParaRPr lang="cs-CZ" sz="1000" dirty="0"/>
          </a:p>
          <a:p>
            <a:r>
              <a:rPr lang="cs-CZ" sz="1000" dirty="0"/>
              <a:t>MIAOW, </a:t>
            </a:r>
            <a:r>
              <a:rPr lang="cs-CZ" sz="1000" dirty="0" err="1"/>
              <a:t>Miaow</a:t>
            </a:r>
            <a:r>
              <a:rPr lang="cs-CZ" sz="1000" dirty="0"/>
              <a:t>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4"/>
              </a:rPr>
              <a:t>http://cs.wikipedia.org/wiki/Soubor:Tabor_CZ_Zizka_Memorial_323.jpg</a:t>
            </a:r>
            <a:endParaRPr lang="cs-CZ" sz="1000" dirty="0"/>
          </a:p>
          <a:p>
            <a:r>
              <a:rPr lang="cs-CZ" sz="1000" dirty="0"/>
              <a:t>KONÍČEK, Ondřej.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5"/>
              </a:rPr>
              <a:t>http://cs.wikipedia.org/wiki/Soubor:Ceskykrumlov.JPG</a:t>
            </a:r>
            <a:endParaRPr lang="cs-CZ" sz="1000" dirty="0"/>
          </a:p>
          <a:p>
            <a:r>
              <a:rPr lang="cs-CZ" sz="1000" dirty="0"/>
              <a:t>DL, Jirka.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6"/>
              </a:rPr>
              <a:t>http://cs.wikipedia.org/wiki/Soubor:Pramen_Vltavy3.jpg</a:t>
            </a:r>
            <a:endParaRPr lang="cs-CZ" sz="1000" dirty="0"/>
          </a:p>
          <a:p>
            <a:r>
              <a:rPr lang="cs-CZ" sz="1000" dirty="0"/>
              <a:t>HAUNER, Adam.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7"/>
              </a:rPr>
              <a:t>http://</a:t>
            </a:r>
            <a:r>
              <a:rPr lang="cs-CZ" sz="1000" u="sng" dirty="0" smtClean="0">
                <a:hlinkClick r:id="rId7"/>
              </a:rPr>
              <a:t>cs.wikipedia.org/wiki/Soubor:Meanders_of_Tepla_Vltava.jpg</a:t>
            </a:r>
            <a:endParaRPr lang="cs-CZ" sz="1000" dirty="0"/>
          </a:p>
          <a:p>
            <a:r>
              <a:rPr lang="cs-CZ" sz="1000" dirty="0"/>
              <a:t>RYCHTECKÝ, Pavel.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8"/>
              </a:rPr>
              <a:t>http://cs.wikipedia.org/wiki/Soubor:Ro%C5%BEmberk_a_K%C3%A1%C5%88ov.JPG</a:t>
            </a:r>
            <a:endParaRPr lang="cs-CZ" sz="1000" dirty="0"/>
          </a:p>
          <a:p>
            <a:r>
              <a:rPr lang="cs-CZ" sz="1000" dirty="0"/>
              <a:t>PROCHAINE.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9"/>
              </a:rPr>
              <a:t>http://cs.wikipedia.org/wiki/Soubor:Ple%C5%A1n%C3%A9_jezero.jpg</a:t>
            </a:r>
            <a:endParaRPr lang="cs-CZ" sz="1000" dirty="0"/>
          </a:p>
          <a:p>
            <a:r>
              <a:rPr lang="cs-CZ" sz="1000" dirty="0"/>
              <a:t>SZALA, Marcin.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0"/>
              </a:rPr>
              <a:t>http://cs.wikipedia.org/wiki/Soubor:Pl%C3%B6ckenstein_(Plech%C3%BD)_-_pohled_na_vrchol.jpg</a:t>
            </a:r>
            <a:endParaRPr lang="cs-CZ" sz="1000" dirty="0"/>
          </a:p>
          <a:p>
            <a:r>
              <a:rPr lang="cs-CZ" sz="1000" dirty="0"/>
              <a:t>SVAJCR.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1"/>
              </a:rPr>
              <a:t>http://cs.wikipedia.org/wiki/Soubor:051027_Rybolov_Jesenice_0143.JPG</a:t>
            </a:r>
            <a:endParaRPr lang="cs-CZ" sz="1000" dirty="0"/>
          </a:p>
          <a:p>
            <a:r>
              <a:rPr lang="cs-CZ" sz="1000" dirty="0"/>
              <a:t>GROH, Honza.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2"/>
              </a:rPr>
              <a:t>http://cs.wikipedia.org/wiki/Soubor:Skl%C3%A1rna_Nena%C4%8Dovice,_04.jpg</a:t>
            </a:r>
            <a:endParaRPr lang="cs-CZ" sz="1000" dirty="0"/>
          </a:p>
          <a:p>
            <a:r>
              <a:rPr lang="cs-CZ" sz="1000" dirty="0"/>
              <a:t>JENKINS, Bob.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3"/>
              </a:rPr>
              <a:t>http://cs.wikipedia.org/wiki/Soubor:Timber_Harvesting,_Muncaster_Fell_-_geograph.org.uk_-_117030.jpg</a:t>
            </a:r>
            <a:endParaRPr lang="cs-CZ" sz="1000" dirty="0"/>
          </a:p>
          <a:p>
            <a:r>
              <a:rPr lang="cs-CZ" sz="1000" dirty="0"/>
              <a:t>RICHENZA.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4"/>
              </a:rPr>
              <a:t>http://cs.wikipedia.org/wiki/Soubor:2011.9.9._Jadern%C3%A1_elektr%C3%A1rna_Temel%C3%ADn_154.jpg</a:t>
            </a:r>
            <a:endParaRPr lang="cs-CZ" sz="1000" dirty="0"/>
          </a:p>
          <a:p>
            <a:r>
              <a:rPr lang="cs-CZ" sz="1000" dirty="0"/>
              <a:t>UNITED STATES GEOLOGICAL SURVEY.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5"/>
              </a:rPr>
              <a:t>http://cs.wikipedia.org/wiki/Soubor:GraphiteUSGOV.jpg</a:t>
            </a:r>
            <a:endParaRPr lang="cs-CZ" sz="1000" dirty="0"/>
          </a:p>
          <a:p>
            <a:r>
              <a:rPr lang="cs-CZ" sz="1000" dirty="0"/>
              <a:t>MOT2. </a:t>
            </a:r>
            <a:r>
              <a:rPr lang="cs-CZ" sz="1000" i="1" dirty="0"/>
              <a:t>"Wikipedia.cz"</a:t>
            </a:r>
            <a:r>
              <a:rPr lang="cs-CZ" sz="1000" dirty="0"/>
              <a:t> [online]. [cit. 10.3.2013]. Dostupný na WWW: </a:t>
            </a:r>
            <a:r>
              <a:rPr lang="cs-CZ" sz="1000" u="sng" dirty="0">
                <a:hlinkClick r:id="rId16"/>
              </a:rPr>
              <a:t>http://cs.wikipedia.org/wiki/Soubor:Apfel-anpflanzung-weit.jpg</a:t>
            </a:r>
            <a:endParaRPr lang="cs-CZ" sz="1000" dirty="0"/>
          </a:p>
          <a:p>
            <a:r>
              <a:rPr lang="cs-CZ" sz="1000" dirty="0"/>
              <a:t>AKTRON.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</a:t>
            </a:r>
            <a:r>
              <a:rPr lang="cs-CZ" sz="1000" dirty="0" err="1"/>
              <a:t>WWW:</a:t>
            </a:r>
            <a:r>
              <a:rPr lang="cs-CZ" sz="1000" u="sng" dirty="0" err="1">
                <a:hlinkClick r:id="rId17"/>
              </a:rPr>
              <a:t>http</a:t>
            </a:r>
            <a:r>
              <a:rPr lang="cs-CZ" sz="1000" u="sng" dirty="0">
                <a:hlinkClick r:id="rId17"/>
              </a:rPr>
              <a:t>://cs.wikipedia.org/wiki/Soubor:Borov%C3%A1_Lada,_Chalupsk%C3%A1_sla%C5%A5,_jez%C3%ADrko.JPG</a:t>
            </a:r>
            <a:r>
              <a:rPr lang="cs-CZ" sz="1000" dirty="0"/>
              <a:t> </a:t>
            </a:r>
          </a:p>
          <a:p>
            <a:r>
              <a:rPr lang="cs-CZ" sz="1000" dirty="0"/>
              <a:t>CHMEE2.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WWW: </a:t>
            </a:r>
            <a:r>
              <a:rPr lang="cs-CZ" sz="1000" u="sng" dirty="0">
                <a:hlinkClick r:id="rId18"/>
              </a:rPr>
              <a:t>http://cs.wikipedia.org/wiki/Soubor:Pisecke_hory2.jpg</a:t>
            </a:r>
            <a:endParaRPr lang="cs-CZ" sz="1000" dirty="0"/>
          </a:p>
          <a:p>
            <a:r>
              <a:rPr lang="cs-CZ" sz="1000" dirty="0"/>
              <a:t>GLIVI.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WWW: </a:t>
            </a:r>
            <a:r>
              <a:rPr lang="cs-CZ" sz="1000" u="sng" dirty="0">
                <a:hlinkClick r:id="rId19"/>
              </a:rPr>
              <a:t>http://cs.wikipedia.org/wiki/Soubor:Pond_Svet_from_south.JPG</a:t>
            </a:r>
            <a:endParaRPr lang="cs-CZ" sz="1000" dirty="0"/>
          </a:p>
          <a:p>
            <a:r>
              <a:rPr lang="cs-CZ" sz="1000" dirty="0"/>
              <a:t>SIPPEL2707.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WWW: </a:t>
            </a:r>
            <a:r>
              <a:rPr lang="cs-CZ" sz="1000" u="sng" dirty="0">
                <a:hlinkClick r:id="rId20"/>
              </a:rPr>
              <a:t>http://cs.wikipedia.org/wiki/Soubor:Lipensk%C3%A1_p%C5%99ehrada.JPG</a:t>
            </a:r>
            <a:endParaRPr lang="cs-CZ" sz="1000" dirty="0"/>
          </a:p>
          <a:p>
            <a:r>
              <a:rPr lang="cs-CZ" sz="1000" dirty="0"/>
              <a:t>AKTRON.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WWW: </a:t>
            </a:r>
            <a:r>
              <a:rPr lang="cs-CZ" sz="1000" u="sng" dirty="0">
                <a:hlinkClick r:id="rId21"/>
              </a:rPr>
              <a:t>http://cs.wikipedia.org/wiki/Soubor:Lipno_nad_Vltavou,_p%C5%99ehradn%C3%AD_hr%C3%A1z,_p%C5%99ehrada.JPG</a:t>
            </a:r>
            <a:endParaRPr lang="cs-CZ" sz="1000" dirty="0"/>
          </a:p>
          <a:p>
            <a:r>
              <a:rPr lang="cs-CZ" sz="1000" dirty="0"/>
              <a:t>KARELJ.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WWW: </a:t>
            </a:r>
            <a:r>
              <a:rPr lang="cs-CZ" sz="1000" u="sng" dirty="0">
                <a:hlinkClick r:id="rId22"/>
              </a:rPr>
              <a:t>http://cs.wikipedia.org/wiki/Soubor:Zv%C3%ADkov_2.jpg</a:t>
            </a:r>
            <a:endParaRPr lang="cs-CZ" sz="1000" dirty="0"/>
          </a:p>
          <a:p>
            <a:r>
              <a:rPr lang="cs-CZ" sz="1000" dirty="0"/>
              <a:t>BLUEMOSSE.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18.3.2013]. Dostupný na WWW: </a:t>
            </a:r>
            <a:r>
              <a:rPr lang="cs-CZ" sz="1000" u="sng" dirty="0">
                <a:hlinkClick r:id="rId23"/>
              </a:rPr>
              <a:t>http://cs.wikipedia.org/wiki/Soubor:Wheat_close-up.JPG</a:t>
            </a:r>
            <a:endParaRPr lang="cs-CZ" sz="1000" dirty="0"/>
          </a:p>
          <a:p>
            <a:r>
              <a:rPr lang="cs-CZ" sz="1000" dirty="0"/>
              <a:t>SJAM-K.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24"/>
              </a:rPr>
              <a:t>http://cs.wikipedia.org/wiki/Soubor:Koh-i-noor_1.1.jpg</a:t>
            </a:r>
            <a:endParaRPr lang="cs-CZ" sz="1000" dirty="0"/>
          </a:p>
          <a:p>
            <a:r>
              <a:rPr lang="cs-CZ" sz="1000" dirty="0"/>
              <a:t>HONGISTO, </a:t>
            </a:r>
            <a:r>
              <a:rPr lang="cs-CZ" sz="1000" dirty="0" err="1"/>
              <a:t>Mikko</a:t>
            </a:r>
            <a:r>
              <a:rPr lang="cs-CZ" sz="1000" dirty="0"/>
              <a:t>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25"/>
              </a:rPr>
              <a:t>http://cs.wikipedia.org/wiki/Soubor:Table_set_by_tapiovaara.jpg</a:t>
            </a:r>
            <a:endParaRPr lang="cs-CZ" sz="1000" dirty="0"/>
          </a:p>
          <a:p>
            <a:r>
              <a:rPr lang="cs-CZ" sz="1000" dirty="0"/>
              <a:t>ML5.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26"/>
              </a:rPr>
              <a:t>https://cs.wikipedia.org/wiki/Soubor:Budvar_UK_retouched.jpg</a:t>
            </a:r>
            <a:endParaRPr lang="cs-CZ" sz="1000" dirty="0"/>
          </a:p>
          <a:p>
            <a:r>
              <a:rPr lang="cs-CZ" sz="1000" dirty="0"/>
              <a:t>JAPO.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27"/>
              </a:rPr>
              <a:t>http://cs.wikipedia.org/wiki/Soubor:JETE-chladici_veze.jpg</a:t>
            </a:r>
            <a:endParaRPr lang="cs-CZ" sz="1000" dirty="0"/>
          </a:p>
          <a:p>
            <a:r>
              <a:rPr lang="cs-CZ" sz="1000" dirty="0"/>
              <a:t>BORAK, </a:t>
            </a:r>
            <a:r>
              <a:rPr lang="cs-CZ" sz="1000" dirty="0" err="1"/>
              <a:t>Matt</a:t>
            </a:r>
            <a:r>
              <a:rPr lang="cs-CZ" sz="1000" dirty="0"/>
              <a:t>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28"/>
              </a:rPr>
              <a:t>http://cs.wikipedia.org/wiki/Soubor:Tabor,Czech_Republic.jpg</a:t>
            </a:r>
            <a:endParaRPr lang="cs-CZ" sz="1000" dirty="0"/>
          </a:p>
          <a:p>
            <a:r>
              <a:rPr lang="cs-CZ" sz="1000" dirty="0"/>
              <a:t>CRYOMAN.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29"/>
              </a:rPr>
              <a:t>http://cs.wikipedia.org/wiki/Soubor:M%C4%9Bsto_P%C3%ADsek_Star%C3%BD_Most.jpg</a:t>
            </a:r>
            <a:endParaRPr lang="cs-CZ" sz="1000" dirty="0"/>
          </a:p>
          <a:p>
            <a:r>
              <a:rPr lang="cs-CZ" sz="1000" dirty="0"/>
              <a:t>VESELÝ, Pavel.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30"/>
              </a:rPr>
              <a:t>http://cs.wikipedia.org/wiki/Soubor:Jindrichuv_Hradec-square2.jpg</a:t>
            </a:r>
            <a:endParaRPr lang="cs-CZ" sz="1000" dirty="0"/>
          </a:p>
          <a:p>
            <a:r>
              <a:rPr lang="cs-CZ" sz="1000" dirty="0"/>
              <a:t>RYCHTECKÝ, Pavel.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3"/>
              </a:rPr>
              <a:t>http://cs.wikipedia.org/wiki/Soubor:%C4%8Cesk%C3%A9_Bud%C4%9Bjovice_-_centrum_letecky.jpg</a:t>
            </a:r>
            <a:endParaRPr lang="cs-CZ" sz="1000" dirty="0"/>
          </a:p>
          <a:p>
            <a:r>
              <a:rPr lang="cs-CZ" sz="1000" dirty="0"/>
              <a:t>KONÍČEK, Ondřej. </a:t>
            </a:r>
            <a:r>
              <a:rPr lang="cs-CZ" sz="1000" i="1" dirty="0"/>
              <a:t>"</a:t>
            </a:r>
            <a:r>
              <a:rPr lang="cs-CZ" sz="1000" i="1" dirty="0" err="1"/>
              <a:t>Wikipedia</a:t>
            </a:r>
            <a:r>
              <a:rPr lang="cs-CZ" sz="1000" i="1" dirty="0"/>
              <a:t>"</a:t>
            </a:r>
            <a:r>
              <a:rPr lang="cs-CZ" sz="1000" dirty="0"/>
              <a:t> [online]. [cit. 22.4.2013]. Dostupný na WWW: </a:t>
            </a:r>
            <a:r>
              <a:rPr lang="cs-CZ" sz="1000" u="sng" dirty="0">
                <a:hlinkClick r:id="rId5"/>
              </a:rPr>
              <a:t>http://</a:t>
            </a:r>
            <a:r>
              <a:rPr lang="cs-CZ" sz="1000" u="sng" dirty="0" smtClean="0">
                <a:hlinkClick r:id="rId5"/>
              </a:rPr>
              <a:t>cs.wikipedia.org/wiki/Soubor:Ceskykrumlov.JPG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93806" y="49300"/>
            <a:ext cx="1556388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Citace zdrojů: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59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79512" y="260649"/>
            <a:ext cx="8229600" cy="27363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r>
              <a:rPr lang="cs-CZ" dirty="0" smtClean="0"/>
              <a:t>Použitý software: </a:t>
            </a:r>
          </a:p>
          <a:p>
            <a:pPr marL="731520" lvl="1" indent="-274320">
              <a:buFont typeface="Wingdings"/>
              <a:buChar char=""/>
              <a:defRPr/>
            </a:pPr>
            <a:r>
              <a:rPr lang="cs-CZ" sz="1600" dirty="0" smtClean="0"/>
              <a:t>MS Windows 7, MS Office PowerPoint 2007, </a:t>
            </a:r>
            <a:r>
              <a:rPr lang="cs-CZ" sz="1600" smtClean="0"/>
              <a:t>MS Excel 2007</a:t>
            </a:r>
            <a:endParaRPr lang="cs-CZ" sz="3600" dirty="0" smtClean="0"/>
          </a:p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r>
              <a:rPr lang="cs-CZ" dirty="0" smtClean="0"/>
              <a:t>Použité informace:</a:t>
            </a:r>
          </a:p>
          <a:p>
            <a:pPr marL="731012" lvl="1" indent="-320040">
              <a:spcBef>
                <a:spcPts val="0"/>
              </a:spcBef>
              <a:buFont typeface="Wingdings 2"/>
              <a:buChar char=""/>
              <a:defRPr/>
            </a:pPr>
            <a:r>
              <a:rPr lang="cs-CZ" sz="1600" dirty="0" smtClean="0"/>
              <a:t>Autorem materiálu a všech jeho částí, není-li uvedeno jinak, je Mgr. Milena Antošová.</a:t>
            </a:r>
          </a:p>
          <a:p>
            <a:pPr marL="438912" indent="-320040">
              <a:spcBef>
                <a:spcPts val="0"/>
              </a:spcBef>
              <a:buFont typeface="Wingdings 2"/>
              <a:buChar char=""/>
              <a:defRPr/>
            </a:pPr>
            <a:r>
              <a:rPr lang="cs-CZ" dirty="0" smtClean="0"/>
              <a:t>Použité obrázky:</a:t>
            </a:r>
            <a:endParaRPr lang="cs-CZ" sz="1050" dirty="0" smtClean="0"/>
          </a:p>
          <a:p>
            <a:pPr marL="731520" lvl="1" indent="-274320">
              <a:buFont typeface="Wingdings"/>
              <a:buChar char=""/>
              <a:defRPr/>
            </a:pP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Galerie MS Office,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1698523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649</TotalTime>
  <Words>786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tkacmi</dc:creator>
  <cp:lastModifiedBy>učitel-NTB4</cp:lastModifiedBy>
  <cp:revision>70</cp:revision>
  <dcterms:created xsi:type="dcterms:W3CDTF">2013-02-15T11:17:18Z</dcterms:created>
  <dcterms:modified xsi:type="dcterms:W3CDTF">2014-04-29T11:32:12Z</dcterms:modified>
</cp:coreProperties>
</file>