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VY_32_INOVACE_06_Přírodověda 4.ročník_Živočichové 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Živočichové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41699D-1D3E-4391-9350-4DDFDA629078}" type="presOf" srcId="{B651F6E3-6281-48DB-9319-2AEAFDAE7572}" destId="{6BB5E863-4638-4E1D-BFDE-399D028AC4ED}" srcOrd="1" destOrd="0" presId="urn:microsoft.com/office/officeart/2005/8/layout/target3"/>
    <dgm:cxn modelId="{349F76C3-81D9-4A4E-8522-1A9D3A7D5D75}" type="presOf" srcId="{D1B46980-6531-4606-95E6-44980827E919}" destId="{2BE915AB-18AA-4053-B92C-3BFC9ED204BB}" srcOrd="1" destOrd="0" presId="urn:microsoft.com/office/officeart/2005/8/layout/target3"/>
    <dgm:cxn modelId="{6E05612C-DD69-40D9-B1A7-847B077E60A0}" type="presOf" srcId="{D1D4F407-5343-4D3F-B5B9-D407B03CAEB4}" destId="{D005CE8C-CC26-4C3E-AC11-E15060ECD759}" srcOrd="0" destOrd="0" presId="urn:microsoft.com/office/officeart/2005/8/layout/target3"/>
    <dgm:cxn modelId="{34C6DB52-1E16-4AD9-A3F7-AE4B3D3FD776}" type="presOf" srcId="{757F3AB3-0718-4624-B441-E567A8F0AB56}" destId="{333A1088-737F-45CB-B68E-254E46348037}" srcOrd="0" destOrd="0" presId="urn:microsoft.com/office/officeart/2005/8/layout/target3"/>
    <dgm:cxn modelId="{816C9E34-3EF0-4D73-91C0-C5D622110EB8}" type="presOf" srcId="{D8197B8C-B260-4A16-BDF4-0947B075E274}" destId="{25B08C86-7E15-44DC-BE7F-FFB55DD49D12}" srcOrd="0" destOrd="0" presId="urn:microsoft.com/office/officeart/2005/8/layout/target3"/>
    <dgm:cxn modelId="{0167EED4-F145-4F31-8F90-4691DC38B0B9}" type="presOf" srcId="{D1B46980-6531-4606-95E6-44980827E919}" destId="{6140AFEC-043D-4C43-A2F9-D0F5331DF3A3}" srcOrd="0" destOrd="0" presId="urn:microsoft.com/office/officeart/2005/8/layout/target3"/>
    <dgm:cxn modelId="{9D19E0F9-27C0-47D1-A9AC-DA0A3ECA0546}" type="presOf" srcId="{4C35D32F-0EAB-4CD7-82EE-45574DC2A586}" destId="{8BEBB6EC-1DAA-4CAC-8A25-BC0FCBD5DBD5}" srcOrd="0" destOrd="0" presId="urn:microsoft.com/office/officeart/2005/8/layout/target3"/>
    <dgm:cxn modelId="{D25A3223-F1F4-4139-BD13-000612433548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B91F53B-02F7-44FC-83F0-939AC90DC03F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B781379-FF9B-4C93-BDBB-4691DC182097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67C027C-DEDA-41C3-A2AB-787907F17538}" type="presOf" srcId="{4C35D32F-0EAB-4CD7-82EE-45574DC2A586}" destId="{890E4F0B-2866-4A3F-A3C7-2A14B1797930}" srcOrd="1" destOrd="0" presId="urn:microsoft.com/office/officeart/2005/8/layout/target3"/>
    <dgm:cxn modelId="{630F6134-8DFA-48D6-81E4-076B271E26F8}" type="presParOf" srcId="{333A1088-737F-45CB-B68E-254E46348037}" destId="{F5ABB229-8D3B-4694-996A-96F23CF14429}" srcOrd="0" destOrd="0" presId="urn:microsoft.com/office/officeart/2005/8/layout/target3"/>
    <dgm:cxn modelId="{2E6D4178-5EA2-4421-9B4B-438BD20AF4BB}" type="presParOf" srcId="{333A1088-737F-45CB-B68E-254E46348037}" destId="{F41139FD-01EE-4571-8B17-4FB00FC51163}" srcOrd="1" destOrd="0" presId="urn:microsoft.com/office/officeart/2005/8/layout/target3"/>
    <dgm:cxn modelId="{FDCD1F0E-2547-4E14-B0D1-F2BC8026456A}" type="presParOf" srcId="{333A1088-737F-45CB-B68E-254E46348037}" destId="{D005CE8C-CC26-4C3E-AC11-E15060ECD759}" srcOrd="2" destOrd="0" presId="urn:microsoft.com/office/officeart/2005/8/layout/target3"/>
    <dgm:cxn modelId="{0739D755-94BE-4B2C-9A75-0C785C4164F0}" type="presParOf" srcId="{333A1088-737F-45CB-B68E-254E46348037}" destId="{2C702D82-9B77-49B7-9568-BB8EB47C3372}" srcOrd="3" destOrd="0" presId="urn:microsoft.com/office/officeart/2005/8/layout/target3"/>
    <dgm:cxn modelId="{547EB16B-E820-432C-B308-20FAD1B4C7C3}" type="presParOf" srcId="{333A1088-737F-45CB-B68E-254E46348037}" destId="{A52A0455-90FF-4808-ABD0-F02540D31D5A}" srcOrd="4" destOrd="0" presId="urn:microsoft.com/office/officeart/2005/8/layout/target3"/>
    <dgm:cxn modelId="{71BCC26A-DA9A-427F-A7CC-2F197DB9116F}" type="presParOf" srcId="{333A1088-737F-45CB-B68E-254E46348037}" destId="{6140AFEC-043D-4C43-A2F9-D0F5331DF3A3}" srcOrd="5" destOrd="0" presId="urn:microsoft.com/office/officeart/2005/8/layout/target3"/>
    <dgm:cxn modelId="{984B85DF-C9A2-4874-A744-BAA8F92386B2}" type="presParOf" srcId="{333A1088-737F-45CB-B68E-254E46348037}" destId="{9358AC05-5D7D-4327-9F80-1AD486AEA664}" srcOrd="6" destOrd="0" presId="urn:microsoft.com/office/officeart/2005/8/layout/target3"/>
    <dgm:cxn modelId="{1257A51A-FB41-4815-BC29-66F8B7D365CC}" type="presParOf" srcId="{333A1088-737F-45CB-B68E-254E46348037}" destId="{313FC574-E1CD-4FB4-B054-0B805CE0447D}" srcOrd="7" destOrd="0" presId="urn:microsoft.com/office/officeart/2005/8/layout/target3"/>
    <dgm:cxn modelId="{5BE4C7E0-5C6C-43AF-AA14-A8D702A0B982}" type="presParOf" srcId="{333A1088-737F-45CB-B68E-254E46348037}" destId="{619D679B-A015-4ECF-8348-D1034C574F40}" srcOrd="8" destOrd="0" presId="urn:microsoft.com/office/officeart/2005/8/layout/target3"/>
    <dgm:cxn modelId="{C19D1D2C-1E6C-42E2-BD55-F789A4625E2E}" type="presParOf" srcId="{333A1088-737F-45CB-B68E-254E46348037}" destId="{322283A8-4A27-4CDA-BAE3-F381106A9174}" srcOrd="9" destOrd="0" presId="urn:microsoft.com/office/officeart/2005/8/layout/target3"/>
    <dgm:cxn modelId="{76776BF5-E7AB-4D0D-853B-5088164812D5}" type="presParOf" srcId="{333A1088-737F-45CB-B68E-254E46348037}" destId="{FFC9F71D-1B4F-4AD9-A4A6-86ADEFC8AF5C}" srcOrd="10" destOrd="0" presId="urn:microsoft.com/office/officeart/2005/8/layout/target3"/>
    <dgm:cxn modelId="{AE26E44E-11A6-4BFC-A0F2-DB50801F2C5E}" type="presParOf" srcId="{333A1088-737F-45CB-B68E-254E46348037}" destId="{25B08C86-7E15-44DC-BE7F-FFB55DD49D12}" srcOrd="11" destOrd="0" presId="urn:microsoft.com/office/officeart/2005/8/layout/target3"/>
    <dgm:cxn modelId="{4F088DA8-51CD-4A81-8021-9E59C0D96330}" type="presParOf" srcId="{333A1088-737F-45CB-B68E-254E46348037}" destId="{76644BE8-9D7C-4C09-B250-3D10AF48CBB7}" srcOrd="12" destOrd="0" presId="urn:microsoft.com/office/officeart/2005/8/layout/target3"/>
    <dgm:cxn modelId="{A18F87EB-54A5-437B-A220-571C9774A861}" type="presParOf" srcId="{333A1088-737F-45CB-B68E-254E46348037}" destId="{EE85B701-7295-41C0-BA7A-34D3756A2AE6}" srcOrd="13" destOrd="0" presId="urn:microsoft.com/office/officeart/2005/8/layout/target3"/>
    <dgm:cxn modelId="{9A32A520-9971-4855-BAF4-A3B6F255361C}" type="presParOf" srcId="{333A1088-737F-45CB-B68E-254E46348037}" destId="{8BEBB6EC-1DAA-4CAC-8A25-BC0FCBD5DBD5}" srcOrd="14" destOrd="0" presId="urn:microsoft.com/office/officeart/2005/8/layout/target3"/>
    <dgm:cxn modelId="{60C4097F-9C49-4DD9-AE49-F4A6215AE5A1}" type="presParOf" srcId="{333A1088-737F-45CB-B68E-254E46348037}" destId="{AED2198E-93D5-4001-81B4-73124B309672}" srcOrd="15" destOrd="0" presId="urn:microsoft.com/office/officeart/2005/8/layout/target3"/>
    <dgm:cxn modelId="{5C49CC90-2207-4990-AFBA-9B0831BAE917}" type="presParOf" srcId="{333A1088-737F-45CB-B68E-254E46348037}" destId="{2BE915AB-18AA-4053-B92C-3BFC9ED204BB}" srcOrd="16" destOrd="0" presId="urn:microsoft.com/office/officeart/2005/8/layout/target3"/>
    <dgm:cxn modelId="{CB5086C4-DC0B-476F-9C61-43EA9006C367}" type="presParOf" srcId="{333A1088-737F-45CB-B68E-254E46348037}" destId="{6BB5E863-4638-4E1D-BFDE-399D028AC4ED}" srcOrd="17" destOrd="0" presId="urn:microsoft.com/office/officeart/2005/8/layout/target3"/>
    <dgm:cxn modelId="{780242B5-C675-49C2-9108-8971B2385702}" type="presParOf" srcId="{333A1088-737F-45CB-B68E-254E46348037}" destId="{5A5FFA88-C948-4069-8E93-59FA12366E83}" srcOrd="18" destOrd="0" presId="urn:microsoft.com/office/officeart/2005/8/layout/target3"/>
    <dgm:cxn modelId="{1527913C-25AF-485C-8D2A-79A43CA3044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VY_32_INOVACE_06_Přírodověda 4.ročník_Živočichové I.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Živočichové 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3A8085C-0626-4107-8D94-C5C6C88112A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476499-4505-467D-9EB2-D084E358F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A8085C-0626-4107-8D94-C5C6C88112A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476499-4505-467D-9EB2-D084E358F3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A8085C-0626-4107-8D94-C5C6C88112A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476499-4505-467D-9EB2-D084E358F3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A8085C-0626-4107-8D94-C5C6C88112A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476499-4505-467D-9EB2-D084E358F3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A8085C-0626-4107-8D94-C5C6C88112A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476499-4505-467D-9EB2-D084E358F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A8085C-0626-4107-8D94-C5C6C88112A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476499-4505-467D-9EB2-D084E358F3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A8085C-0626-4107-8D94-C5C6C88112A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476499-4505-467D-9EB2-D084E358F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3A8085C-0626-4107-8D94-C5C6C88112A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476499-4505-467D-9EB2-D084E358F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3A8085C-0626-4107-8D94-C5C6C88112A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476499-4505-467D-9EB2-D084E358F3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A8085C-0626-4107-8D94-C5C6C88112A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476499-4505-467D-9EB2-D084E358F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A8085C-0626-4107-8D94-C5C6C88112A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7476499-4505-467D-9EB2-D084E358F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3A8085C-0626-4107-8D94-C5C6C88112A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7476499-4505-467D-9EB2-D084E358F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3726287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MH90034699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57423" y="1648605"/>
            <a:ext cx="4352164" cy="4352164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ŽIVOČICHOVÉ I.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Prohloubí si znalosti o vlastnostech živočichů.</a:t>
            </a:r>
          </a:p>
          <a:p>
            <a:r>
              <a:rPr lang="cs-CZ" dirty="0" smtClean="0"/>
              <a:t>Prezentace je zaměřena na obratlovce.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smtClean="0">
                <a:solidFill>
                  <a:srgbClr val="FF0000"/>
                </a:solidFill>
              </a:rPr>
              <a:t>Přijímají</a:t>
            </a:r>
            <a:r>
              <a:rPr lang="cs-CZ" dirty="0" smtClean="0"/>
              <a:t> vodu a potravu.</a:t>
            </a:r>
          </a:p>
          <a:p>
            <a:endParaRPr lang="cs-CZ" dirty="0" smtClean="0"/>
          </a:p>
          <a:p>
            <a:r>
              <a:rPr lang="cs-CZ" dirty="0" smtClean="0"/>
              <a:t>2. Z těla </a:t>
            </a:r>
            <a:r>
              <a:rPr lang="cs-CZ" dirty="0" smtClean="0">
                <a:solidFill>
                  <a:srgbClr val="FF0000"/>
                </a:solidFill>
              </a:rPr>
              <a:t>vylučují </a:t>
            </a:r>
            <a:r>
              <a:rPr lang="cs-CZ" dirty="0" smtClean="0"/>
              <a:t>různé látky: </a:t>
            </a:r>
          </a:p>
          <a:p>
            <a:pPr>
              <a:buNone/>
            </a:pPr>
            <a:r>
              <a:rPr lang="cs-CZ" dirty="0" smtClean="0"/>
              <a:t>                         - vodu,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- nestrávené zbytky potravy,</a:t>
            </a:r>
          </a:p>
          <a:p>
            <a:pPr>
              <a:buNone/>
            </a:pPr>
            <a:r>
              <a:rPr lang="cs-CZ" dirty="0" smtClean="0"/>
              <a:t>                         - oxid uhličitý.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</a:t>
            </a:r>
            <a:r>
              <a:rPr lang="cs-CZ" dirty="0" smtClean="0">
                <a:solidFill>
                  <a:srgbClr val="FF0000"/>
                </a:solidFill>
              </a:rPr>
              <a:t>Dýchají</a:t>
            </a:r>
            <a:r>
              <a:rPr lang="cs-CZ" dirty="0" smtClean="0"/>
              <a:t>: vdechují </a:t>
            </a:r>
            <a:r>
              <a:rPr lang="cs-CZ" dirty="0" smtClean="0"/>
              <a:t>vzduch - kyslík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                  vylučují </a:t>
            </a:r>
            <a:r>
              <a:rPr lang="cs-CZ" dirty="0" smtClean="0"/>
              <a:t>vzduch - oxid </a:t>
            </a:r>
            <a:r>
              <a:rPr lang="cs-CZ" dirty="0" smtClean="0"/>
              <a:t>uhličitý.                                 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ŽIVOČICHŮ</a:t>
            </a:r>
            <a:endParaRPr lang="cs-CZ" dirty="0"/>
          </a:p>
        </p:txBody>
      </p:sp>
      <p:pic>
        <p:nvPicPr>
          <p:cNvPr id="6" name="Obrázek 5" descr="MH90034702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52" y="3000372"/>
            <a:ext cx="1619251" cy="1619251"/>
          </a:xfrm>
          <a:prstGeom prst="rect">
            <a:avLst/>
          </a:prstGeom>
        </p:spPr>
      </p:pic>
      <p:pic>
        <p:nvPicPr>
          <p:cNvPr id="7" name="Obrázek 6" descr="MH9003470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826" y="1357298"/>
            <a:ext cx="1619251" cy="1619251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4. </a:t>
            </a:r>
            <a:r>
              <a:rPr lang="cs-CZ" dirty="0" smtClean="0">
                <a:solidFill>
                  <a:srgbClr val="FF0000"/>
                </a:solidFill>
              </a:rPr>
              <a:t>Reagují </a:t>
            </a:r>
            <a:r>
              <a:rPr lang="cs-CZ" dirty="0" smtClean="0"/>
              <a:t>na změny v přírodě.</a:t>
            </a:r>
          </a:p>
          <a:p>
            <a:endParaRPr lang="cs-CZ" dirty="0" smtClean="0"/>
          </a:p>
          <a:p>
            <a:r>
              <a:rPr lang="cs-CZ" dirty="0" smtClean="0"/>
              <a:t>5. </a:t>
            </a:r>
            <a:r>
              <a:rPr lang="cs-CZ" dirty="0" smtClean="0">
                <a:solidFill>
                  <a:srgbClr val="FF0000"/>
                </a:solidFill>
              </a:rPr>
              <a:t>Pohybují se.</a:t>
            </a:r>
          </a:p>
          <a:p>
            <a:endParaRPr lang="cs-CZ" dirty="0" smtClean="0"/>
          </a:p>
          <a:p>
            <a:r>
              <a:rPr lang="cs-CZ" dirty="0" smtClean="0"/>
              <a:t>6. Pomocí smyslů </a:t>
            </a:r>
            <a:r>
              <a:rPr lang="cs-CZ" dirty="0" smtClean="0">
                <a:solidFill>
                  <a:srgbClr val="FF0000"/>
                </a:solidFill>
              </a:rPr>
              <a:t>přijímají informace </a:t>
            </a:r>
            <a:r>
              <a:rPr lang="cs-CZ" dirty="0" smtClean="0"/>
              <a:t>o svém okolí.</a:t>
            </a:r>
          </a:p>
          <a:p>
            <a:endParaRPr lang="cs-CZ" dirty="0" smtClean="0"/>
          </a:p>
          <a:p>
            <a:r>
              <a:rPr lang="cs-CZ" dirty="0" smtClean="0"/>
              <a:t>7. </a:t>
            </a:r>
            <a:r>
              <a:rPr lang="cs-CZ" dirty="0" smtClean="0">
                <a:solidFill>
                  <a:srgbClr val="FF0000"/>
                </a:solidFill>
              </a:rPr>
              <a:t>Rostou a vyvíjejí se.</a:t>
            </a:r>
          </a:p>
          <a:p>
            <a:endParaRPr lang="cs-CZ" dirty="0" smtClean="0"/>
          </a:p>
          <a:p>
            <a:r>
              <a:rPr lang="cs-CZ" dirty="0" smtClean="0"/>
              <a:t>8. </a:t>
            </a:r>
            <a:r>
              <a:rPr lang="cs-CZ" dirty="0" smtClean="0">
                <a:solidFill>
                  <a:srgbClr val="FF0000"/>
                </a:solidFill>
              </a:rPr>
              <a:t>Rozmnožují se.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ŽIVOČICHŮ</a:t>
            </a:r>
            <a:endParaRPr lang="cs-CZ" dirty="0"/>
          </a:p>
        </p:txBody>
      </p:sp>
      <p:pic>
        <p:nvPicPr>
          <p:cNvPr id="4" name="Obrázek 3" descr="MH90034694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3636" y="4071942"/>
            <a:ext cx="2047879" cy="2047879"/>
          </a:xfrm>
          <a:prstGeom prst="rect">
            <a:avLst/>
          </a:prstGeom>
        </p:spPr>
      </p:pic>
      <p:pic>
        <p:nvPicPr>
          <p:cNvPr id="5" name="Obrázek 4" descr="MH90033792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264" y="1000108"/>
            <a:ext cx="2000264" cy="2000264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</a:t>
            </a:r>
            <a:r>
              <a:rPr lang="cs-CZ" dirty="0" smtClean="0">
                <a:solidFill>
                  <a:srgbClr val="0070C0"/>
                </a:solidFill>
              </a:rPr>
              <a:t>vnitřní stavby těla </a:t>
            </a:r>
            <a:r>
              <a:rPr lang="cs-CZ" dirty="0" smtClean="0"/>
              <a:t>dělíme živočichy </a:t>
            </a:r>
          </a:p>
          <a:p>
            <a:pPr>
              <a:buNone/>
            </a:pPr>
            <a:r>
              <a:rPr lang="cs-CZ" dirty="0" smtClean="0"/>
              <a:t>  na dvě základní skupiny: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ŽIVOČICHŮ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1538" y="2643182"/>
            <a:ext cx="31432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OBRATLOVCI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3504" y="2714620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BEZOBRATLÍ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857224" y="3500438"/>
            <a:ext cx="3500462" cy="1857388"/>
          </a:xfrm>
          <a:prstGeom prst="roundRect">
            <a:avLst/>
          </a:prstGeom>
          <a:noFill/>
          <a:ln>
            <a:solidFill>
              <a:srgbClr val="0070C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Mají vnitřní kostru složenou z kostí a páteř složenou z obratlů.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143504" y="3500438"/>
            <a:ext cx="3000396" cy="1785950"/>
          </a:xfrm>
          <a:prstGeom prst="roundRect">
            <a:avLst/>
          </a:prstGeom>
          <a:noFill/>
          <a:ln>
            <a:solidFill>
              <a:srgbClr val="0070C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70C0"/>
                </a:solidFill>
              </a:rPr>
              <a:t>N</a:t>
            </a:r>
            <a:r>
              <a:rPr lang="cs-CZ" sz="2400" dirty="0" smtClean="0">
                <a:solidFill>
                  <a:srgbClr val="0070C0"/>
                </a:solidFill>
              </a:rPr>
              <a:t>emají kosti ani obratle.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43570" y="6143644"/>
            <a:ext cx="29289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Zopakuj si a doplň: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Tělo obratlovců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pic>
        <p:nvPicPr>
          <p:cNvPr id="4" name="Obrázek 3" descr="tn0006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678" y="2071678"/>
            <a:ext cx="3643337" cy="368013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86248" y="2000240"/>
            <a:ext cx="7143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srst</a:t>
            </a:r>
            <a:endParaRPr lang="cs-CZ" sz="2000" dirty="0"/>
          </a:p>
        </p:txBody>
      </p:sp>
      <p:cxnSp>
        <p:nvCxnSpPr>
          <p:cNvPr id="7" name="Přímá spojovací šipka 6"/>
          <p:cNvCxnSpPr>
            <a:stCxn id="5" idx="2"/>
          </p:cNvCxnSpPr>
          <p:nvPr/>
        </p:nvCxnSpPr>
        <p:spPr>
          <a:xfrm rot="16200000" flipH="1">
            <a:off x="4450584" y="2593204"/>
            <a:ext cx="600022" cy="21431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429256" y="1571612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u</a:t>
            </a:r>
            <a:r>
              <a:rPr lang="cs-CZ" sz="2000" dirty="0" smtClean="0"/>
              <a:t>šní boltec</a:t>
            </a:r>
            <a:endParaRPr lang="cs-CZ" sz="2000" dirty="0"/>
          </a:p>
        </p:txBody>
      </p:sp>
      <p:cxnSp>
        <p:nvCxnSpPr>
          <p:cNvPr id="10" name="Přímá spojovací šipka 9"/>
          <p:cNvCxnSpPr>
            <a:stCxn id="8" idx="2"/>
          </p:cNvCxnSpPr>
          <p:nvPr/>
        </p:nvCxnSpPr>
        <p:spPr>
          <a:xfrm rot="5400000">
            <a:off x="6075799" y="2039560"/>
            <a:ext cx="242832" cy="107157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786578" y="2571744"/>
            <a:ext cx="7858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oko</a:t>
            </a:r>
            <a:endParaRPr lang="cs-CZ" sz="2000" dirty="0"/>
          </a:p>
        </p:txBody>
      </p:sp>
      <p:cxnSp>
        <p:nvCxnSpPr>
          <p:cNvPr id="13" name="Přímá spojovací šipka 12"/>
          <p:cNvCxnSpPr>
            <a:stCxn id="11" idx="1"/>
          </p:cNvCxnSpPr>
          <p:nvPr/>
        </p:nvCxnSpPr>
        <p:spPr>
          <a:xfrm rot="10800000">
            <a:off x="6429388" y="2643183"/>
            <a:ext cx="357190" cy="128617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786578" y="3214686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čenich</a:t>
            </a:r>
            <a:endParaRPr lang="cs-CZ" dirty="0"/>
          </a:p>
        </p:txBody>
      </p:sp>
      <p:cxnSp>
        <p:nvCxnSpPr>
          <p:cNvPr id="16" name="Přímá spojovací šipka 15"/>
          <p:cNvCxnSpPr>
            <a:stCxn id="14" idx="1"/>
          </p:cNvCxnSpPr>
          <p:nvPr/>
        </p:nvCxnSpPr>
        <p:spPr>
          <a:xfrm rot="10800000">
            <a:off x="6643702" y="3000372"/>
            <a:ext cx="142876" cy="398980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643570" y="5000636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končetina</a:t>
            </a:r>
            <a:endParaRPr lang="cs-CZ" dirty="0"/>
          </a:p>
        </p:txBody>
      </p:sp>
      <p:cxnSp>
        <p:nvCxnSpPr>
          <p:cNvPr id="19" name="Přímá spojovací šipka 18"/>
          <p:cNvCxnSpPr>
            <a:stCxn id="17" idx="0"/>
          </p:cNvCxnSpPr>
          <p:nvPr/>
        </p:nvCxnSpPr>
        <p:spPr>
          <a:xfrm rot="16200000" flipV="1">
            <a:off x="5750727" y="4393413"/>
            <a:ext cx="642942" cy="571504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571736" y="5072074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ocas</a:t>
            </a:r>
            <a:endParaRPr lang="cs-CZ" dirty="0"/>
          </a:p>
        </p:txBody>
      </p:sp>
      <p:cxnSp>
        <p:nvCxnSpPr>
          <p:cNvPr id="22" name="Přímá spojovací šipka 21"/>
          <p:cNvCxnSpPr>
            <a:stCxn id="20" idx="0"/>
          </p:cNvCxnSpPr>
          <p:nvPr/>
        </p:nvCxnSpPr>
        <p:spPr>
          <a:xfrm rot="5400000" flipH="1" flipV="1">
            <a:off x="3036083" y="4536289"/>
            <a:ext cx="428628" cy="642942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7358082" y="5357826"/>
            <a:ext cx="1785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iška obecná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9572660" y="7143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500034" y="2500306"/>
            <a:ext cx="2143140" cy="2428892"/>
          </a:xfrm>
          <a:prstGeom prst="round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Končetiny u některých druhů chybí. U většiny je tělo zakončeno ocasem.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500562" y="6215082"/>
            <a:ext cx="4429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Popiš obratlovce a urči jeho název.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4" grpId="0"/>
      <p:bldP spid="17" grpId="0"/>
      <p:bldP spid="20" grpId="0"/>
      <p:bldP spid="23" grpId="0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RYBY</a:t>
            </a:r>
          </a:p>
          <a:p>
            <a:endParaRPr lang="cs-CZ" dirty="0" smtClean="0"/>
          </a:p>
          <a:p>
            <a:r>
              <a:rPr lang="cs-CZ" dirty="0" smtClean="0"/>
              <a:t>2. OBOJŽIVELNÍCI</a:t>
            </a:r>
          </a:p>
          <a:p>
            <a:endParaRPr lang="cs-CZ" dirty="0" smtClean="0"/>
          </a:p>
          <a:p>
            <a:r>
              <a:rPr lang="cs-CZ" dirty="0" smtClean="0"/>
              <a:t>3. PLAZI</a:t>
            </a:r>
          </a:p>
          <a:p>
            <a:endParaRPr lang="cs-CZ" dirty="0" smtClean="0"/>
          </a:p>
          <a:p>
            <a:r>
              <a:rPr lang="cs-CZ" dirty="0" smtClean="0"/>
              <a:t>4. PTÁCI</a:t>
            </a:r>
          </a:p>
          <a:p>
            <a:endParaRPr lang="cs-CZ" dirty="0" smtClean="0"/>
          </a:p>
          <a:p>
            <a:r>
              <a:rPr lang="cs-CZ" dirty="0" smtClean="0"/>
              <a:t>5. SAVCI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OBRATLOVCŮ </a:t>
            </a:r>
            <a:endParaRPr lang="cs-CZ" dirty="0"/>
          </a:p>
        </p:txBody>
      </p:sp>
      <p:pic>
        <p:nvPicPr>
          <p:cNvPr id="4" name="Obrázek 3" descr="thumbnailCA36TWA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8992" y="1071546"/>
            <a:ext cx="1907506" cy="1214446"/>
          </a:xfrm>
          <a:prstGeom prst="rect">
            <a:avLst/>
          </a:prstGeom>
        </p:spPr>
      </p:pic>
      <p:pic>
        <p:nvPicPr>
          <p:cNvPr id="5" name="Obrázek 4" descr="thumbnailCAP2CBIV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2264" y="1500174"/>
            <a:ext cx="1714512" cy="1285884"/>
          </a:xfrm>
          <a:prstGeom prst="rect">
            <a:avLst/>
          </a:prstGeom>
        </p:spPr>
      </p:pic>
      <p:pic>
        <p:nvPicPr>
          <p:cNvPr id="6" name="Obrázek 5" descr="thumbnailCAY81LP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7686" y="2571745"/>
            <a:ext cx="974154" cy="1428760"/>
          </a:xfrm>
          <a:prstGeom prst="rect">
            <a:avLst/>
          </a:prstGeom>
        </p:spPr>
      </p:pic>
      <p:pic>
        <p:nvPicPr>
          <p:cNvPr id="7" name="Obrázek 6" descr="thumbnailCAP2SQDO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636" y="4000504"/>
            <a:ext cx="2562687" cy="1614493"/>
          </a:xfrm>
          <a:prstGeom prst="rect">
            <a:avLst/>
          </a:prstGeom>
        </p:spPr>
      </p:pic>
      <p:pic>
        <p:nvPicPr>
          <p:cNvPr id="8" name="Obrázek 7" descr="thumbnailCAG4N3G6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71802" y="4429132"/>
            <a:ext cx="2200275" cy="18669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pouze ve vodě, tělo mají pokryté šupinami, místo končetin mají </a:t>
            </a:r>
            <a:r>
              <a:rPr lang="cs-CZ" dirty="0" smtClean="0">
                <a:solidFill>
                  <a:srgbClr val="FF0000"/>
                </a:solidFill>
              </a:rPr>
              <a:t>ploutve</a:t>
            </a:r>
            <a:r>
              <a:rPr lang="cs-CZ" dirty="0" smtClean="0"/>
              <a:t> a dýchají </a:t>
            </a:r>
            <a:r>
              <a:rPr lang="cs-CZ" dirty="0" smtClean="0">
                <a:solidFill>
                  <a:srgbClr val="FF0000"/>
                </a:solidFill>
              </a:rPr>
              <a:t>žábrami.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RYBY</a:t>
            </a:r>
            <a:endParaRPr lang="cs-CZ" dirty="0"/>
          </a:p>
        </p:txBody>
      </p:sp>
      <p:pic>
        <p:nvPicPr>
          <p:cNvPr id="4" name="Obrázek 3" descr="thumbnailCA855MO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472" y="2928934"/>
            <a:ext cx="2857500" cy="1409700"/>
          </a:xfrm>
          <a:prstGeom prst="rect">
            <a:avLst/>
          </a:prstGeom>
        </p:spPr>
      </p:pic>
      <p:pic>
        <p:nvPicPr>
          <p:cNvPr id="5" name="Obrázek 4" descr="thumbnailCABU6NKH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8" y="2714620"/>
            <a:ext cx="2857500" cy="1400175"/>
          </a:xfrm>
          <a:prstGeom prst="rect">
            <a:avLst/>
          </a:prstGeom>
        </p:spPr>
      </p:pic>
      <p:pic>
        <p:nvPicPr>
          <p:cNvPr id="6" name="Obrázek 5" descr="thumbnailCAMLCKE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1604" y="4643446"/>
            <a:ext cx="2857500" cy="1447800"/>
          </a:xfrm>
          <a:prstGeom prst="rect">
            <a:avLst/>
          </a:prstGeom>
        </p:spPr>
      </p:pic>
      <p:pic>
        <p:nvPicPr>
          <p:cNvPr id="7" name="Obrázek 6" descr="thumbnailCAYLCZNV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7884" y="5000636"/>
            <a:ext cx="2857500" cy="82867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571868" y="3357562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kapr obecný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57884" y="4357694"/>
            <a:ext cx="207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pstruh potoční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86116" y="6000768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sumec velký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00760" y="6000768"/>
            <a:ext cx="18573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štika obecná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ve vodě i na souši. Z oplozených vajíček se líhnou </a:t>
            </a:r>
            <a:r>
              <a:rPr lang="cs-CZ" dirty="0" smtClean="0"/>
              <a:t>larvy - </a:t>
            </a:r>
            <a:r>
              <a:rPr lang="cs-CZ" dirty="0" err="1" smtClean="0">
                <a:solidFill>
                  <a:srgbClr val="00B050"/>
                </a:solidFill>
              </a:rPr>
              <a:t>pulci</a:t>
            </a:r>
            <a:r>
              <a:rPr lang="cs-CZ" dirty="0" err="1" smtClean="0"/>
              <a:t>.Ti</a:t>
            </a:r>
            <a:r>
              <a:rPr lang="cs-CZ" dirty="0" smtClean="0"/>
              <a:t> </a:t>
            </a:r>
            <a:r>
              <a:rPr lang="cs-CZ" dirty="0" smtClean="0"/>
              <a:t>dýchají </a:t>
            </a:r>
            <a:r>
              <a:rPr lang="cs-CZ" dirty="0" smtClean="0">
                <a:solidFill>
                  <a:srgbClr val="00B050"/>
                </a:solidFill>
              </a:rPr>
              <a:t>žábrami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Dospělí </a:t>
            </a:r>
            <a:r>
              <a:rPr lang="cs-CZ" dirty="0" smtClean="0"/>
              <a:t>obojživelníci dýchají </a:t>
            </a:r>
            <a:r>
              <a:rPr lang="cs-CZ" dirty="0" smtClean="0">
                <a:solidFill>
                  <a:srgbClr val="FF0000"/>
                </a:solidFill>
              </a:rPr>
              <a:t>plícemi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</a:t>
            </a:r>
            <a:endParaRPr lang="cs-CZ" dirty="0"/>
          </a:p>
        </p:txBody>
      </p:sp>
      <p:pic>
        <p:nvPicPr>
          <p:cNvPr id="4" name="Obrázek 3" descr="thumbnailCAMZ2A6Z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3357562"/>
            <a:ext cx="1524000" cy="1400175"/>
          </a:xfrm>
          <a:prstGeom prst="rect">
            <a:avLst/>
          </a:prstGeom>
        </p:spPr>
      </p:pic>
      <p:pic>
        <p:nvPicPr>
          <p:cNvPr id="5" name="Obrázek 4" descr="thumbnailCA96J6A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7620" y="3071810"/>
            <a:ext cx="1524000" cy="962025"/>
          </a:xfrm>
          <a:prstGeom prst="rect">
            <a:avLst/>
          </a:prstGeom>
        </p:spPr>
      </p:pic>
      <p:pic>
        <p:nvPicPr>
          <p:cNvPr id="6" name="Obrázek 5" descr="thumbnailCA1DPZ5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7950" y="3786190"/>
            <a:ext cx="2071702" cy="1553777"/>
          </a:xfrm>
          <a:prstGeom prst="rect">
            <a:avLst/>
          </a:prstGeom>
        </p:spPr>
      </p:pic>
      <p:pic>
        <p:nvPicPr>
          <p:cNvPr id="7" name="Obrázek 6" descr="thumbnailCAO70TVJ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1868" y="5143512"/>
            <a:ext cx="2080718" cy="142876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786446" y="6286520"/>
            <a:ext cx="18573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čolek obecný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72264" y="3214686"/>
            <a:ext cx="207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mlok skvrnitý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1868" y="4143380"/>
            <a:ext cx="23574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ropucha obecná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2910" y="4714884"/>
            <a:ext cx="2214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skokan zelený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většinou na </a:t>
            </a:r>
            <a:r>
              <a:rPr lang="cs-CZ" dirty="0" smtClean="0">
                <a:solidFill>
                  <a:srgbClr val="7030A0"/>
                </a:solidFill>
              </a:rPr>
              <a:t>souši</a:t>
            </a:r>
            <a:r>
              <a:rPr lang="cs-CZ" dirty="0" smtClean="0"/>
              <a:t>, tělo mají pokryté </a:t>
            </a:r>
            <a:r>
              <a:rPr lang="cs-CZ" dirty="0" smtClean="0">
                <a:solidFill>
                  <a:srgbClr val="7030A0"/>
                </a:solidFill>
              </a:rPr>
              <a:t>šupinami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7030A0"/>
                </a:solidFill>
              </a:rPr>
              <a:t>krunýřem.</a:t>
            </a:r>
            <a:r>
              <a:rPr lang="cs-CZ" dirty="0" smtClean="0"/>
              <a:t> Dýchají </a:t>
            </a:r>
            <a:r>
              <a:rPr lang="cs-CZ" dirty="0" smtClean="0">
                <a:solidFill>
                  <a:srgbClr val="7030A0"/>
                </a:solidFill>
              </a:rPr>
              <a:t>plícemi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PLAZI</a:t>
            </a:r>
            <a:endParaRPr lang="cs-CZ" dirty="0"/>
          </a:p>
        </p:txBody>
      </p:sp>
      <p:pic>
        <p:nvPicPr>
          <p:cNvPr id="4" name="Obrázek 3" descr="thumbnailCAQ5EJCV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10" y="2500306"/>
            <a:ext cx="2357454" cy="1500198"/>
          </a:xfrm>
          <a:prstGeom prst="rect">
            <a:avLst/>
          </a:prstGeom>
        </p:spPr>
      </p:pic>
      <p:pic>
        <p:nvPicPr>
          <p:cNvPr id="5" name="Obrázek 4" descr="thumbnailCA8T7YA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314" y="2643182"/>
            <a:ext cx="2214578" cy="1428760"/>
          </a:xfrm>
          <a:prstGeom prst="rect">
            <a:avLst/>
          </a:prstGeom>
        </p:spPr>
      </p:pic>
      <p:pic>
        <p:nvPicPr>
          <p:cNvPr id="6" name="Obrázek 5" descr="thumbnailCA58157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348" y="4643446"/>
            <a:ext cx="2546305" cy="1714512"/>
          </a:xfrm>
          <a:prstGeom prst="rect">
            <a:avLst/>
          </a:prstGeom>
        </p:spPr>
      </p:pic>
      <p:pic>
        <p:nvPicPr>
          <p:cNvPr id="7" name="Obrázek 6" descr="thumbnail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3504" y="4429132"/>
            <a:ext cx="2241778" cy="178595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14678" y="2643182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zmije obecná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768" y="2928934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ještěrka obecná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1868" y="4929198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krokodýl nilský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72396" y="5000636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želva bahenní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Pohybují se většinou ve </a:t>
            </a:r>
            <a:r>
              <a:rPr lang="cs-CZ" dirty="0" smtClean="0">
                <a:solidFill>
                  <a:srgbClr val="00B0F0"/>
                </a:solidFill>
              </a:rPr>
              <a:t>vzduchu</a:t>
            </a:r>
            <a:r>
              <a:rPr lang="cs-CZ" dirty="0" smtClean="0"/>
              <a:t>, tělo mají pokryté peřím, přední končetiny jsou přeměněny v </a:t>
            </a:r>
            <a:r>
              <a:rPr lang="cs-CZ" dirty="0" smtClean="0">
                <a:solidFill>
                  <a:srgbClr val="00B0F0"/>
                </a:solidFill>
              </a:rPr>
              <a:t>křídla</a:t>
            </a:r>
            <a:r>
              <a:rPr lang="cs-CZ" dirty="0" smtClean="0"/>
              <a:t>, hlava je zakončena </a:t>
            </a:r>
            <a:r>
              <a:rPr lang="cs-CZ" dirty="0" smtClean="0">
                <a:solidFill>
                  <a:srgbClr val="00B0F0"/>
                </a:solidFill>
              </a:rPr>
              <a:t>zobákem</a:t>
            </a:r>
            <a:r>
              <a:rPr lang="cs-CZ" dirty="0" smtClean="0"/>
              <a:t>. Osídlili </a:t>
            </a:r>
            <a:r>
              <a:rPr lang="cs-CZ" dirty="0" smtClean="0"/>
              <a:t>všechny ekosystémy.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</a:t>
            </a:r>
            <a:endParaRPr lang="cs-CZ" dirty="0"/>
          </a:p>
        </p:txBody>
      </p:sp>
      <p:pic>
        <p:nvPicPr>
          <p:cNvPr id="4" name="Obrázek 3" descr="thumbnailCAVF1M1V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62" y="3429000"/>
            <a:ext cx="2338964" cy="2019306"/>
          </a:xfrm>
          <a:prstGeom prst="rect">
            <a:avLst/>
          </a:prstGeom>
        </p:spPr>
      </p:pic>
      <p:pic>
        <p:nvPicPr>
          <p:cNvPr id="5" name="Obrázek 4" descr="thumbnailCAC2IFV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3372" y="3500438"/>
            <a:ext cx="2143140" cy="1943114"/>
          </a:xfrm>
          <a:prstGeom prst="rect">
            <a:avLst/>
          </a:prstGeom>
        </p:spPr>
      </p:pic>
      <p:pic>
        <p:nvPicPr>
          <p:cNvPr id="6" name="Obrázek 5" descr="thumbnailCAWUTBRD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58082" y="3286124"/>
            <a:ext cx="1357322" cy="220106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428728" y="5643578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čáp bílý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4810" y="5715016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sova pálená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86644" y="5643578"/>
            <a:ext cx="15716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papoušek vlnkovaný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na </a:t>
            </a:r>
            <a:r>
              <a:rPr lang="cs-CZ" dirty="0" smtClean="0">
                <a:solidFill>
                  <a:srgbClr val="C00000"/>
                </a:solidFill>
              </a:rPr>
              <a:t>souši</a:t>
            </a:r>
            <a:r>
              <a:rPr lang="cs-CZ" dirty="0" smtClean="0"/>
              <a:t>, ve </a:t>
            </a:r>
            <a:r>
              <a:rPr lang="cs-CZ" dirty="0" smtClean="0">
                <a:solidFill>
                  <a:srgbClr val="C00000"/>
                </a:solidFill>
              </a:rPr>
              <a:t>vodě</a:t>
            </a:r>
            <a:r>
              <a:rPr lang="cs-CZ" dirty="0" smtClean="0"/>
              <a:t> i ve </a:t>
            </a:r>
            <a:r>
              <a:rPr lang="cs-CZ" dirty="0" smtClean="0">
                <a:solidFill>
                  <a:srgbClr val="C00000"/>
                </a:solidFill>
              </a:rPr>
              <a:t>vzduchu</a:t>
            </a:r>
            <a:r>
              <a:rPr lang="cs-CZ" dirty="0" smtClean="0"/>
              <a:t>, tělo mají převážně pokryté srstí, většina z nich rodí </a:t>
            </a:r>
            <a:r>
              <a:rPr lang="cs-CZ" dirty="0" smtClean="0">
                <a:solidFill>
                  <a:srgbClr val="C00000"/>
                </a:solidFill>
              </a:rPr>
              <a:t>živá mláďata</a:t>
            </a:r>
            <a:r>
              <a:rPr lang="cs-CZ" dirty="0" smtClean="0"/>
              <a:t>, která </a:t>
            </a:r>
            <a:r>
              <a:rPr lang="cs-CZ" dirty="0" smtClean="0">
                <a:solidFill>
                  <a:srgbClr val="C00000"/>
                </a:solidFill>
              </a:rPr>
              <a:t>sají mateřské mléko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SAVCI</a:t>
            </a:r>
            <a:endParaRPr lang="cs-CZ" dirty="0"/>
          </a:p>
        </p:txBody>
      </p:sp>
      <p:pic>
        <p:nvPicPr>
          <p:cNvPr id="5" name="Obrázek 4" descr="thumbnailCA6F1O3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628" y="2857496"/>
            <a:ext cx="2190765" cy="1643074"/>
          </a:xfrm>
          <a:prstGeom prst="rect">
            <a:avLst/>
          </a:prstGeom>
        </p:spPr>
      </p:pic>
      <p:pic>
        <p:nvPicPr>
          <p:cNvPr id="6" name="Obrázek 5" descr="thumbnailCASUIQF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786" y="5143512"/>
            <a:ext cx="2250297" cy="1500198"/>
          </a:xfrm>
          <a:prstGeom prst="rect">
            <a:avLst/>
          </a:prstGeom>
        </p:spPr>
      </p:pic>
      <p:pic>
        <p:nvPicPr>
          <p:cNvPr id="7" name="Obrázek 6" descr="thumbnailCAF5MQMD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6380" y="4929198"/>
            <a:ext cx="1785950" cy="1785950"/>
          </a:xfrm>
          <a:prstGeom prst="rect">
            <a:avLst/>
          </a:prstGeom>
        </p:spPr>
      </p:pic>
      <p:pic>
        <p:nvPicPr>
          <p:cNvPr id="8" name="Obrázek 7" descr="thumbnailCA830B1I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910" y="2786058"/>
            <a:ext cx="2182828" cy="178595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000364" y="3286124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pes domácí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86644" y="3357562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zajíc polní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5500702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jelen lesní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15206" y="5357826"/>
            <a:ext cx="1714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rys ostrovid</a:t>
            </a:r>
            <a:endParaRPr lang="cs-CZ" sz="2000" dirty="0"/>
          </a:p>
        </p:txBody>
      </p:sp>
    </p:spTree>
  </p:cSld>
  <p:clrMapOvr>
    <a:masterClrMapping/>
  </p:clrMapOvr>
  <p:transition>
    <p:wipe dir="d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024_0_01_0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43042" y="2214554"/>
            <a:ext cx="6450051" cy="2857519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RYB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tavba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1858" y="1481138"/>
            <a:ext cx="7940284" cy="452596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OBOJŽIVELNÍKŮ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thumbnailCAJZRAY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8728" y="2929731"/>
            <a:ext cx="6286544" cy="2570971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PLAZŮ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kenovat0001.jpg"/>
          <p:cNvPicPr>
            <a:picLocks noGrp="1" noChangeAspect="1"/>
          </p:cNvPicPr>
          <p:nvPr>
            <p:ph idx="1"/>
          </p:nvPr>
        </p:nvPicPr>
        <p:blipFill>
          <a:blip r:embed="rId2">
            <a:lum contrast="-10000"/>
          </a:blip>
          <a:stretch>
            <a:fillRect/>
          </a:stretch>
        </p:blipFill>
        <p:spPr>
          <a:xfrm>
            <a:off x="2357422" y="2285992"/>
            <a:ext cx="4140458" cy="307183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PTÁKŮ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thumbnailCAO7VFN9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8794" y="2071679"/>
            <a:ext cx="5357850" cy="321978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SAVCŮ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pPr marL="109728" indent="0">
              <a:buNone/>
            </a:pPr>
            <a:r>
              <a:rPr lang="cs-CZ" sz="2000" dirty="0"/>
              <a:t>MGR.VĚRA 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druhé 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978-80-7289-211-2</a:t>
            </a:r>
            <a:r>
              <a:rPr lang="cs-CZ" sz="2800" dirty="0"/>
              <a:t>. </a:t>
            </a:r>
          </a:p>
          <a:p>
            <a:pPr marL="109728" indent="0">
              <a:buNone/>
            </a:pP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143</TotalTime>
  <Words>417</Words>
  <Application>Microsoft Office PowerPoint</Application>
  <PresentationFormat>Předvádění na obrazovce (4:3)</PresentationFormat>
  <Paragraphs>96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Shluk</vt:lpstr>
      <vt:lpstr>Prezentace aplikace PowerPoint</vt:lpstr>
      <vt:lpstr>ŽIVOČICHOVÉ I.</vt:lpstr>
      <vt:lpstr>ANOTACE</vt:lpstr>
      <vt:lpstr>VLASTNOSTI ŽIVOČICHŮ</vt:lpstr>
      <vt:lpstr>VLASTNOSTI ŽIVOČICHŮ</vt:lpstr>
      <vt:lpstr>DĚLENÍ ŽIVOČICHŮ</vt:lpstr>
      <vt:lpstr>OBRATLOVCI</vt:lpstr>
      <vt:lpstr>DĚLENÍ OBRATLOVCŮ </vt:lpstr>
      <vt:lpstr>RYBY</vt:lpstr>
      <vt:lpstr>OBOJŽIVELNÍCI</vt:lpstr>
      <vt:lpstr>PLAZI</vt:lpstr>
      <vt:lpstr>PTÁCI</vt:lpstr>
      <vt:lpstr>SAVCI</vt:lpstr>
      <vt:lpstr>STAVBA TĚLA RYB</vt:lpstr>
      <vt:lpstr>STAVBA TĚLA OBOJŽIVELNÍKŮ</vt:lpstr>
      <vt:lpstr>STAVBA TĚLA PLAZŮ</vt:lpstr>
      <vt:lpstr>STAVBA TĚLA PTÁKŮ</vt:lpstr>
      <vt:lpstr>STAVBA TĚLA SAVCŮ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Martin Králík</cp:lastModifiedBy>
  <cp:revision>41</cp:revision>
  <dcterms:created xsi:type="dcterms:W3CDTF">2011-11-05T16:39:01Z</dcterms:created>
  <dcterms:modified xsi:type="dcterms:W3CDTF">2012-04-03T20:54:54Z</dcterms:modified>
</cp:coreProperties>
</file>