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07157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484784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4584596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VY_32_INOVACE_18_Odčítání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od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16 Draci</a:t>
                      </a:r>
                      <a:endParaRPr lang="cs-CZ" sz="2000" b="1" baseline="0" dirty="0" smtClean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6393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395536" y="1268760"/>
            <a:ext cx="8391525" cy="223224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8000" b="1" dirty="0" smtClean="0">
                <a:solidFill>
                  <a:srgbClr val="0070C0"/>
                </a:solidFill>
              </a:rPr>
              <a:t>Odčítání od 16</a:t>
            </a:r>
            <a:br>
              <a:rPr lang="cs-CZ" sz="8000" b="1" dirty="0" smtClean="0">
                <a:solidFill>
                  <a:srgbClr val="0070C0"/>
                </a:solidFill>
              </a:rPr>
            </a:br>
            <a:r>
              <a:rPr lang="cs-CZ" sz="6000" b="1" dirty="0" smtClean="0">
                <a:solidFill>
                  <a:srgbClr val="FF0000"/>
                </a:solidFill>
              </a:rPr>
              <a:t>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3" y="2132856"/>
            <a:ext cx="1930149" cy="2959562"/>
          </a:xfrm>
          <a:prstGeom prst="rect">
            <a:avLst/>
          </a:prstGeom>
        </p:spPr>
      </p:pic>
      <p:sp>
        <p:nvSpPr>
          <p:cNvPr id="2" name="Obláček 1"/>
          <p:cNvSpPr/>
          <p:nvPr/>
        </p:nvSpPr>
        <p:spPr>
          <a:xfrm>
            <a:off x="4427984" y="2564904"/>
            <a:ext cx="2664296" cy="11521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áček 5"/>
          <p:cNvSpPr/>
          <p:nvPr/>
        </p:nvSpPr>
        <p:spPr>
          <a:xfrm>
            <a:off x="5652120" y="3267405"/>
            <a:ext cx="2664296" cy="11521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64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302628"/>
            <a:ext cx="757462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Děti z 2.A pouštěly 16 draků.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6 draků jim uletělo.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Kolik draků dětem zůstalo 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164992" y="4604388"/>
            <a:ext cx="37861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16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40734" y="5127114"/>
            <a:ext cx="43300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Dětem zůstalo 10 draků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924233">
            <a:off x="1149900" y="1368031"/>
            <a:ext cx="1296144" cy="198742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36660">
            <a:off x="206282" y="1402085"/>
            <a:ext cx="1320750" cy="20251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03374">
            <a:off x="234036" y="2825356"/>
            <a:ext cx="1413397" cy="216720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6158">
            <a:off x="2397711" y="2747010"/>
            <a:ext cx="1320750" cy="20251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09055">
            <a:off x="7317365" y="784438"/>
            <a:ext cx="1320750" cy="20251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18907">
            <a:off x="3012910" y="1551074"/>
            <a:ext cx="1320750" cy="20251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03166">
            <a:off x="4221953" y="1551073"/>
            <a:ext cx="1320750" cy="20251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44303">
            <a:off x="6232922" y="263366"/>
            <a:ext cx="1320750" cy="20251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1930">
            <a:off x="6384964" y="2059120"/>
            <a:ext cx="1320750" cy="20251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95575">
            <a:off x="5392012" y="1485705"/>
            <a:ext cx="1296144" cy="198742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05342">
            <a:off x="7254225" y="3188731"/>
            <a:ext cx="1296144" cy="198742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68025">
            <a:off x="3602284" y="2915250"/>
            <a:ext cx="1296144" cy="198742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75313">
            <a:off x="5925516" y="3418574"/>
            <a:ext cx="1320750" cy="20251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39">
            <a:off x="1440039" y="2675521"/>
            <a:ext cx="1320750" cy="20251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1930">
            <a:off x="7432033" y="1990795"/>
            <a:ext cx="1320750" cy="20251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1930">
            <a:off x="4835610" y="2896385"/>
            <a:ext cx="1320750" cy="2025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017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4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4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4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4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4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4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1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1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25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25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524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3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302628"/>
            <a:ext cx="757462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Děti z 2.A pouštěly 16 draků. 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draků jim uletělo.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Kolik draků dětem zůstalo 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164992" y="4604388"/>
            <a:ext cx="37861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16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= 9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940734" y="5127114"/>
            <a:ext cx="412965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Dětem zůstalo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draků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924233">
            <a:off x="1149900" y="1368031"/>
            <a:ext cx="1296144" cy="198742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36660">
            <a:off x="206282" y="1402085"/>
            <a:ext cx="1320750" cy="20251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03374">
            <a:off x="234036" y="2825356"/>
            <a:ext cx="1413397" cy="216720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6158">
            <a:off x="2397711" y="2747010"/>
            <a:ext cx="1320750" cy="20251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09055">
            <a:off x="7317365" y="784438"/>
            <a:ext cx="1320750" cy="20251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18907">
            <a:off x="3012910" y="1551074"/>
            <a:ext cx="1320750" cy="20251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03166">
            <a:off x="4221953" y="1551073"/>
            <a:ext cx="1320750" cy="20251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44303">
            <a:off x="6232922" y="263366"/>
            <a:ext cx="1320750" cy="20251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1930">
            <a:off x="6384964" y="2059120"/>
            <a:ext cx="1320750" cy="20251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95575">
            <a:off x="5392012" y="1485705"/>
            <a:ext cx="1296144" cy="198742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05342">
            <a:off x="7254225" y="3188731"/>
            <a:ext cx="1296144" cy="198742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68025">
            <a:off x="3602284" y="2915250"/>
            <a:ext cx="1296144" cy="198742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75313">
            <a:off x="5925516" y="3418574"/>
            <a:ext cx="1320750" cy="20251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39">
            <a:off x="1440039" y="2675521"/>
            <a:ext cx="1320750" cy="20251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1930">
            <a:off x="7432033" y="1990795"/>
            <a:ext cx="1320750" cy="20251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1930">
            <a:off x="4835610" y="2896385"/>
            <a:ext cx="1320750" cy="2025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41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4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4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4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4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4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4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1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1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25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25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524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3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5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302628"/>
            <a:ext cx="757462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Děti z 2.A pouštěly 16 draků.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8 draků jim uletělo.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Kolik draků dětem zůstalo 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164992" y="4604388"/>
            <a:ext cx="37861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16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40734" y="5127114"/>
            <a:ext cx="412965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Dětem zůstalo 8 draků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924233">
            <a:off x="1149900" y="1368031"/>
            <a:ext cx="1296144" cy="198742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36660">
            <a:off x="206282" y="1402085"/>
            <a:ext cx="1320750" cy="20251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03374">
            <a:off x="234036" y="2825356"/>
            <a:ext cx="1413397" cy="216720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6158">
            <a:off x="2397711" y="2747010"/>
            <a:ext cx="1320750" cy="20251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09055">
            <a:off x="7317365" y="784438"/>
            <a:ext cx="1320750" cy="20251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18907">
            <a:off x="3012910" y="1551074"/>
            <a:ext cx="1320750" cy="20251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03166">
            <a:off x="4221953" y="1551073"/>
            <a:ext cx="1320750" cy="20251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44303">
            <a:off x="6232922" y="263366"/>
            <a:ext cx="1320750" cy="20251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1930">
            <a:off x="6384964" y="2059120"/>
            <a:ext cx="1320750" cy="20251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95575">
            <a:off x="5392012" y="1485705"/>
            <a:ext cx="1296144" cy="198742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05342">
            <a:off x="7254225" y="3188731"/>
            <a:ext cx="1296144" cy="198742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68025">
            <a:off x="3602284" y="2915250"/>
            <a:ext cx="1296144" cy="198742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75313">
            <a:off x="5925516" y="3418574"/>
            <a:ext cx="1320750" cy="20251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39">
            <a:off x="1440039" y="2675521"/>
            <a:ext cx="1320750" cy="20251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1930">
            <a:off x="7432033" y="1990795"/>
            <a:ext cx="1320750" cy="20251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1930">
            <a:off x="4835610" y="2896385"/>
            <a:ext cx="1320750" cy="2025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587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4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4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4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4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4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4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1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1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25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25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524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3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5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1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6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6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5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302628"/>
            <a:ext cx="757462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Děti z 2.A pouštěly 16 draků. 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draků jim uletělo.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Kolik draků dětem zůstalo 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164992" y="4604388"/>
            <a:ext cx="37861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16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= 7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940734" y="5127114"/>
            <a:ext cx="412965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Dětem zůstalo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draků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924233">
            <a:off x="1149900" y="1368031"/>
            <a:ext cx="1296144" cy="198742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36660">
            <a:off x="206282" y="1402085"/>
            <a:ext cx="1320750" cy="20251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03374">
            <a:off x="234036" y="2825356"/>
            <a:ext cx="1413397" cy="216720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6158">
            <a:off x="2397711" y="2747010"/>
            <a:ext cx="1320750" cy="20251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09055">
            <a:off x="7317365" y="784438"/>
            <a:ext cx="1320750" cy="20251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18907">
            <a:off x="3012910" y="1551074"/>
            <a:ext cx="1320750" cy="20251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03166">
            <a:off x="4221953" y="1551073"/>
            <a:ext cx="1320750" cy="20251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44303">
            <a:off x="6232922" y="263366"/>
            <a:ext cx="1320750" cy="20251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1930">
            <a:off x="6384964" y="2059120"/>
            <a:ext cx="1320750" cy="20251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95575">
            <a:off x="5392012" y="1485705"/>
            <a:ext cx="1296144" cy="198742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05342">
            <a:off x="7254225" y="3188731"/>
            <a:ext cx="1296144" cy="198742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68025">
            <a:off x="3602284" y="2915250"/>
            <a:ext cx="1296144" cy="198742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75313">
            <a:off x="5925516" y="3418574"/>
            <a:ext cx="1320750" cy="20251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339">
            <a:off x="1440039" y="2675521"/>
            <a:ext cx="1320750" cy="20251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1930">
            <a:off x="7432033" y="1990795"/>
            <a:ext cx="1320750" cy="20251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1930">
            <a:off x="4835610" y="2896385"/>
            <a:ext cx="1320750" cy="2025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690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4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4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4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4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4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4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1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1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25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25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524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3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5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1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6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6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5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1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6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6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5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283" y="541446"/>
            <a:ext cx="2565037" cy="3933056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491880" y="1191005"/>
            <a:ext cx="4824536" cy="252028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bg1"/>
                </a:solidFill>
              </a:rPr>
              <a:t>16 – 9 =</a:t>
            </a:r>
            <a:endParaRPr lang="cs-CZ" sz="6000" b="1" dirty="0">
              <a:solidFill>
                <a:schemeClr val="bg1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3995936" y="4503170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7</a:t>
            </a:r>
            <a:endParaRPr lang="cs-CZ" sz="6000" b="1" dirty="0"/>
          </a:p>
        </p:txBody>
      </p:sp>
      <p:sp>
        <p:nvSpPr>
          <p:cNvPr id="6" name="Obláček 5"/>
          <p:cNvSpPr/>
          <p:nvPr/>
        </p:nvSpPr>
        <p:spPr>
          <a:xfrm>
            <a:off x="5614325" y="4972609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8</a:t>
            </a:r>
          </a:p>
        </p:txBody>
      </p:sp>
      <p:sp>
        <p:nvSpPr>
          <p:cNvPr id="7" name="Obláček 6"/>
          <p:cNvSpPr/>
          <p:nvPr/>
        </p:nvSpPr>
        <p:spPr>
          <a:xfrm>
            <a:off x="7020272" y="3963110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9</a:t>
            </a:r>
          </a:p>
        </p:txBody>
      </p:sp>
      <p:sp>
        <p:nvSpPr>
          <p:cNvPr id="8" name="Obláček 7"/>
          <p:cNvSpPr/>
          <p:nvPr/>
        </p:nvSpPr>
        <p:spPr>
          <a:xfrm>
            <a:off x="2045936" y="4503170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6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1520" y="18864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obláček se správným výsledkem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542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35 0.01111 C 0.02327 0.01064 0.02083 0.01157 0.01927 0.00972 C 0.01806 0.00833 0.01858 0.00532 0.01823 0.00324 C 0.01615 -0.01135 0.01806 -0.00116 0.0158 -0.0125 C 0.01615 -0.01783 0.01615 -0.02315 0.01702 -0.02848 C 0.01771 -0.03264 0.02118 -0.03519 0.02292 -0.03797 C 0.02847 -0.04676 0.03368 -0.05162 0.04202 -0.05394 C 0.04757 -0.0588 0.05781 -0.0632 0.06458 -0.06343 C 0.10712 -0.06436 0.14948 -0.06459 0.19202 -0.06505 C 0.19844 -0.06644 0.20452 -0.06852 0.21094 -0.06968 C 0.21684 -0.07223 0.22101 -0.07686 0.22535 -0.08241 C 0.2283 -0.09422 0.22413 -0.07986 0.23004 -0.0919 C 0.23073 -0.09329 0.23073 -0.09514 0.23125 -0.09676 C 0.23195 -0.09838 0.23281 -0.09977 0.23368 -0.10139 C 0.23333 -0.11158 0.23351 -0.12176 0.23247 -0.13172 C 0.23177 -0.1375 0.22604 -0.14074 0.22292 -0.14283 C 0.21493 -0.14792 0.20642 -0.15371 0.19792 -0.15695 C 0.19306 -0.16135 0.18924 -0.16574 0.18368 -0.16806 C 0.18056 -0.18079 0.18577 -0.16204 0.17535 -0.18241 C 0.16962 -0.19375 0.1724 -0.18912 0.16702 -0.19676 C 0.16511 -0.20394 0.16181 -0.20949 0.15868 -0.21574 C 0.1559 -0.22153 0.15556 -0.22755 0.15261 -0.23334 C 0.15052 -0.24213 0.14896 -0.24699 0.14792 -0.25695 C 0.14827 -0.26482 0.14809 -0.27292 0.14913 -0.28079 C 0.14931 -0.28264 0.15087 -0.28403 0.15156 -0.28565 C 0.15642 -0.29723 0.16285 -0.30857 0.17292 -0.3125 C 0.17952 -0.3213 0.18924 -0.32338 0.19792 -0.32686 C 0.22066 -0.33635 0.24462 -0.33727 0.26823 -0.34121 C 0.27587 -0.34468 0.29202 -0.34584 0.29202 -0.34561 C 0.29965 -0.34838 0.30712 -0.34885 0.31458 -0.35232 C 0.31649 -0.35324 0.31858 -0.35324 0.32049 -0.35394 C 0.32292 -0.35486 0.32761 -0.35695 0.32761 -0.35672 C 0.32986 -0.35903 0.33281 -0.35949 0.3349 -0.36181 C 0.3375 -0.36459 0.34202 -0.3713 0.34202 -0.37107 C 0.34063 -0.37686 0.33837 -0.37986 0.33368 -0.38079 C 0.32969 -0.38172 0.3217 -0.38241 0.3217 -0.38218 " pathEditMode="relative" rAng="0" ptsTypes="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47" y="-19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38849">
            <a:off x="637429" y="628498"/>
            <a:ext cx="2565037" cy="3933056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491880" y="1191005"/>
            <a:ext cx="4824536" cy="252028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bg1"/>
                </a:solidFill>
              </a:rPr>
              <a:t>16 – 7 =</a:t>
            </a:r>
            <a:endParaRPr lang="cs-CZ" sz="6000" b="1" dirty="0">
              <a:solidFill>
                <a:schemeClr val="bg1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3995936" y="4503170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7</a:t>
            </a:r>
            <a:endParaRPr lang="cs-CZ" sz="6000" b="1" dirty="0"/>
          </a:p>
        </p:txBody>
      </p:sp>
      <p:sp>
        <p:nvSpPr>
          <p:cNvPr id="6" name="Obláček 5"/>
          <p:cNvSpPr/>
          <p:nvPr/>
        </p:nvSpPr>
        <p:spPr>
          <a:xfrm>
            <a:off x="5614325" y="4972609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8</a:t>
            </a:r>
          </a:p>
        </p:txBody>
      </p:sp>
      <p:sp>
        <p:nvSpPr>
          <p:cNvPr id="7" name="Obláček 6"/>
          <p:cNvSpPr/>
          <p:nvPr/>
        </p:nvSpPr>
        <p:spPr>
          <a:xfrm>
            <a:off x="7020272" y="3963110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9</a:t>
            </a:r>
          </a:p>
        </p:txBody>
      </p:sp>
      <p:sp>
        <p:nvSpPr>
          <p:cNvPr id="8" name="Obláček 7"/>
          <p:cNvSpPr/>
          <p:nvPr/>
        </p:nvSpPr>
        <p:spPr>
          <a:xfrm>
            <a:off x="2045936" y="4503170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6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1520" y="18864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obláček se správným výsledkem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2959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371 -0.00625 -0.02778 -0.01644 -0.04166 -0.0206 C -0.04878 -0.02685 -0.0566 -0.02986 -0.06423 -0.03495 C -0.06562 -0.03588 -0.06649 -0.0375 -0.06788 -0.03819 C -0.071 -0.03982 -0.07743 -0.04144 -0.07743 -0.04144 C -0.08906 -0.05162 -0.10937 -0.05139 -0.12257 -0.06042 C -0.12639 -0.06296 -0.1309 -0.06551 -0.13455 -0.06829 C -0.13698 -0.07014 -0.14166 -0.07477 -0.14166 -0.07477 C -0.14288 -0.0794 -0.1441 -0.08426 -0.14531 -0.08889 C -0.14566 -0.09051 -0.14653 -0.09375 -0.14653 -0.09375 C -0.14548 -0.11343 -0.14548 -0.12014 -0.13819 -0.13495 C -0.13559 -0.14028 -0.13489 -0.14398 -0.1309 -0.14769 C -0.12951 -0.15463 -0.12708 -0.15671 -0.12378 -0.16204 C -0.11719 -0.17269 -0.11146 -0.1875 -0.10121 -0.19213 C -0.09774 -0.19676 -0.09583 -0.20116 -0.09166 -0.20486 C -0.08698 -0.21389 -0.07309 -0.21968 -0.06545 -0.22546 C -0.04705 -0.23982 -0.02812 -0.2537 -0.01076 -0.26991 C -0.00503 -0.28102 -0.00746 -0.27616 -0.00364 -0.28426 C -0.00173 -0.2963 -0.00243 -0.28935 -0.00243 -0.30486 " pathEditMode="relative" ptsTypes="ffffffffffffffffff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283" y="541446"/>
            <a:ext cx="2565037" cy="3933056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491880" y="1191005"/>
            <a:ext cx="4824536" cy="252028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bg1"/>
                </a:solidFill>
              </a:rPr>
              <a:t>16 – 8 =</a:t>
            </a:r>
            <a:endParaRPr lang="cs-CZ" sz="6000" b="1" dirty="0">
              <a:solidFill>
                <a:schemeClr val="bg1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3995936" y="4503170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7</a:t>
            </a:r>
            <a:endParaRPr lang="cs-CZ" sz="6000" b="1" dirty="0"/>
          </a:p>
        </p:txBody>
      </p:sp>
      <p:sp>
        <p:nvSpPr>
          <p:cNvPr id="6" name="Obláček 5"/>
          <p:cNvSpPr/>
          <p:nvPr/>
        </p:nvSpPr>
        <p:spPr>
          <a:xfrm>
            <a:off x="5614325" y="4972609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8</a:t>
            </a:r>
          </a:p>
        </p:txBody>
      </p:sp>
      <p:sp>
        <p:nvSpPr>
          <p:cNvPr id="7" name="Obláček 6"/>
          <p:cNvSpPr/>
          <p:nvPr/>
        </p:nvSpPr>
        <p:spPr>
          <a:xfrm>
            <a:off x="7020272" y="3963110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9</a:t>
            </a:r>
          </a:p>
        </p:txBody>
      </p:sp>
      <p:sp>
        <p:nvSpPr>
          <p:cNvPr id="8" name="Obláček 7"/>
          <p:cNvSpPr/>
          <p:nvPr/>
        </p:nvSpPr>
        <p:spPr>
          <a:xfrm>
            <a:off x="2045936" y="4503170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6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1520" y="18864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obláček se správným výsledkem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7347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2534 0.01181 -0.05364 -0.00439 -0.07968 0.00463 C -0.08854 0.00324 -0.09704 0.00116 -0.1059 0 C -0.11458 -0.00115 -0.13211 -0.00324 -0.13211 -0.00324 C -0.14722 -0.00856 -0.16284 -0.01365 -0.17847 -0.01597 C -0.18802 -0.01921 -0.19774 -0.02037 -0.20711 -0.02384 C -0.21909 -0.02824 -0.2309 -0.03588 -0.24288 -0.03981 C -0.24843 -0.04467 -0.24496 -0.04213 -0.25347 -0.04606 C -0.25625 -0.04722 -0.25833 -0.05046 -0.26076 -0.05254 C -0.26354 -0.05509 -0.26701 -0.05555 -0.27013 -0.05717 C -0.27517 -0.05972 -0.27968 -0.06365 -0.28454 -0.06666 C -0.28836 -0.07199 -0.29131 -0.07453 -0.29635 -0.07777 C -0.30902 -0.09467 -0.29097 -0.07222 -0.30468 -0.08426 C -0.30729 -0.08657 -0.30885 -0.09051 -0.31076 -0.09375 C -0.31562 -0.10208 -0.31684 -0.11088 -0.32135 -0.11921 C -0.32343 -0.13263 -0.3269 -0.1456 -0.32968 -0.15879 C -0.32934 -0.17986 -0.32916 -0.20115 -0.32847 -0.22222 C -0.32829 -0.22939 -0.32447 -0.2287 -0.32256 -0.23657 C -0.32048 -0.24467 -0.30868 -0.26527 -0.30243 -0.26828 C -0.29687 -0.27384 -0.29479 -0.27592 -0.28802 -0.27777 C -0.28072 -0.28472 -0.2684 -0.2868 -0.25954 -0.28888 C -0.23246 -0.28842 -0.20555 -0.28819 -0.17847 -0.28726 C -0.17204 -0.28703 -0.16562 -0.28217 -0.15954 -0.27939 C -0.15468 -0.27708 -0.1493 -0.27824 -0.14409 -0.27777 C -0.13645 -0.27152 -0.12708 -0.27199 -0.11909 -0.26666 C -0.11354 -0.26319 -0.10798 -0.25902 -0.10243 -0.25555 C -0.09878 -0.25324 -0.09409 -0.25347 -0.09045 -0.25092 C -0.08055 -0.24444 -0.09253 -0.25046 -0.08333 -0.24606 C -0.07552 -0.23611 -0.06423 -0.22939 -0.05468 -0.22222 C -0.04392 -0.21412 -0.03315 -0.2037 -0.02135 -0.19838 C -0.01753 -0.19328 -0.01093 -0.18657 -0.0059 -0.18426 C -0.00052 -0.17662 -0.00381 -0.18055 0.00487 -0.17314 C 0.01615 -0.16342 0.025 -0.15046 0.0382 -0.14606 C 0.04393 -0.14213 0.04844 -0.13865 0.05487 -0.13657 C 0.06893 -0.12361 0.08872 -0.12129 0.10487 -0.11597 C 0.12136 -0.10463 0.12379 -0.10833 0.14757 -0.10949 C 0.15365 -0.11481 0.16112 -0.11713 0.16667 -0.12384 C 0.17466 -0.13333 0.1783 -0.14606 0.18577 -0.15555 C 0.18681 -0.16273 0.18768 -0.16689 0.19046 -0.17314 C 0.1915 -0.17963 0.19254 -0.18588 0.1941 -0.19213 C 0.19341 -0.22013 0.19219 -0.2368 0.18924 -0.26203 C 0.18803 -0.27222 0.18698 -0.27916 0.18455 -0.28888 C 0.18369 -0.29213 0.18212 -0.29838 0.18212 -0.29838 C 0.17761 -0.33495 0.17119 -0.37361 0.16077 -0.4081 C 0.15747 -0.41875 0.1573 -0.43495 0.15 -0.44143 C 0.14914 -0.44305 0.14757 -0.44606 0.14757 -0.44606 " pathEditMode="relative" ptsTypes="fffffffffffffffffffffffffffffffffffffffffffff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283" y="541446"/>
            <a:ext cx="2565037" cy="3933056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491880" y="1191005"/>
            <a:ext cx="4824536" cy="252028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bg1"/>
                </a:solidFill>
              </a:rPr>
              <a:t>16 – 9 =</a:t>
            </a:r>
            <a:endParaRPr lang="cs-CZ" sz="6000" b="1" dirty="0">
              <a:solidFill>
                <a:schemeClr val="bg1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3995936" y="4503170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7</a:t>
            </a:r>
            <a:endParaRPr lang="cs-CZ" sz="6000" b="1" dirty="0"/>
          </a:p>
        </p:txBody>
      </p:sp>
      <p:sp>
        <p:nvSpPr>
          <p:cNvPr id="6" name="Obláček 5"/>
          <p:cNvSpPr/>
          <p:nvPr/>
        </p:nvSpPr>
        <p:spPr>
          <a:xfrm>
            <a:off x="5614325" y="4972609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8</a:t>
            </a:r>
          </a:p>
        </p:txBody>
      </p:sp>
      <p:sp>
        <p:nvSpPr>
          <p:cNvPr id="7" name="Obláček 6"/>
          <p:cNvSpPr/>
          <p:nvPr/>
        </p:nvSpPr>
        <p:spPr>
          <a:xfrm>
            <a:off x="7020272" y="3963110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9</a:t>
            </a:r>
          </a:p>
        </p:txBody>
      </p:sp>
      <p:sp>
        <p:nvSpPr>
          <p:cNvPr id="8" name="Obláček 7"/>
          <p:cNvSpPr/>
          <p:nvPr/>
        </p:nvSpPr>
        <p:spPr>
          <a:xfrm>
            <a:off x="2045936" y="4503170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6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1520" y="18864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obláček se správným výsledkem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5251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35 0.01111 C 0.02327 0.01064 0.02083 0.01157 0.01927 0.00972 C 0.01806 0.00833 0.01858 0.00532 0.01823 0.00324 C 0.01615 -0.01135 0.01806 -0.00116 0.0158 -0.0125 C 0.01615 -0.01783 0.01615 -0.02315 0.01702 -0.02848 C 0.01771 -0.03264 0.02118 -0.03519 0.02292 -0.03797 C 0.02847 -0.04676 0.03368 -0.05162 0.04202 -0.05394 C 0.04757 -0.0588 0.05781 -0.0632 0.06458 -0.06343 C 0.10712 -0.06436 0.14948 -0.06459 0.19202 -0.06505 C 0.19844 -0.06644 0.20452 -0.06852 0.21094 -0.06968 C 0.21684 -0.07223 0.22101 -0.07686 0.22535 -0.08241 C 0.2283 -0.09422 0.22413 -0.07986 0.23004 -0.0919 C 0.23073 -0.09329 0.23073 -0.09514 0.23125 -0.09676 C 0.23195 -0.09838 0.23281 -0.09977 0.23368 -0.10139 C 0.23333 -0.11158 0.23351 -0.12176 0.23247 -0.13172 C 0.23177 -0.1375 0.22604 -0.14074 0.22292 -0.14283 C 0.21493 -0.14792 0.20642 -0.15371 0.19792 -0.15695 C 0.19306 -0.16135 0.18924 -0.16574 0.18368 -0.16806 C 0.18056 -0.18079 0.18577 -0.16204 0.17535 -0.18241 C 0.16962 -0.19375 0.1724 -0.18912 0.16702 -0.19676 C 0.16511 -0.20394 0.16181 -0.20949 0.15868 -0.21574 C 0.1559 -0.22153 0.15556 -0.22755 0.15261 -0.23334 C 0.15052 -0.24213 0.14896 -0.24699 0.14792 -0.25695 C 0.14827 -0.26482 0.14809 -0.27292 0.14913 -0.28079 C 0.14931 -0.28264 0.15087 -0.28403 0.15156 -0.28565 C 0.15642 -0.29723 0.16285 -0.30857 0.17292 -0.3125 C 0.17952 -0.3213 0.18924 -0.32338 0.19792 -0.32686 C 0.22066 -0.33635 0.24462 -0.33727 0.26823 -0.34121 C 0.27587 -0.34468 0.29202 -0.34584 0.29202 -0.34561 C 0.29965 -0.34838 0.30712 -0.34885 0.31458 -0.35232 C 0.31649 -0.35324 0.31858 -0.35324 0.32049 -0.35394 C 0.32292 -0.35486 0.32761 -0.35695 0.32761 -0.35672 C 0.32986 -0.35903 0.33281 -0.35949 0.3349 -0.36181 C 0.3375 -0.36459 0.34202 -0.3713 0.34202 -0.37107 C 0.34063 -0.37686 0.33837 -0.37986 0.33368 -0.38079 C 0.32969 -0.38172 0.3217 -0.38241 0.3217 -0.38218 " pathEditMode="relative" rAng="0" ptsTypes="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47" y="-19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38849">
            <a:off x="637429" y="628498"/>
            <a:ext cx="2565037" cy="3933056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491880" y="1191005"/>
            <a:ext cx="4824536" cy="252028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bg1"/>
                </a:solidFill>
              </a:rPr>
              <a:t>16 – 7 =</a:t>
            </a:r>
            <a:endParaRPr lang="cs-CZ" sz="6000" b="1" dirty="0">
              <a:solidFill>
                <a:schemeClr val="bg1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3995936" y="4503170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7</a:t>
            </a:r>
            <a:endParaRPr lang="cs-CZ" sz="6000" b="1" dirty="0"/>
          </a:p>
        </p:txBody>
      </p:sp>
      <p:sp>
        <p:nvSpPr>
          <p:cNvPr id="6" name="Obláček 5"/>
          <p:cNvSpPr/>
          <p:nvPr/>
        </p:nvSpPr>
        <p:spPr>
          <a:xfrm>
            <a:off x="5614325" y="4972609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8</a:t>
            </a:r>
          </a:p>
        </p:txBody>
      </p:sp>
      <p:sp>
        <p:nvSpPr>
          <p:cNvPr id="7" name="Obláček 6"/>
          <p:cNvSpPr/>
          <p:nvPr/>
        </p:nvSpPr>
        <p:spPr>
          <a:xfrm>
            <a:off x="7020272" y="3963110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9</a:t>
            </a:r>
          </a:p>
        </p:txBody>
      </p:sp>
      <p:sp>
        <p:nvSpPr>
          <p:cNvPr id="8" name="Obláček 7"/>
          <p:cNvSpPr/>
          <p:nvPr/>
        </p:nvSpPr>
        <p:spPr>
          <a:xfrm>
            <a:off x="2045936" y="4503170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6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1520" y="18864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obláček se správným výsledkem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9325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371 -0.00625 -0.02778 -0.01644 -0.04166 -0.0206 C -0.04878 -0.02685 -0.0566 -0.02986 -0.06423 -0.03495 C -0.06562 -0.03588 -0.06649 -0.0375 -0.06788 -0.03819 C -0.071 -0.03982 -0.07743 -0.04144 -0.07743 -0.04144 C -0.08906 -0.05162 -0.10937 -0.05139 -0.12257 -0.06042 C -0.12639 -0.06296 -0.1309 -0.06551 -0.13455 -0.06829 C -0.13698 -0.07014 -0.14166 -0.07477 -0.14166 -0.07477 C -0.14288 -0.0794 -0.1441 -0.08426 -0.14531 -0.08889 C -0.14566 -0.09051 -0.14653 -0.09375 -0.14653 -0.09375 C -0.14548 -0.11343 -0.14548 -0.12014 -0.13819 -0.13495 C -0.13559 -0.14028 -0.13489 -0.14398 -0.1309 -0.14769 C -0.12951 -0.15463 -0.12708 -0.15671 -0.12378 -0.16204 C -0.11719 -0.17269 -0.11146 -0.1875 -0.10121 -0.19213 C -0.09774 -0.19676 -0.09583 -0.20116 -0.09166 -0.20486 C -0.08698 -0.21389 -0.07309 -0.21968 -0.06545 -0.22546 C -0.04705 -0.23982 -0.02812 -0.2537 -0.01076 -0.26991 C -0.00503 -0.28102 -0.00746 -0.27616 -0.00364 -0.28426 C -0.00173 -0.2963 -0.00243 -0.28935 -0.00243 -0.30486 " pathEditMode="relative" ptsTypes="ffffffffffffffffff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283" y="541446"/>
            <a:ext cx="2565037" cy="3933056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491880" y="1191005"/>
            <a:ext cx="4824536" cy="252028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bg1"/>
                </a:solidFill>
              </a:rPr>
              <a:t>16 – 8 =</a:t>
            </a:r>
            <a:endParaRPr lang="cs-CZ" sz="6000" b="1" dirty="0">
              <a:solidFill>
                <a:schemeClr val="bg1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3995936" y="4503170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7</a:t>
            </a:r>
            <a:endParaRPr lang="cs-CZ" sz="6000" b="1" dirty="0"/>
          </a:p>
        </p:txBody>
      </p:sp>
      <p:sp>
        <p:nvSpPr>
          <p:cNvPr id="6" name="Obláček 5"/>
          <p:cNvSpPr/>
          <p:nvPr/>
        </p:nvSpPr>
        <p:spPr>
          <a:xfrm>
            <a:off x="5614325" y="4972609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8</a:t>
            </a:r>
          </a:p>
        </p:txBody>
      </p:sp>
      <p:sp>
        <p:nvSpPr>
          <p:cNvPr id="7" name="Obláček 6"/>
          <p:cNvSpPr/>
          <p:nvPr/>
        </p:nvSpPr>
        <p:spPr>
          <a:xfrm>
            <a:off x="7020272" y="3963110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9</a:t>
            </a:r>
          </a:p>
        </p:txBody>
      </p:sp>
      <p:sp>
        <p:nvSpPr>
          <p:cNvPr id="8" name="Obláček 7"/>
          <p:cNvSpPr/>
          <p:nvPr/>
        </p:nvSpPr>
        <p:spPr>
          <a:xfrm>
            <a:off x="2045936" y="4503170"/>
            <a:ext cx="1584176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6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1520" y="18864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obláček se správným výsledkem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2966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2534 0.01181 -0.05364 -0.00439 -0.07968 0.00463 C -0.08854 0.00324 -0.09704 0.00116 -0.1059 0 C -0.11458 -0.00115 -0.13211 -0.00324 -0.13211 -0.00324 C -0.14722 -0.00856 -0.16284 -0.01365 -0.17847 -0.01597 C -0.18802 -0.01921 -0.19774 -0.02037 -0.20711 -0.02384 C -0.21909 -0.02824 -0.2309 -0.03588 -0.24288 -0.03981 C -0.24843 -0.04467 -0.24496 -0.04213 -0.25347 -0.04606 C -0.25625 -0.04722 -0.25833 -0.05046 -0.26076 -0.05254 C -0.26354 -0.05509 -0.26701 -0.05555 -0.27013 -0.05717 C -0.27517 -0.05972 -0.27968 -0.06365 -0.28454 -0.06666 C -0.28836 -0.07199 -0.29131 -0.07453 -0.29635 -0.07777 C -0.30902 -0.09467 -0.29097 -0.07222 -0.30468 -0.08426 C -0.30729 -0.08657 -0.30885 -0.09051 -0.31076 -0.09375 C -0.31562 -0.10208 -0.31684 -0.11088 -0.32135 -0.11921 C -0.32343 -0.13263 -0.3269 -0.1456 -0.32968 -0.15879 C -0.32934 -0.17986 -0.32916 -0.20115 -0.32847 -0.22222 C -0.32829 -0.22939 -0.32447 -0.2287 -0.32256 -0.23657 C -0.32048 -0.24467 -0.30868 -0.26527 -0.30243 -0.26828 C -0.29687 -0.27384 -0.29479 -0.27592 -0.28802 -0.27777 C -0.28072 -0.28472 -0.2684 -0.2868 -0.25954 -0.28888 C -0.23246 -0.28842 -0.20555 -0.28819 -0.17847 -0.28726 C -0.17204 -0.28703 -0.16562 -0.28217 -0.15954 -0.27939 C -0.15468 -0.27708 -0.1493 -0.27824 -0.14409 -0.27777 C -0.13645 -0.27152 -0.12708 -0.27199 -0.11909 -0.26666 C -0.11354 -0.26319 -0.10798 -0.25902 -0.10243 -0.25555 C -0.09878 -0.25324 -0.09409 -0.25347 -0.09045 -0.25092 C -0.08055 -0.24444 -0.09253 -0.25046 -0.08333 -0.24606 C -0.07552 -0.23611 -0.06423 -0.22939 -0.05468 -0.22222 C -0.04392 -0.21412 -0.03315 -0.2037 -0.02135 -0.19838 C -0.01753 -0.19328 -0.01093 -0.18657 -0.0059 -0.18426 C -0.00052 -0.17662 -0.00381 -0.18055 0.00487 -0.17314 C 0.01615 -0.16342 0.025 -0.15046 0.0382 -0.14606 C 0.04393 -0.14213 0.04844 -0.13865 0.05487 -0.13657 C 0.06893 -0.12361 0.08872 -0.12129 0.10487 -0.11597 C 0.12136 -0.10463 0.12379 -0.10833 0.14757 -0.10949 C 0.15365 -0.11481 0.16112 -0.11713 0.16667 -0.12384 C 0.17466 -0.13333 0.1783 -0.14606 0.18577 -0.15555 C 0.18681 -0.16273 0.18768 -0.16689 0.19046 -0.17314 C 0.1915 -0.17963 0.19254 -0.18588 0.1941 -0.19213 C 0.19341 -0.22013 0.19219 -0.2368 0.18924 -0.26203 C 0.18803 -0.27222 0.18698 -0.27916 0.18455 -0.28888 C 0.18369 -0.29213 0.18212 -0.29838 0.18212 -0.29838 C 0.17761 -0.33495 0.17119 -0.37361 0.16077 -0.4081 C 0.15747 -0.41875 0.1573 -0.43495 0.15 -0.44143 C 0.14914 -0.44305 0.14757 -0.44606 0.14757 -0.44606 " pathEditMode="relative" ptsTypes="fffffffffffffffffffffffffffffffffffffffffffff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</a:t>
            </a:r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http://office.microsoft.com/cs-cz/images/</a:t>
            </a:r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www.clker.com/clipart</a:t>
            </a:r>
            <a:endParaRPr lang="cs-CZ" dirty="0" smtClean="0">
              <a:solidFill>
                <a:schemeClr val="accent1"/>
              </a:solidFill>
            </a:endParaRPr>
          </a:p>
          <a:p>
            <a:endParaRPr lang="cs-CZ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1633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238</Words>
  <Application>Microsoft Office PowerPoint</Application>
  <PresentationFormat>Předvádění na obrazovce (4:3)</PresentationFormat>
  <Paragraphs>69</Paragraphs>
  <Slides>13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Odčítání od 16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OEM</cp:lastModifiedBy>
  <cp:revision>28</cp:revision>
  <dcterms:created xsi:type="dcterms:W3CDTF">2011-05-07T19:32:38Z</dcterms:created>
  <dcterms:modified xsi:type="dcterms:W3CDTF">2011-09-07T18:54:25Z</dcterms:modified>
</cp:coreProperties>
</file>