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VY_32_INOVACE_07_Přírodověda 4.ročník_Živočichové II.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Živočichové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52CFD8-58D4-42C8-9AA7-9721FB57881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ACA8D0-BDDA-4BF1-85CE-40D5DA5188CF}" type="presOf" srcId="{D1B46980-6531-4606-95E6-44980827E919}" destId="{6140AFEC-043D-4C43-A2F9-D0F5331DF3A3}" srcOrd="0" destOrd="0" presId="urn:microsoft.com/office/officeart/2005/8/layout/target3"/>
    <dgm:cxn modelId="{711D30DA-9094-4210-B345-9F6E8DC24446}" type="presOf" srcId="{D1D4F407-5343-4D3F-B5B9-D407B03CAEB4}" destId="{D005CE8C-CC26-4C3E-AC11-E15060ECD759}" srcOrd="0" destOrd="0" presId="urn:microsoft.com/office/officeart/2005/8/layout/target3"/>
    <dgm:cxn modelId="{975BBE82-BC22-4D7B-A7DB-36E53BF7FD2D}" type="presOf" srcId="{D1D4F407-5343-4D3F-B5B9-D407B03CAEB4}" destId="{AED2198E-93D5-4001-81B4-73124B309672}" srcOrd="1" destOrd="0" presId="urn:microsoft.com/office/officeart/2005/8/layout/target3"/>
    <dgm:cxn modelId="{35C62DDE-A2F5-4019-929B-D88BB93E79DF}" type="presOf" srcId="{4C35D32F-0EAB-4CD7-82EE-45574DC2A586}" destId="{890E4F0B-2866-4A3F-A3C7-2A14B1797930}" srcOrd="1" destOrd="0" presId="urn:microsoft.com/office/officeart/2005/8/layout/target3"/>
    <dgm:cxn modelId="{AA393C22-E9F2-44B0-9258-953173E3E6BA}" type="presOf" srcId="{D8197B8C-B260-4A16-BDF4-0947B075E274}" destId="{25B08C86-7E15-44DC-BE7F-FFB55DD49D12}" srcOrd="0" destOrd="0" presId="urn:microsoft.com/office/officeart/2005/8/layout/target3"/>
    <dgm:cxn modelId="{AC2ED6BE-922F-4CAF-9DD7-F56978C4A923}" type="presOf" srcId="{D1B46980-6531-4606-95E6-44980827E919}" destId="{2BE915AB-18AA-4053-B92C-3BFC9ED204BB}" srcOrd="1" destOrd="0" presId="urn:microsoft.com/office/officeart/2005/8/layout/target3"/>
    <dgm:cxn modelId="{B8D4A987-D192-4299-9733-1E0ABF21F38B}" type="presOf" srcId="{B651F6E3-6281-48DB-9319-2AEAFDAE7572}" destId="{619D679B-A015-4ECF-8348-D1034C574F40}" srcOrd="0" destOrd="0" presId="urn:microsoft.com/office/officeart/2005/8/layout/target3"/>
    <dgm:cxn modelId="{ED6C1881-9B95-4CD9-82D5-ED8D0AC4ACED}" type="presOf" srcId="{D8197B8C-B260-4A16-BDF4-0947B075E274}" destId="{5A5FFA88-C948-4069-8E93-59FA12366E83}" srcOrd="1" destOrd="0" presId="urn:microsoft.com/office/officeart/2005/8/layout/target3"/>
    <dgm:cxn modelId="{4BC22643-FE5F-43A7-B18D-99E266F6CFF8}" type="presOf" srcId="{757F3AB3-0718-4624-B441-E567A8F0AB56}" destId="{333A1088-737F-45CB-B68E-254E46348037}" srcOrd="0" destOrd="0" presId="urn:microsoft.com/office/officeart/2005/8/layout/target3"/>
    <dgm:cxn modelId="{C14330D0-7A8B-4C0C-9BE3-F41654E86C6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97D91E-ECE6-4204-A213-2DEB9ACD4A81}" type="presParOf" srcId="{333A1088-737F-45CB-B68E-254E46348037}" destId="{F5ABB229-8D3B-4694-996A-96F23CF14429}" srcOrd="0" destOrd="0" presId="urn:microsoft.com/office/officeart/2005/8/layout/target3"/>
    <dgm:cxn modelId="{77CE1801-0761-41D1-817F-1F9B82B629F7}" type="presParOf" srcId="{333A1088-737F-45CB-B68E-254E46348037}" destId="{F41139FD-01EE-4571-8B17-4FB00FC51163}" srcOrd="1" destOrd="0" presId="urn:microsoft.com/office/officeart/2005/8/layout/target3"/>
    <dgm:cxn modelId="{40E0E2E6-8255-4D4D-AADF-6DAFAD4CD71B}" type="presParOf" srcId="{333A1088-737F-45CB-B68E-254E46348037}" destId="{D005CE8C-CC26-4C3E-AC11-E15060ECD759}" srcOrd="2" destOrd="0" presId="urn:microsoft.com/office/officeart/2005/8/layout/target3"/>
    <dgm:cxn modelId="{8313BF50-F84F-4E7F-BF4C-A62A4F62B7A7}" type="presParOf" srcId="{333A1088-737F-45CB-B68E-254E46348037}" destId="{2C702D82-9B77-49B7-9568-BB8EB47C3372}" srcOrd="3" destOrd="0" presId="urn:microsoft.com/office/officeart/2005/8/layout/target3"/>
    <dgm:cxn modelId="{C2D4A020-7B0B-40DF-B5F6-059A6DC9017F}" type="presParOf" srcId="{333A1088-737F-45CB-B68E-254E46348037}" destId="{A52A0455-90FF-4808-ABD0-F02540D31D5A}" srcOrd="4" destOrd="0" presId="urn:microsoft.com/office/officeart/2005/8/layout/target3"/>
    <dgm:cxn modelId="{388EB8E2-A7DA-49A2-B8A6-A0EAE70B46BC}" type="presParOf" srcId="{333A1088-737F-45CB-B68E-254E46348037}" destId="{6140AFEC-043D-4C43-A2F9-D0F5331DF3A3}" srcOrd="5" destOrd="0" presId="urn:microsoft.com/office/officeart/2005/8/layout/target3"/>
    <dgm:cxn modelId="{0F4E7AFB-C1F1-4E89-88BD-A2B24C617731}" type="presParOf" srcId="{333A1088-737F-45CB-B68E-254E46348037}" destId="{9358AC05-5D7D-4327-9F80-1AD486AEA664}" srcOrd="6" destOrd="0" presId="urn:microsoft.com/office/officeart/2005/8/layout/target3"/>
    <dgm:cxn modelId="{1BDDC3F3-B529-4586-8F1B-842D93ADFBEB}" type="presParOf" srcId="{333A1088-737F-45CB-B68E-254E46348037}" destId="{313FC574-E1CD-4FB4-B054-0B805CE0447D}" srcOrd="7" destOrd="0" presId="urn:microsoft.com/office/officeart/2005/8/layout/target3"/>
    <dgm:cxn modelId="{BE8C905D-BD08-49C1-8E2E-BC04A652373D}" type="presParOf" srcId="{333A1088-737F-45CB-B68E-254E46348037}" destId="{619D679B-A015-4ECF-8348-D1034C574F40}" srcOrd="8" destOrd="0" presId="urn:microsoft.com/office/officeart/2005/8/layout/target3"/>
    <dgm:cxn modelId="{9BAAB4DE-24CE-490E-88C3-259A35195DCA}" type="presParOf" srcId="{333A1088-737F-45CB-B68E-254E46348037}" destId="{322283A8-4A27-4CDA-BAE3-F381106A9174}" srcOrd="9" destOrd="0" presId="urn:microsoft.com/office/officeart/2005/8/layout/target3"/>
    <dgm:cxn modelId="{CD542CF6-6348-4329-BC1A-EC828D5D0AD1}" type="presParOf" srcId="{333A1088-737F-45CB-B68E-254E46348037}" destId="{FFC9F71D-1B4F-4AD9-A4A6-86ADEFC8AF5C}" srcOrd="10" destOrd="0" presId="urn:microsoft.com/office/officeart/2005/8/layout/target3"/>
    <dgm:cxn modelId="{793A0496-5D50-4DD5-A09B-6F082A9A8B31}" type="presParOf" srcId="{333A1088-737F-45CB-B68E-254E46348037}" destId="{25B08C86-7E15-44DC-BE7F-FFB55DD49D12}" srcOrd="11" destOrd="0" presId="urn:microsoft.com/office/officeart/2005/8/layout/target3"/>
    <dgm:cxn modelId="{11AAF0B7-C040-4D79-AF94-AA65FC285BE0}" type="presParOf" srcId="{333A1088-737F-45CB-B68E-254E46348037}" destId="{76644BE8-9D7C-4C09-B250-3D10AF48CBB7}" srcOrd="12" destOrd="0" presId="urn:microsoft.com/office/officeart/2005/8/layout/target3"/>
    <dgm:cxn modelId="{B9039668-107B-4029-8C39-A062BE77F123}" type="presParOf" srcId="{333A1088-737F-45CB-B68E-254E46348037}" destId="{EE85B701-7295-41C0-BA7A-34D3756A2AE6}" srcOrd="13" destOrd="0" presId="urn:microsoft.com/office/officeart/2005/8/layout/target3"/>
    <dgm:cxn modelId="{F99C0134-2344-4490-9834-F73A45D9814B}" type="presParOf" srcId="{333A1088-737F-45CB-B68E-254E46348037}" destId="{8BEBB6EC-1DAA-4CAC-8A25-BC0FCBD5DBD5}" srcOrd="14" destOrd="0" presId="urn:microsoft.com/office/officeart/2005/8/layout/target3"/>
    <dgm:cxn modelId="{1D35D622-BDA0-4A79-B3D9-465FB5B16B45}" type="presParOf" srcId="{333A1088-737F-45CB-B68E-254E46348037}" destId="{AED2198E-93D5-4001-81B4-73124B309672}" srcOrd="15" destOrd="0" presId="urn:microsoft.com/office/officeart/2005/8/layout/target3"/>
    <dgm:cxn modelId="{A0713595-4462-43D5-9167-EB1E8E91745F}" type="presParOf" srcId="{333A1088-737F-45CB-B68E-254E46348037}" destId="{2BE915AB-18AA-4053-B92C-3BFC9ED204BB}" srcOrd="16" destOrd="0" presId="urn:microsoft.com/office/officeart/2005/8/layout/target3"/>
    <dgm:cxn modelId="{D801029A-2000-4B8B-ACB7-7A479C33DEE2}" type="presParOf" srcId="{333A1088-737F-45CB-B68E-254E46348037}" destId="{6BB5E863-4638-4E1D-BFDE-399D028AC4ED}" srcOrd="17" destOrd="0" presId="urn:microsoft.com/office/officeart/2005/8/layout/target3"/>
    <dgm:cxn modelId="{D6198ABC-352A-4E41-BAA7-F6CFDD729B97}" type="presParOf" srcId="{333A1088-737F-45CB-B68E-254E46348037}" destId="{5A5FFA88-C948-4069-8E93-59FA12366E83}" srcOrd="18" destOrd="0" presId="urn:microsoft.com/office/officeart/2005/8/layout/target3"/>
    <dgm:cxn modelId="{2C9B1DF2-BC92-4280-BC81-8565ED9B660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VY_32_INOVACE_07_Přírodověda 4.ročník_Živočichové II.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Živočichové 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9348705-0B38-42AF-BF65-F12230433B7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A64B86E-CF0C-4425-8215-34092F868D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d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348178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II.</a:t>
            </a:r>
            <a:endParaRPr lang="cs-CZ" dirty="0"/>
          </a:p>
        </p:txBody>
      </p:sp>
      <p:pic>
        <p:nvPicPr>
          <p:cNvPr id="6" name="Zástupný symbol pro obsah 5" descr="MH90034689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4613" y="2315369"/>
            <a:ext cx="3643338" cy="3256771"/>
          </a:xfr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věnována hmyzu a potravním řetězcům.</a:t>
            </a:r>
          </a:p>
          <a:p>
            <a:r>
              <a:rPr lang="cs-CZ" dirty="0" smtClean="0"/>
              <a:t>V závěru seznámí žáky se jmény rodovými a druhovými.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BEZOBRATLÍ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ve vzduchu, na souši i ve vodě.</a:t>
            </a:r>
          </a:p>
          <a:p>
            <a:r>
              <a:rPr lang="cs-CZ" dirty="0" smtClean="0"/>
              <a:t>Ve srovnání s obratlovci mnohem početnější.</a:t>
            </a:r>
          </a:p>
          <a:p>
            <a:r>
              <a:rPr lang="cs-CZ" dirty="0" smtClean="0"/>
              <a:t>Patří sem </a:t>
            </a:r>
            <a:r>
              <a:rPr lang="cs-CZ" dirty="0" smtClean="0">
                <a:solidFill>
                  <a:srgbClr val="FF0000"/>
                </a:solidFill>
              </a:rPr>
              <a:t>hmyz.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MH90031889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3357562"/>
            <a:ext cx="3095625" cy="30956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2844" y="6286520"/>
            <a:ext cx="4214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Popiš stavbu těla včely medonosné.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3357562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tykadla</a:t>
            </a:r>
            <a:endParaRPr lang="cs-CZ" sz="2000" dirty="0"/>
          </a:p>
        </p:txBody>
      </p:sp>
      <p:cxnSp>
        <p:nvCxnSpPr>
          <p:cNvPr id="8" name="Přímá spojovací šipka 7"/>
          <p:cNvCxnSpPr>
            <a:stCxn id="6" idx="1"/>
          </p:cNvCxnSpPr>
          <p:nvPr/>
        </p:nvCxnSpPr>
        <p:spPr>
          <a:xfrm rot="10800000" flipV="1">
            <a:off x="6357950" y="3557616"/>
            <a:ext cx="571504" cy="514325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43438" y="3357562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hlava</a:t>
            </a:r>
            <a:endParaRPr lang="cs-CZ" sz="2000" dirty="0"/>
          </a:p>
        </p:txBody>
      </p:sp>
      <p:cxnSp>
        <p:nvCxnSpPr>
          <p:cNvPr id="11" name="Přímá spojovací šipka 10"/>
          <p:cNvCxnSpPr>
            <a:stCxn id="9" idx="3"/>
          </p:cNvCxnSpPr>
          <p:nvPr/>
        </p:nvCxnSpPr>
        <p:spPr>
          <a:xfrm>
            <a:off x="5500694" y="3557617"/>
            <a:ext cx="642942" cy="657201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500430" y="4143380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křídla</a:t>
            </a:r>
            <a:endParaRPr lang="cs-CZ" sz="2000" dirty="0"/>
          </a:p>
        </p:txBody>
      </p:sp>
      <p:cxnSp>
        <p:nvCxnSpPr>
          <p:cNvPr id="14" name="Přímá spojovací šipka 13"/>
          <p:cNvCxnSpPr>
            <a:stCxn id="12" idx="3"/>
          </p:cNvCxnSpPr>
          <p:nvPr/>
        </p:nvCxnSpPr>
        <p:spPr>
          <a:xfrm>
            <a:off x="4429124" y="4343435"/>
            <a:ext cx="785818" cy="14259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857620" y="514351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hruď</a:t>
            </a:r>
            <a:endParaRPr lang="cs-CZ" dirty="0"/>
          </a:p>
        </p:txBody>
      </p:sp>
      <p:cxnSp>
        <p:nvCxnSpPr>
          <p:cNvPr id="17" name="Přímá spojovací šipka 16"/>
          <p:cNvCxnSpPr>
            <a:stCxn id="15" idx="3"/>
          </p:cNvCxnSpPr>
          <p:nvPr/>
        </p:nvCxnSpPr>
        <p:spPr>
          <a:xfrm flipV="1">
            <a:off x="4714876" y="4572008"/>
            <a:ext cx="1428760" cy="75617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072198" y="600076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zadeček</a:t>
            </a:r>
            <a:endParaRPr lang="cs-CZ" sz="2000" dirty="0"/>
          </a:p>
        </p:txBody>
      </p:sp>
      <p:cxnSp>
        <p:nvCxnSpPr>
          <p:cNvPr id="20" name="Přímá spojovací šipka 19"/>
          <p:cNvCxnSpPr>
            <a:stCxn id="18" idx="0"/>
          </p:cNvCxnSpPr>
          <p:nvPr/>
        </p:nvCxnSpPr>
        <p:spPr>
          <a:xfrm rot="16200000" flipV="1">
            <a:off x="6197215" y="5518561"/>
            <a:ext cx="500066" cy="464347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358082" y="521495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končetina</a:t>
            </a:r>
            <a:endParaRPr lang="cs-CZ" sz="2000" dirty="0"/>
          </a:p>
        </p:txBody>
      </p:sp>
      <p:cxnSp>
        <p:nvCxnSpPr>
          <p:cNvPr id="23" name="Přímá spojovací šipka 22"/>
          <p:cNvCxnSpPr>
            <a:stCxn id="21" idx="0"/>
          </p:cNvCxnSpPr>
          <p:nvPr/>
        </p:nvCxnSpPr>
        <p:spPr>
          <a:xfrm rot="16200000" flipV="1">
            <a:off x="7393801" y="4464851"/>
            <a:ext cx="214314" cy="128588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2" grpId="0"/>
      <p:bldP spid="15" grpId="0"/>
      <p:bldP spid="18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Hlavní znaky hmyzu</a:t>
            </a:r>
            <a:endParaRPr lang="cs-CZ" dirty="0" smtClean="0"/>
          </a:p>
          <a:p>
            <a:r>
              <a:rPr lang="cs-CZ" dirty="0" smtClean="0"/>
              <a:t>1. Tělo je členěno na </a:t>
            </a:r>
            <a:r>
              <a:rPr lang="cs-CZ" dirty="0" smtClean="0">
                <a:solidFill>
                  <a:srgbClr val="0070C0"/>
                </a:solidFill>
              </a:rPr>
              <a:t>hlavu, hruď a zadeček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2. Na hlavě mají </a:t>
            </a:r>
            <a:r>
              <a:rPr lang="cs-CZ" dirty="0" smtClean="0">
                <a:solidFill>
                  <a:srgbClr val="0070C0"/>
                </a:solidFill>
              </a:rPr>
              <a:t>tykadla</a:t>
            </a:r>
            <a:r>
              <a:rPr lang="cs-CZ" dirty="0" smtClean="0"/>
              <a:t>, oči a ústní ústrojí.</a:t>
            </a:r>
          </a:p>
          <a:p>
            <a:r>
              <a:rPr lang="cs-CZ" dirty="0" smtClean="0"/>
              <a:t>3. Na hrudi jsou </a:t>
            </a:r>
            <a:r>
              <a:rPr lang="cs-CZ" dirty="0" smtClean="0">
                <a:solidFill>
                  <a:srgbClr val="0070C0"/>
                </a:solidFill>
              </a:rPr>
              <a:t>3 páry končetin a 2 páry křídel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Hmyz je </a:t>
            </a:r>
            <a:r>
              <a:rPr lang="cs-CZ" dirty="0" smtClean="0">
                <a:solidFill>
                  <a:srgbClr val="0070C0"/>
                </a:solidFill>
              </a:rPr>
              <a:t>nejpočetnější</a:t>
            </a:r>
            <a:r>
              <a:rPr lang="cs-CZ" dirty="0" smtClean="0"/>
              <a:t> třídou živočichů na             </a:t>
            </a:r>
          </a:p>
          <a:p>
            <a:pPr>
              <a:buNone/>
            </a:pPr>
            <a:r>
              <a:rPr lang="cs-CZ" dirty="0" smtClean="0"/>
              <a:t>        Zemi.</a:t>
            </a:r>
          </a:p>
        </p:txBody>
      </p:sp>
      <p:pic>
        <p:nvPicPr>
          <p:cNvPr id="4" name="Obrázek 3" descr="MH90043801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1" y="4738684"/>
            <a:ext cx="1785950" cy="178595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HMYZ ŘADÍME:</a:t>
            </a:r>
            <a:endParaRPr lang="cs-CZ" dirty="0"/>
          </a:p>
        </p:txBody>
      </p:sp>
      <p:pic>
        <p:nvPicPr>
          <p:cNvPr id="4" name="Zástupný symbol pro obsah 3" descr="thumbnailCAK0QBR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72" y="2285992"/>
            <a:ext cx="1714511" cy="1285884"/>
          </a:xfrm>
        </p:spPr>
      </p:pic>
      <p:pic>
        <p:nvPicPr>
          <p:cNvPr id="5" name="Obrázek 4" descr="thumbnailCA1AFI5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2214554"/>
            <a:ext cx="1798986" cy="1643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thumbnailCAKSRE2F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0760" y="857232"/>
            <a:ext cx="1928817" cy="1312949"/>
          </a:xfrm>
          <a:prstGeom prst="rect">
            <a:avLst/>
          </a:prstGeom>
        </p:spPr>
      </p:pic>
      <p:pic>
        <p:nvPicPr>
          <p:cNvPr id="7" name="Obrázek 6" descr="thumbnailCAKZAPG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4500570"/>
            <a:ext cx="1601572" cy="1571636"/>
          </a:xfrm>
          <a:prstGeom prst="rect">
            <a:avLst/>
          </a:prstGeom>
        </p:spPr>
      </p:pic>
      <p:pic>
        <p:nvPicPr>
          <p:cNvPr id="8" name="Obrázek 7" descr="thumbnailCAOMBPKF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3240" y="4572008"/>
            <a:ext cx="2071702" cy="1539965"/>
          </a:xfrm>
          <a:prstGeom prst="rect">
            <a:avLst/>
          </a:prstGeom>
        </p:spPr>
      </p:pic>
      <p:pic>
        <p:nvPicPr>
          <p:cNvPr id="9" name="Obrázek 8" descr="thumbnailCATWTVTS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3702" y="2857496"/>
            <a:ext cx="1751605" cy="1214446"/>
          </a:xfrm>
          <a:prstGeom prst="rect">
            <a:avLst/>
          </a:prstGeom>
        </p:spPr>
      </p:pic>
      <p:pic>
        <p:nvPicPr>
          <p:cNvPr id="10" name="Obrázek 9" descr="thumbnailCAZJMRC4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57950" y="4786322"/>
            <a:ext cx="1713238" cy="129063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85786" y="385762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MOTÝLY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3857628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VČELY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57950" y="228599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SARANČE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4143380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MOUCHY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28662" y="6286520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VÁŽKY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00430" y="6286520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BROUKY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86512" y="621508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MRAVENCE</a:t>
            </a:r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POTRAVNÍ VAZBY HUB, ROSTLIN A ŽIVOČICHŮ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Živé organizmy jsou propojeny zejména </a:t>
            </a:r>
            <a:r>
              <a:rPr lang="cs-CZ" dirty="0" smtClean="0">
                <a:solidFill>
                  <a:srgbClr val="7030A0"/>
                </a:solidFill>
              </a:rPr>
              <a:t>potravními vazbami.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ZELENÉ ROSTLINY</a:t>
            </a:r>
          </a:p>
          <a:p>
            <a:r>
              <a:rPr lang="cs-CZ" dirty="0" smtClean="0"/>
              <a:t>fotosyntéza - cukry</a:t>
            </a:r>
            <a:endParaRPr lang="cs-CZ" dirty="0" smtClean="0"/>
          </a:p>
          <a:p>
            <a:r>
              <a:rPr lang="cs-CZ" dirty="0" smtClean="0"/>
              <a:t>potrava pro býložravce</a:t>
            </a:r>
            <a:endParaRPr lang="cs-CZ" dirty="0"/>
          </a:p>
        </p:txBody>
      </p:sp>
      <p:pic>
        <p:nvPicPr>
          <p:cNvPr id="7" name="Obrázek 6" descr="thumbnailCAQLCKE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322" y="3643314"/>
            <a:ext cx="1600200" cy="2857500"/>
          </a:xfrm>
          <a:prstGeom prst="rect">
            <a:avLst/>
          </a:prstGeom>
        </p:spPr>
      </p:pic>
      <p:pic>
        <p:nvPicPr>
          <p:cNvPr id="8" name="Obrázek 7" descr="thumbnailCAN6A77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520" y="2071678"/>
            <a:ext cx="1363347" cy="114300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429520" y="321468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světlo a teplo</a:t>
            </a:r>
            <a:endParaRPr lang="cs-CZ" sz="2000" dirty="0"/>
          </a:p>
        </p:txBody>
      </p:sp>
      <p:cxnSp>
        <p:nvCxnSpPr>
          <p:cNvPr id="11" name="Přímá spojovací šipka 10"/>
          <p:cNvCxnSpPr>
            <a:stCxn id="8" idx="1"/>
          </p:cNvCxnSpPr>
          <p:nvPr/>
        </p:nvCxnSpPr>
        <p:spPr>
          <a:xfrm rot="10800000" flipV="1">
            <a:off x="6929454" y="2643182"/>
            <a:ext cx="500066" cy="121444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001024" y="4214818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kyslík</a:t>
            </a:r>
            <a:endParaRPr lang="cs-CZ" sz="2000" dirty="0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7358082" y="4572008"/>
            <a:ext cx="714380" cy="35719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071934" y="6000768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voda a živiny</a:t>
            </a:r>
            <a:endParaRPr lang="cs-CZ" sz="2000" dirty="0"/>
          </a:p>
        </p:txBody>
      </p:sp>
      <p:cxnSp>
        <p:nvCxnSpPr>
          <p:cNvPr id="17" name="Přímá spojovací šipka 16"/>
          <p:cNvCxnSpPr>
            <a:stCxn id="15" idx="3"/>
          </p:cNvCxnSpPr>
          <p:nvPr/>
        </p:nvCxnSpPr>
        <p:spPr>
          <a:xfrm flipV="1">
            <a:off x="5715008" y="6000768"/>
            <a:ext cx="1143008" cy="20005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14810" y="4857760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xid uhličitý</a:t>
            </a:r>
            <a:endParaRPr lang="cs-CZ" sz="2000" dirty="0"/>
          </a:p>
        </p:txBody>
      </p:sp>
      <p:cxnSp>
        <p:nvCxnSpPr>
          <p:cNvPr id="20" name="Přímá spojovací šipka 19"/>
          <p:cNvCxnSpPr>
            <a:stCxn id="18" idx="3"/>
          </p:cNvCxnSpPr>
          <p:nvPr/>
        </p:nvCxnSpPr>
        <p:spPr>
          <a:xfrm flipV="1">
            <a:off x="5357818" y="4929198"/>
            <a:ext cx="785818" cy="2825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14282" y="6215082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 průběh fotosyntézy.</a:t>
            </a:r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živí rostlinami.</a:t>
            </a:r>
            <a:endParaRPr lang="cs-CZ" dirty="0"/>
          </a:p>
        </p:txBody>
      </p:sp>
      <p:pic>
        <p:nvPicPr>
          <p:cNvPr id="4" name="Obrázek 3" descr="thumbnailCA6Z3K0J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3071810"/>
            <a:ext cx="1752600" cy="1381125"/>
          </a:xfrm>
          <a:prstGeom prst="rect">
            <a:avLst/>
          </a:prstGeom>
        </p:spPr>
      </p:pic>
      <p:pic>
        <p:nvPicPr>
          <p:cNvPr id="5" name="Obrázek 4" descr="thumbnailCAAU3OF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1142984"/>
            <a:ext cx="1447804" cy="2182619"/>
          </a:xfrm>
          <a:prstGeom prst="rect">
            <a:avLst/>
          </a:prstGeom>
        </p:spPr>
      </p:pic>
      <p:pic>
        <p:nvPicPr>
          <p:cNvPr id="6" name="Obrázek 5" descr="thumbnailCAD5015Q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9058" y="1500174"/>
            <a:ext cx="2214578" cy="1491149"/>
          </a:xfrm>
          <a:prstGeom prst="rect">
            <a:avLst/>
          </a:prstGeom>
        </p:spPr>
      </p:pic>
      <p:pic>
        <p:nvPicPr>
          <p:cNvPr id="7" name="Obrázek 6" descr="thumbnailCALV06TB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2264" y="4000504"/>
            <a:ext cx="1469003" cy="2214578"/>
          </a:xfrm>
          <a:prstGeom prst="rect">
            <a:avLst/>
          </a:prstGeom>
        </p:spPr>
      </p:pic>
      <p:pic>
        <p:nvPicPr>
          <p:cNvPr id="8" name="Obrázek 7" descr="thumbnailCAUZMBQ2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14414" y="5143512"/>
            <a:ext cx="2153910" cy="1428760"/>
          </a:xfrm>
          <a:prstGeom prst="rect">
            <a:avLst/>
          </a:prstGeom>
        </p:spPr>
      </p:pic>
      <p:pic>
        <p:nvPicPr>
          <p:cNvPr id="9" name="Obrázek 8" descr="thumbnailCAZQ44FU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0496" y="3786190"/>
            <a:ext cx="1907129" cy="142399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143372" y="307181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ebra stepní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00892" y="342900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rnec obecný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4572008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rálík domácí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43372" y="5286388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lon indický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28992" y="621508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oza domácí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15074" y="6286520"/>
            <a:ext cx="2786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žirafa Rothschildova</a:t>
            </a:r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živí masem jiných živočichů (býložravců, masožravců, všežravců).</a:t>
            </a:r>
            <a:endParaRPr lang="cs-CZ" dirty="0"/>
          </a:p>
        </p:txBody>
      </p:sp>
      <p:pic>
        <p:nvPicPr>
          <p:cNvPr id="4" name="Obrázek 3" descr="thumbnai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3214686"/>
            <a:ext cx="2000264" cy="1500198"/>
          </a:xfrm>
          <a:prstGeom prst="rect">
            <a:avLst/>
          </a:prstGeom>
        </p:spPr>
      </p:pic>
      <p:pic>
        <p:nvPicPr>
          <p:cNvPr id="5" name="Obrázek 4" descr="thumbnailCA7MQE4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8082" y="2786058"/>
            <a:ext cx="1446612" cy="1928816"/>
          </a:xfrm>
          <a:prstGeom prst="rect">
            <a:avLst/>
          </a:prstGeom>
        </p:spPr>
      </p:pic>
      <p:pic>
        <p:nvPicPr>
          <p:cNvPr id="6" name="Obrázek 5" descr="thumbnailCAD0799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3214686"/>
            <a:ext cx="2143140" cy="1428760"/>
          </a:xfrm>
          <a:prstGeom prst="rect">
            <a:avLst/>
          </a:prstGeom>
        </p:spPr>
      </p:pic>
      <p:pic>
        <p:nvPicPr>
          <p:cNvPr id="7" name="Obrázek 6" descr="thumbnailCAL0O2P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3042" y="5072074"/>
            <a:ext cx="2286006" cy="1524004"/>
          </a:xfrm>
          <a:prstGeom prst="rect">
            <a:avLst/>
          </a:prstGeom>
        </p:spPr>
      </p:pic>
      <p:pic>
        <p:nvPicPr>
          <p:cNvPr id="8" name="Obrázek 7" descr="vlk-obecny-71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43570" y="4714884"/>
            <a:ext cx="1357322" cy="203598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85720" y="5000636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iška obecná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3214686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evhart skvrnitý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43372" y="5214950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ev berberský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29520" y="485776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oštolka obecná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5206" y="6286520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lk obecný</a:t>
            </a:r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VŠEŽRAVCI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živí rostlinami i živočichy.</a:t>
            </a:r>
            <a:endParaRPr lang="cs-CZ" dirty="0"/>
          </a:p>
        </p:txBody>
      </p:sp>
      <p:pic>
        <p:nvPicPr>
          <p:cNvPr id="4" name="Obrázek 3" descr="thumbnailCA8V3O2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2857496"/>
            <a:ext cx="2143140" cy="1607355"/>
          </a:xfrm>
          <a:prstGeom prst="rect">
            <a:avLst/>
          </a:prstGeom>
        </p:spPr>
      </p:pic>
      <p:pic>
        <p:nvPicPr>
          <p:cNvPr id="5" name="Obrázek 4" descr="thumbnailCAIQG0A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928670"/>
            <a:ext cx="2428892" cy="1748802"/>
          </a:xfrm>
          <a:prstGeom prst="rect">
            <a:avLst/>
          </a:prstGeom>
        </p:spPr>
      </p:pic>
      <p:pic>
        <p:nvPicPr>
          <p:cNvPr id="6" name="Obrázek 5" descr="thumbnailCAMPKIZ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0496" y="2928934"/>
            <a:ext cx="2286006" cy="1546864"/>
          </a:xfrm>
          <a:prstGeom prst="rect">
            <a:avLst/>
          </a:prstGeom>
        </p:spPr>
      </p:pic>
      <p:pic>
        <p:nvPicPr>
          <p:cNvPr id="7" name="Obrázek 6" descr="thumbnailCAU3XDYH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5000636"/>
            <a:ext cx="1857388" cy="1393042"/>
          </a:xfrm>
          <a:prstGeom prst="rect">
            <a:avLst/>
          </a:prstGeom>
        </p:spPr>
      </p:pic>
      <p:pic>
        <p:nvPicPr>
          <p:cNvPr id="8" name="Obrázek 7" descr="thumbnailCAXYYI1M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934" y="5000636"/>
            <a:ext cx="1714503" cy="1285877"/>
          </a:xfrm>
          <a:prstGeom prst="rect">
            <a:avLst/>
          </a:prstGeom>
        </p:spPr>
      </p:pic>
      <p:pic>
        <p:nvPicPr>
          <p:cNvPr id="9" name="Obrázek 8" descr="zelvaslon_velk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flipV="1">
            <a:off x="0" y="-3643314"/>
            <a:ext cx="2857488" cy="2143116"/>
          </a:xfrm>
          <a:prstGeom prst="rect">
            <a:avLst/>
          </a:prstGeom>
        </p:spPr>
      </p:pic>
      <p:pic>
        <p:nvPicPr>
          <p:cNvPr id="10" name="Obrázek 9" descr="zelvaslon_velk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flipH="1">
            <a:off x="7000892" y="4357694"/>
            <a:ext cx="1809763" cy="135732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000892" y="2857496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</a:t>
            </a:r>
            <a:r>
              <a:rPr lang="cs-CZ" sz="2000" dirty="0" smtClean="0"/>
              <a:t>ezevec lesní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143248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yš domácí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3786190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rase divoké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71736" y="5072074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edvěd grizzly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5214950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avran polní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6644" y="600076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ž</a:t>
            </a:r>
            <a:r>
              <a:rPr lang="cs-CZ" sz="2000" dirty="0" smtClean="0"/>
              <a:t>elva sloní</a:t>
            </a:r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živí tím, že rozkládají odumřelé rostliny a mrtvá těla živočichů.</a:t>
            </a:r>
            <a:endParaRPr lang="cs-CZ" dirty="0"/>
          </a:p>
        </p:txBody>
      </p:sp>
      <p:pic>
        <p:nvPicPr>
          <p:cNvPr id="4" name="Obrázek 3" descr="thumbnailCAHAHL1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3357562"/>
            <a:ext cx="2286016" cy="17145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57224" y="5214950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řib dubový</a:t>
            </a:r>
            <a:endParaRPr lang="cs-CZ" sz="2000" dirty="0"/>
          </a:p>
        </p:txBody>
      </p:sp>
      <p:pic>
        <p:nvPicPr>
          <p:cNvPr id="6" name="Obrázek 5" descr="thumbnailCAEZRRR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3286124"/>
            <a:ext cx="2272745" cy="191668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14744" y="5429264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louzek sličný</a:t>
            </a:r>
            <a:endParaRPr lang="cs-CZ" sz="2000" dirty="0"/>
          </a:p>
        </p:txBody>
      </p:sp>
      <p:pic>
        <p:nvPicPr>
          <p:cNvPr id="8" name="Obrázek 7" descr="thumbnailCAUX5DS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3286124"/>
            <a:ext cx="2857500" cy="189547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43636" y="5429264"/>
            <a:ext cx="2786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uchomůrka šedivka</a:t>
            </a:r>
            <a:endParaRPr lang="cs-CZ" sz="20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ŽIVÝCH ORGANIZMŮ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druh houby, rostliny nebo živočicha označujeme </a:t>
            </a:r>
            <a:r>
              <a:rPr lang="cs-CZ" dirty="0" smtClean="0">
                <a:solidFill>
                  <a:srgbClr val="0070C0"/>
                </a:solidFill>
              </a:rPr>
              <a:t>dvěma </a:t>
            </a:r>
            <a:r>
              <a:rPr lang="cs-CZ" dirty="0" smtClean="0">
                <a:solidFill>
                  <a:srgbClr val="0070C0"/>
                </a:solidFill>
              </a:rPr>
              <a:t>slovy - jménem </a:t>
            </a:r>
            <a:r>
              <a:rPr lang="cs-CZ" dirty="0" smtClean="0">
                <a:solidFill>
                  <a:srgbClr val="0070C0"/>
                </a:solidFill>
              </a:rPr>
              <a:t>rodovým a druhovým.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3857628"/>
            <a:ext cx="764386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MEDVĚD (rod)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4572008"/>
            <a:ext cx="1928826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edvěd hnědý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620" y="4572008"/>
            <a:ext cx="1785950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edvěd lední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6512" y="4572008"/>
            <a:ext cx="1928826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edvěd baribal</a:t>
            </a:r>
            <a:endParaRPr lang="cs-CZ" sz="2000" dirty="0"/>
          </a:p>
        </p:txBody>
      </p:sp>
      <p:sp>
        <p:nvSpPr>
          <p:cNvPr id="11" name="Šipka dolů 10"/>
          <p:cNvSpPr/>
          <p:nvPr/>
        </p:nvSpPr>
        <p:spPr>
          <a:xfrm>
            <a:off x="1785918" y="4214818"/>
            <a:ext cx="285752" cy="357190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4714876" y="4214818"/>
            <a:ext cx="285752" cy="357190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7143768" y="4214818"/>
            <a:ext cx="285752" cy="357190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 descr="thumbnailCAECESW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5000636"/>
            <a:ext cx="2000264" cy="1697194"/>
          </a:xfrm>
          <a:prstGeom prst="rect">
            <a:avLst/>
          </a:prstGeom>
        </p:spPr>
      </p:pic>
      <p:pic>
        <p:nvPicPr>
          <p:cNvPr id="15" name="Obrázek 14" descr="thumbnailCAYWFF87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5143512"/>
            <a:ext cx="2286016" cy="1554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 descr="thumbnailCA0EP8D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074" y="5072074"/>
            <a:ext cx="2224783" cy="15573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151</TotalTime>
  <Words>322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Prezentace aplikace PowerPoint</vt:lpstr>
      <vt:lpstr>ŽIVOČICHOVÉ II.</vt:lpstr>
      <vt:lpstr>ANOTACE</vt:lpstr>
      <vt:lpstr>BEZOBRATLÍ ŽIVOČICHOVÉ</vt:lpstr>
      <vt:lpstr>HMYZ</vt:lpstr>
      <vt:lpstr>MEZI HMYZ ŘADÍME:</vt:lpstr>
      <vt:lpstr>POTRAVNÍ VAZBY HUB, ROSTLIN A ŽIVOČICHŮ</vt:lpstr>
      <vt:lpstr>BÝLOŽRAVCI</vt:lpstr>
      <vt:lpstr>MASOŽRAVCI</vt:lpstr>
      <vt:lpstr>VŠEŽRAVCI </vt:lpstr>
      <vt:lpstr>HOUBY</vt:lpstr>
      <vt:lpstr>DRUHY ŽIVÝCH ORGANIZMŮ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32</cp:revision>
  <dcterms:created xsi:type="dcterms:W3CDTF">2011-11-06T09:40:44Z</dcterms:created>
  <dcterms:modified xsi:type="dcterms:W3CDTF">2012-04-03T21:12:07Z</dcterms:modified>
</cp:coreProperties>
</file>