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57" r:id="rId3"/>
    <p:sldId id="263" r:id="rId4"/>
    <p:sldId id="268" r:id="rId5"/>
    <p:sldId id="267" r:id="rId6"/>
    <p:sldId id="264" r:id="rId7"/>
    <p:sldId id="260" r:id="rId8"/>
    <p:sldId id="261" r:id="rId9"/>
    <p:sldId id="265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33BDA0-D19C-4FF9-A017-CFDC3F296E3C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009C4C6E-5FE7-4E47-A17D-6D254834F42A}">
      <dgm:prSet phldrT="[Text]" custT="1"/>
      <dgm:spPr>
        <a:noFill/>
        <a:ln>
          <a:noFill/>
        </a:ln>
      </dgm:spPr>
      <dgm:t>
        <a:bodyPr/>
        <a:lstStyle/>
        <a:p>
          <a:endParaRPr lang="cs-CZ" sz="1200" dirty="0" smtClean="0"/>
        </a:p>
        <a:p>
          <a:endParaRPr lang="cs-CZ" sz="1200" dirty="0" smtClean="0"/>
        </a:p>
        <a:p>
          <a:r>
            <a:rPr lang="cs-CZ" sz="1200" dirty="0" smtClean="0"/>
            <a:t>                                   Obr.1</a:t>
          </a:r>
          <a:endParaRPr lang="cs-CZ" sz="1200" dirty="0"/>
        </a:p>
      </dgm:t>
    </dgm:pt>
    <dgm:pt modelId="{37884A4D-02BD-4EAE-A708-64A4A7D4C5E8}" type="parTrans" cxnId="{32E1428B-D221-4DB1-B0F1-7E040DDE0585}">
      <dgm:prSet/>
      <dgm:spPr/>
      <dgm:t>
        <a:bodyPr/>
        <a:lstStyle/>
        <a:p>
          <a:endParaRPr lang="cs-CZ"/>
        </a:p>
      </dgm:t>
    </dgm:pt>
    <dgm:pt modelId="{ED3CCAD7-C5A4-483B-AFFD-B53CE7474E29}" type="sibTrans" cxnId="{32E1428B-D221-4DB1-B0F1-7E040DDE0585}">
      <dgm:prSet/>
      <dgm:spPr/>
      <dgm:t>
        <a:bodyPr/>
        <a:lstStyle/>
        <a:p>
          <a:endParaRPr lang="cs-CZ"/>
        </a:p>
      </dgm:t>
    </dgm:pt>
    <dgm:pt modelId="{80BD41E4-F215-43A9-A357-A6AD843A4520}" type="pres">
      <dgm:prSet presAssocID="{AC33BDA0-D19C-4FF9-A017-CFDC3F296E3C}" presName="diagram" presStyleCnt="0">
        <dgm:presLayoutVars>
          <dgm:dir/>
        </dgm:presLayoutVars>
      </dgm:prSet>
      <dgm:spPr/>
    </dgm:pt>
    <dgm:pt modelId="{42AB39CE-338F-47DD-B5C1-A8115CB2F612}" type="pres">
      <dgm:prSet presAssocID="{009C4C6E-5FE7-4E47-A17D-6D254834F42A}" presName="composite" presStyleCnt="0"/>
      <dgm:spPr/>
    </dgm:pt>
    <dgm:pt modelId="{8DB3D560-5A79-4972-B759-705ABD98B85F}" type="pres">
      <dgm:prSet presAssocID="{009C4C6E-5FE7-4E47-A17D-6D254834F42A}" presName="Image" presStyleLbl="bgShp" presStyleIdx="0" presStyleCnt="1" custScaleY="12925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</dgm:spPr>
    </dgm:pt>
    <dgm:pt modelId="{CACEA44B-AAA0-4536-8567-49876D695955}" type="pres">
      <dgm:prSet presAssocID="{009C4C6E-5FE7-4E47-A17D-6D254834F42A}" presName="Parent" presStyleLbl="node0" presStyleIdx="0" presStyleCnt="1" custLinFactNeighborX="7407" custLinFactNeighborY="443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E1428B-D221-4DB1-B0F1-7E040DDE0585}" srcId="{AC33BDA0-D19C-4FF9-A017-CFDC3F296E3C}" destId="{009C4C6E-5FE7-4E47-A17D-6D254834F42A}" srcOrd="0" destOrd="0" parTransId="{37884A4D-02BD-4EAE-A708-64A4A7D4C5E8}" sibTransId="{ED3CCAD7-C5A4-483B-AFFD-B53CE7474E29}"/>
    <dgm:cxn modelId="{8388F1B6-63A7-4C3A-83FF-CCE897FF9CDB}" type="presOf" srcId="{009C4C6E-5FE7-4E47-A17D-6D254834F42A}" destId="{CACEA44B-AAA0-4536-8567-49876D695955}" srcOrd="0" destOrd="0" presId="urn:microsoft.com/office/officeart/2008/layout/BendingPictureCaption"/>
    <dgm:cxn modelId="{9E42E67C-1B99-4FD4-B88D-9347878AD6B1}" type="presOf" srcId="{AC33BDA0-D19C-4FF9-A017-CFDC3F296E3C}" destId="{80BD41E4-F215-43A9-A357-A6AD843A4520}" srcOrd="0" destOrd="0" presId="urn:microsoft.com/office/officeart/2008/layout/BendingPictureCaption"/>
    <dgm:cxn modelId="{FF3310F7-9D50-451E-A6C3-DBF6896153D0}" type="presParOf" srcId="{80BD41E4-F215-43A9-A357-A6AD843A4520}" destId="{42AB39CE-338F-47DD-B5C1-A8115CB2F612}" srcOrd="0" destOrd="0" presId="urn:microsoft.com/office/officeart/2008/layout/BendingPictureCaption"/>
    <dgm:cxn modelId="{7CD9354D-BAA2-4D23-901F-7752327E255D}" type="presParOf" srcId="{42AB39CE-338F-47DD-B5C1-A8115CB2F612}" destId="{8DB3D560-5A79-4972-B759-705ABD98B85F}" srcOrd="0" destOrd="0" presId="urn:microsoft.com/office/officeart/2008/layout/BendingPictureCaption"/>
    <dgm:cxn modelId="{B1E83B8D-E528-4C4E-ABBA-FE8D5959CE4A}" type="presParOf" srcId="{42AB39CE-338F-47DD-B5C1-A8115CB2F612}" destId="{CACEA44B-AAA0-4536-8567-49876D69595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BF43F0-18C9-4B56-9ECD-40F47F3AE06E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0566DA65-8F6D-45BB-9C22-B72CF63CC2E8}">
      <dgm:prSet phldrT="[Text]" custT="1"/>
      <dgm:spPr>
        <a:noFill/>
        <a:ln>
          <a:noFill/>
        </a:ln>
      </dgm:spPr>
      <dgm:t>
        <a:bodyPr/>
        <a:lstStyle/>
        <a:p>
          <a:endParaRPr lang="cs-CZ" sz="1200" dirty="0" smtClean="0"/>
        </a:p>
        <a:p>
          <a:endParaRPr lang="cs-CZ" sz="1200" dirty="0" smtClean="0"/>
        </a:p>
        <a:p>
          <a:r>
            <a:rPr lang="cs-CZ" sz="1200" dirty="0" smtClean="0"/>
            <a:t>                                                  Obr.2</a:t>
          </a:r>
          <a:endParaRPr lang="cs-CZ" sz="1200" dirty="0"/>
        </a:p>
      </dgm:t>
    </dgm:pt>
    <dgm:pt modelId="{6194155D-3E4F-424B-A3AA-6EE1E1C8B0C9}" type="parTrans" cxnId="{5CA950E7-E007-40D5-A611-57A43B7C4942}">
      <dgm:prSet/>
      <dgm:spPr/>
      <dgm:t>
        <a:bodyPr/>
        <a:lstStyle/>
        <a:p>
          <a:endParaRPr lang="cs-CZ"/>
        </a:p>
      </dgm:t>
    </dgm:pt>
    <dgm:pt modelId="{D1D36EDC-7A43-4496-8691-7E77DF4115D7}" type="sibTrans" cxnId="{5CA950E7-E007-40D5-A611-57A43B7C4942}">
      <dgm:prSet/>
      <dgm:spPr/>
      <dgm:t>
        <a:bodyPr/>
        <a:lstStyle/>
        <a:p>
          <a:endParaRPr lang="cs-CZ"/>
        </a:p>
      </dgm:t>
    </dgm:pt>
    <dgm:pt modelId="{99989B09-2CB7-4C88-BEA1-FEB4A4673F2B}" type="pres">
      <dgm:prSet presAssocID="{46BF43F0-18C9-4B56-9ECD-40F47F3AE06E}" presName="diagram" presStyleCnt="0">
        <dgm:presLayoutVars>
          <dgm:dir/>
        </dgm:presLayoutVars>
      </dgm:prSet>
      <dgm:spPr/>
    </dgm:pt>
    <dgm:pt modelId="{6F74F33C-A476-4B96-8DEF-346194EF701A}" type="pres">
      <dgm:prSet presAssocID="{0566DA65-8F6D-45BB-9C22-B72CF63CC2E8}" presName="composite" presStyleCnt="0"/>
      <dgm:spPr/>
    </dgm:pt>
    <dgm:pt modelId="{18F291F7-9096-47F1-973E-0DA4E34103B1}" type="pres">
      <dgm:prSet presAssocID="{0566DA65-8F6D-45BB-9C22-B72CF63CC2E8}" presName="Image" presStyleLbl="bgShp" presStyleIdx="0" presStyleCnt="1" custScaleX="106383" custScaleY="12577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5000" b="-5000"/>
          </a:stretch>
        </a:blipFill>
      </dgm:spPr>
    </dgm:pt>
    <dgm:pt modelId="{43288291-AFDF-4A8D-9889-0722D2E62664}" type="pres">
      <dgm:prSet presAssocID="{0566DA65-8F6D-45BB-9C22-B72CF63CC2E8}" presName="Parent" presStyleLbl="node0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E5AE10-0DA8-4B5C-B490-6BB4A6E39738}" type="presOf" srcId="{0566DA65-8F6D-45BB-9C22-B72CF63CC2E8}" destId="{43288291-AFDF-4A8D-9889-0722D2E62664}" srcOrd="0" destOrd="0" presId="urn:microsoft.com/office/officeart/2008/layout/BendingPictureCaption"/>
    <dgm:cxn modelId="{5CA950E7-E007-40D5-A611-57A43B7C4942}" srcId="{46BF43F0-18C9-4B56-9ECD-40F47F3AE06E}" destId="{0566DA65-8F6D-45BB-9C22-B72CF63CC2E8}" srcOrd="0" destOrd="0" parTransId="{6194155D-3E4F-424B-A3AA-6EE1E1C8B0C9}" sibTransId="{D1D36EDC-7A43-4496-8691-7E77DF4115D7}"/>
    <dgm:cxn modelId="{C3CE565B-18E4-44B2-8837-E7488D413DAA}" type="presOf" srcId="{46BF43F0-18C9-4B56-9ECD-40F47F3AE06E}" destId="{99989B09-2CB7-4C88-BEA1-FEB4A4673F2B}" srcOrd="0" destOrd="0" presId="urn:microsoft.com/office/officeart/2008/layout/BendingPictureCaption"/>
    <dgm:cxn modelId="{C20270F1-FFE5-4560-B90B-294AEFE2FFBE}" type="presParOf" srcId="{99989B09-2CB7-4C88-BEA1-FEB4A4673F2B}" destId="{6F74F33C-A476-4B96-8DEF-346194EF701A}" srcOrd="0" destOrd="0" presId="urn:microsoft.com/office/officeart/2008/layout/BendingPictureCaption"/>
    <dgm:cxn modelId="{CB331F26-422C-4343-B803-F828D8A57662}" type="presParOf" srcId="{6F74F33C-A476-4B96-8DEF-346194EF701A}" destId="{18F291F7-9096-47F1-973E-0DA4E34103B1}" srcOrd="0" destOrd="0" presId="urn:microsoft.com/office/officeart/2008/layout/BendingPictureCaption"/>
    <dgm:cxn modelId="{9B6F8F8D-73D5-45D0-B02B-1F81292558B5}" type="presParOf" srcId="{6F74F33C-A476-4B96-8DEF-346194EF701A}" destId="{43288291-AFDF-4A8D-9889-0722D2E62664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DB3D560-5A79-4972-B759-705ABD98B85F}">
      <dsp:nvSpPr>
        <dsp:cNvPr id="0" name=""/>
        <dsp:cNvSpPr/>
      </dsp:nvSpPr>
      <dsp:spPr>
        <a:xfrm>
          <a:off x="1265" y="1136"/>
          <a:ext cx="2434371" cy="232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EA44B-AAA0-4536-8567-49876D695955}">
      <dsp:nvSpPr>
        <dsp:cNvPr id="0" name=""/>
        <dsp:cNvSpPr/>
      </dsp:nvSpPr>
      <dsp:spPr>
        <a:xfrm>
          <a:off x="494585" y="1823410"/>
          <a:ext cx="2097702" cy="504112"/>
        </a:xfrm>
        <a:prstGeom prst="rect">
          <a:avLst/>
        </a:prstGeom>
        <a:noFill/>
        <a:ln w="285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200" kern="1200" dirty="0" smtClean="0"/>
            <a:t>                                   Obr.1</a:t>
          </a:r>
          <a:endParaRPr lang="cs-CZ" sz="1200" kern="1200" dirty="0"/>
        </a:p>
      </dsp:txBody>
      <dsp:txXfrm>
        <a:off x="494585" y="1823410"/>
        <a:ext cx="2097702" cy="50411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8F291F7-9096-47F1-973E-0DA4E34103B1}">
      <dsp:nvSpPr>
        <dsp:cNvPr id="0" name=""/>
        <dsp:cNvSpPr/>
      </dsp:nvSpPr>
      <dsp:spPr>
        <a:xfrm>
          <a:off x="3628" y="42"/>
          <a:ext cx="3214240" cy="28082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5000" b="-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88291-AFDF-4A8D-9889-0722D2E62664}">
      <dsp:nvSpPr>
        <dsp:cNvPr id="0" name=""/>
        <dsp:cNvSpPr/>
      </dsp:nvSpPr>
      <dsp:spPr>
        <a:xfrm>
          <a:off x="710761" y="2115705"/>
          <a:ext cx="2603534" cy="625672"/>
        </a:xfrm>
        <a:prstGeom prst="rect">
          <a:avLst/>
        </a:prstGeom>
        <a:noFill/>
        <a:ln w="285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200" kern="1200" dirty="0" smtClean="0"/>
            <a:t>                                                  Obr.2</a:t>
          </a:r>
          <a:endParaRPr lang="cs-CZ" sz="1200" kern="1200" dirty="0"/>
        </a:p>
      </dsp:txBody>
      <dsp:txXfrm>
        <a:off x="710761" y="2115705"/>
        <a:ext cx="2603534" cy="625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792A9-FF36-4E58-98E5-5017A511B6E6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357808-B9F9-4BFB-9172-C0986577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9519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B7C1ED-6BC7-4F07-80B2-5020B0A86669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13C01A1-9176-4130-B8FE-8B373C339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8744196"/>
              </p:ext>
            </p:extLst>
          </p:nvPr>
        </p:nvGraphicFramePr>
        <p:xfrm>
          <a:off x="683568" y="1268760"/>
          <a:ext cx="7848872" cy="501025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Palatino Linotype" panose="02040502050505030304" pitchFamily="18" charset="0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ODS_32_INOVACE_JTD3.A_1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Žák umí rozlišit druhy závislostí,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umí popsat míru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 jednotlivých stupňů závislosti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Závislost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Prevence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Abstinenční syndrom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Je zaměřen na prezentaci jednotlivých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 druhů závislostí a jejich prevenci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. Je možné ho využít jako samostatný studijní materiál nebo jako podklad k diskuzi.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Součástí materiálu jsou otázky a úkoly  vztahující se k  problematice drogové závislosti..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115617" y="0"/>
            <a:ext cx="6665465" cy="1127667"/>
            <a:chOff x="1115617" y="0"/>
            <a:chExt cx="6665465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8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6" name="Obrázek 5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7" y="0"/>
              <a:ext cx="5400599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61334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3239616"/>
          </a:xfrm>
        </p:spPr>
        <p:txBody>
          <a:bodyPr/>
          <a:lstStyle/>
          <a:p>
            <a:r>
              <a:rPr lang="cs-CZ" sz="4000" b="1" dirty="0" smtClean="0"/>
              <a:t>Závislosti, jejich druhy a prevence</a:t>
            </a:r>
            <a:br>
              <a:rPr lang="cs-CZ" sz="4000" b="1" dirty="0" smtClean="0"/>
            </a:br>
            <a:r>
              <a:rPr lang="cs-CZ" sz="4000" b="1"/>
              <a:t/>
            </a:r>
            <a:br>
              <a:rPr lang="cs-CZ" sz="4000" b="1"/>
            </a:br>
            <a:endParaRPr lang="en-US" sz="4000" b="1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115617" y="0"/>
            <a:ext cx="6665465" cy="1127667"/>
            <a:chOff x="1115617" y="0"/>
            <a:chExt cx="6665465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9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" name="Obrázek 7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7" y="0"/>
              <a:ext cx="5400599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20357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stav fyzické či psychické vazby jedince na nějakou látku či činnost se škodlivými následky jak pro jedince, tak pro společnost (nekontrolované nutkání opakovat své chování bez ohledu na jeho </a:t>
            </a:r>
            <a:r>
              <a:rPr lang="cs-CZ" dirty="0" smtClean="0">
                <a:solidFill>
                  <a:schemeClr val="tx1"/>
                </a:solidFill>
              </a:rPr>
              <a:t>dlouhodobé </a:t>
            </a:r>
            <a:r>
              <a:rPr lang="cs-CZ" dirty="0">
                <a:solidFill>
                  <a:schemeClr val="tx1"/>
                </a:solidFill>
              </a:rPr>
              <a:t>důsledky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Typy závislostí: 			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Psychická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Fyzická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17422399"/>
              </p:ext>
            </p:extLst>
          </p:nvPr>
        </p:nvGraphicFramePr>
        <p:xfrm>
          <a:off x="5652120" y="3933056"/>
          <a:ext cx="2592288" cy="2327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464791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Psychická 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schemeClr val="tx1"/>
                </a:solidFill>
              </a:rPr>
              <a:t>duševní stav vzniklý podáváním drogy </a:t>
            </a:r>
            <a:endParaRPr lang="cs-CZ" dirty="0" smtClean="0">
              <a:solidFill>
                <a:schemeClr val="tx1"/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projevuje se různým </a:t>
            </a:r>
            <a:r>
              <a:rPr lang="cs-CZ" dirty="0">
                <a:solidFill>
                  <a:schemeClr val="tx1"/>
                </a:solidFill>
              </a:rPr>
              <a:t>stupněm přání požívat drogu </a:t>
            </a:r>
            <a:endParaRPr lang="cs-CZ" dirty="0" smtClean="0">
              <a:solidFill>
                <a:schemeClr val="tx1"/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pokud se jedná </a:t>
            </a:r>
            <a:r>
              <a:rPr lang="cs-CZ" dirty="0">
                <a:solidFill>
                  <a:schemeClr val="tx1"/>
                </a:solidFill>
              </a:rPr>
              <a:t>o čistě psychickou závislost na droze, nedostaví se po jejím vysazení tělesné abstinenční příznaky </a:t>
            </a:r>
            <a:r>
              <a:rPr lang="cs-CZ" dirty="0" smtClean="0">
                <a:solidFill>
                  <a:schemeClr val="tx1"/>
                </a:solidFill>
              </a:rPr>
              <a:t>,mohou se však objevit                 symptomy </a:t>
            </a:r>
            <a:r>
              <a:rPr lang="cs-CZ" dirty="0">
                <a:solidFill>
                  <a:schemeClr val="tx1"/>
                </a:solidFill>
              </a:rPr>
              <a:t>psychické závislosti: úzkost</a:t>
            </a:r>
            <a:r>
              <a:rPr lang="cs-CZ" dirty="0" smtClean="0">
                <a:solidFill>
                  <a:schemeClr val="tx1"/>
                </a:solidFill>
              </a:rPr>
              <a:t>, apatie,                      podrážděnost, deprese,…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6771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Fyzická (</a:t>
            </a:r>
            <a:r>
              <a:rPr lang="cs-CZ" dirty="0" smtClean="0"/>
              <a:t>tělesná závislost)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schemeClr val="tx1"/>
                </a:solidFill>
              </a:rPr>
              <a:t>stav, kdy se organismus droze přizpůsobil, zahrnul ji do své látkové výměny </a:t>
            </a:r>
            <a:r>
              <a:rPr lang="cs-CZ" dirty="0" smtClean="0">
                <a:solidFill>
                  <a:schemeClr val="tx1"/>
                </a:solidFill>
              </a:rPr>
              <a:t>(stejně  </a:t>
            </a:r>
            <a:r>
              <a:rPr lang="cs-CZ" dirty="0">
                <a:solidFill>
                  <a:schemeClr val="tx1"/>
                </a:solidFill>
              </a:rPr>
              <a:t>jako cukry, tuky, škroby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organismus </a:t>
            </a:r>
            <a:r>
              <a:rPr lang="cs-CZ" dirty="0">
                <a:solidFill>
                  <a:schemeClr val="tx1"/>
                </a:solidFill>
              </a:rPr>
              <a:t>tělesně závislý na droze </a:t>
            </a:r>
            <a:r>
              <a:rPr lang="cs-CZ" dirty="0" smtClean="0">
                <a:solidFill>
                  <a:schemeClr val="tx1"/>
                </a:solidFill>
              </a:rPr>
              <a:t>ji </a:t>
            </a:r>
            <a:r>
              <a:rPr lang="cs-CZ" dirty="0">
                <a:solidFill>
                  <a:schemeClr val="tx1"/>
                </a:solidFill>
              </a:rPr>
              <a:t>potřebuje a na </a:t>
            </a:r>
            <a:r>
              <a:rPr lang="cs-CZ" dirty="0" smtClean="0">
                <a:solidFill>
                  <a:schemeClr val="tx1"/>
                </a:solidFill>
              </a:rPr>
              <a:t>pokud ji nemá </a:t>
            </a:r>
            <a:r>
              <a:rPr lang="cs-CZ" dirty="0">
                <a:solidFill>
                  <a:schemeClr val="tx1"/>
                </a:solidFill>
              </a:rPr>
              <a:t>reaguje </a:t>
            </a:r>
            <a:r>
              <a:rPr lang="cs-CZ" dirty="0" smtClean="0">
                <a:solidFill>
                  <a:schemeClr val="tx1"/>
                </a:solidFill>
              </a:rPr>
              <a:t>poruchou - </a:t>
            </a:r>
            <a:r>
              <a:rPr lang="cs-CZ" b="1" dirty="0" smtClean="0">
                <a:solidFill>
                  <a:schemeClr val="tx1"/>
                </a:solidFill>
              </a:rPr>
              <a:t>abstinenční syndrom</a:t>
            </a:r>
            <a:endParaRPr lang="cs-CZ" dirty="0" smtClean="0">
              <a:solidFill>
                <a:schemeClr val="tx1"/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při </a:t>
            </a:r>
            <a:r>
              <a:rPr lang="cs-CZ" dirty="0">
                <a:solidFill>
                  <a:schemeClr val="tx1"/>
                </a:solidFill>
              </a:rPr>
              <a:t>silné fyzické závislosti může přerušení přísunu drogy člověka i </a:t>
            </a:r>
            <a:r>
              <a:rPr lang="cs-CZ" dirty="0" smtClean="0">
                <a:solidFill>
                  <a:schemeClr val="tx1"/>
                </a:solidFill>
              </a:rPr>
              <a:t>zabít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630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závislostí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>
                <a:solidFill>
                  <a:schemeClr val="tx1"/>
                </a:solidFill>
              </a:rPr>
              <a:t>substancích (látkách, drogách)</a:t>
            </a:r>
          </a:p>
          <a:p>
            <a:pPr lvl="0"/>
            <a:r>
              <a:rPr lang="cs-CZ" dirty="0">
                <a:solidFill>
                  <a:schemeClr val="tx1"/>
                </a:solidFill>
              </a:rPr>
              <a:t>na hře a hazardu (gamblerství)</a:t>
            </a:r>
          </a:p>
          <a:p>
            <a:pPr lvl="0"/>
            <a:r>
              <a:rPr lang="cs-CZ" dirty="0">
                <a:solidFill>
                  <a:schemeClr val="tx1"/>
                </a:solidFill>
              </a:rPr>
              <a:t>na práci, činnosti (workoholismus)</a:t>
            </a:r>
          </a:p>
          <a:p>
            <a:pPr lvl="0"/>
            <a:r>
              <a:rPr lang="cs-CZ" dirty="0">
                <a:solidFill>
                  <a:schemeClr val="tx1"/>
                </a:solidFill>
              </a:rPr>
              <a:t>na sexu </a:t>
            </a:r>
          </a:p>
          <a:p>
            <a:pPr lvl="0"/>
            <a:r>
              <a:rPr lang="cs-CZ" dirty="0">
                <a:solidFill>
                  <a:schemeClr val="tx1"/>
                </a:solidFill>
              </a:rPr>
              <a:t>na instituci </a:t>
            </a:r>
          </a:p>
          <a:p>
            <a:pPr lvl="0"/>
            <a:r>
              <a:rPr lang="cs-CZ" dirty="0">
                <a:solidFill>
                  <a:schemeClr val="tx1"/>
                </a:solidFill>
              </a:rPr>
              <a:t>na osobě, </a:t>
            </a:r>
            <a:r>
              <a:rPr lang="cs-CZ" dirty="0" smtClean="0">
                <a:solidFill>
                  <a:schemeClr val="tx1"/>
                </a:solidFill>
              </a:rPr>
              <a:t>osobách</a:t>
            </a:r>
          </a:p>
          <a:p>
            <a:pPr lvl="0"/>
            <a:endParaRPr lang="cs-CZ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Může být závislost na čemkoli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59085009"/>
              </p:ext>
            </p:extLst>
          </p:nvPr>
        </p:nvGraphicFramePr>
        <p:xfrm>
          <a:off x="5580112" y="3429001"/>
          <a:ext cx="3317925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33297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r>
              <a:rPr lang="cs-CZ" dirty="0" smtClean="0"/>
              <a:t>5 stupňů míry závislosti na droze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experimentální </a:t>
            </a:r>
            <a:r>
              <a:rPr lang="cs-CZ" b="1" dirty="0">
                <a:solidFill>
                  <a:schemeClr val="tx1"/>
                </a:solidFill>
              </a:rPr>
              <a:t>užívání drogy</a:t>
            </a:r>
            <a:r>
              <a:rPr lang="cs-CZ" dirty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občasné </a:t>
            </a:r>
            <a:r>
              <a:rPr lang="cs-CZ" dirty="0">
                <a:solidFill>
                  <a:schemeClr val="tx1"/>
                </a:solidFill>
              </a:rPr>
              <a:t>nebo </a:t>
            </a:r>
            <a:r>
              <a:rPr lang="cs-CZ" dirty="0" smtClean="0">
                <a:solidFill>
                  <a:schemeClr val="tx1"/>
                </a:solidFill>
              </a:rPr>
              <a:t>nepravidelné, nemusí </a:t>
            </a:r>
            <a:r>
              <a:rPr lang="cs-CZ" dirty="0">
                <a:solidFill>
                  <a:schemeClr val="tx1"/>
                </a:solidFill>
              </a:rPr>
              <a:t>mít žádné následky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příležitostné </a:t>
            </a:r>
            <a:r>
              <a:rPr lang="cs-CZ" b="1" dirty="0">
                <a:solidFill>
                  <a:schemeClr val="tx1"/>
                </a:solidFill>
              </a:rPr>
              <a:t>užívání drogy</a:t>
            </a:r>
            <a:r>
              <a:rPr lang="cs-CZ" dirty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pravidelné </a:t>
            </a:r>
            <a:r>
              <a:rPr lang="cs-CZ" dirty="0">
                <a:solidFill>
                  <a:schemeClr val="tx1"/>
                </a:solidFill>
              </a:rPr>
              <a:t>ne častěji než jednou týdně, obvykle ve volném čase (uživatel nemusí mít větší problémy ve své psychické rovnováze a sociálním působení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pravidelné </a:t>
            </a:r>
            <a:r>
              <a:rPr lang="cs-CZ" b="1" dirty="0">
                <a:solidFill>
                  <a:schemeClr val="tx1"/>
                </a:solidFill>
              </a:rPr>
              <a:t>(škodlivé) užívání drogy</a:t>
            </a:r>
            <a:r>
              <a:rPr lang="cs-CZ" dirty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pravidelně </a:t>
            </a:r>
            <a:r>
              <a:rPr lang="cs-CZ" dirty="0">
                <a:solidFill>
                  <a:schemeClr val="tx1"/>
                </a:solidFill>
              </a:rPr>
              <a:t>více než jednou týdně, následky užívání se již projevují jistými škodlivými účinky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4. problémové </a:t>
            </a:r>
            <a:r>
              <a:rPr lang="cs-CZ" b="1" dirty="0">
                <a:solidFill>
                  <a:schemeClr val="tx1"/>
                </a:solidFill>
              </a:rPr>
              <a:t>užívání drogy</a:t>
            </a:r>
            <a:r>
              <a:rPr lang="cs-CZ" dirty="0">
                <a:solidFill>
                  <a:schemeClr val="tx1"/>
                </a:solidFill>
              </a:rPr>
              <a:t> – pravidelné </a:t>
            </a:r>
            <a:r>
              <a:rPr lang="cs-CZ" dirty="0" smtClean="0">
                <a:solidFill>
                  <a:schemeClr val="tx1"/>
                </a:solidFill>
              </a:rPr>
              <a:t>užívání, </a:t>
            </a:r>
            <a:r>
              <a:rPr lang="cs-CZ" dirty="0">
                <a:solidFill>
                  <a:schemeClr val="tx1"/>
                </a:solidFill>
              </a:rPr>
              <a:t>ovlivňuje soukromý a pracovní život člověka, známky zdrav. </a:t>
            </a:r>
            <a:r>
              <a:rPr lang="cs-CZ" dirty="0" smtClean="0">
                <a:solidFill>
                  <a:schemeClr val="tx1"/>
                </a:solidFill>
              </a:rPr>
              <a:t>problémů souvisejících </a:t>
            </a:r>
            <a:r>
              <a:rPr lang="cs-CZ" dirty="0">
                <a:solidFill>
                  <a:schemeClr val="tx1"/>
                </a:solidFill>
              </a:rPr>
              <a:t>s rizikovým způsobem aplikace drogy (např. nitrožilní aplikace)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5. závislost </a:t>
            </a:r>
            <a:r>
              <a:rPr lang="cs-CZ" b="1" dirty="0">
                <a:solidFill>
                  <a:schemeClr val="tx1"/>
                </a:solidFill>
              </a:rPr>
              <a:t>na droze</a:t>
            </a:r>
            <a:r>
              <a:rPr lang="cs-CZ" dirty="0">
                <a:solidFill>
                  <a:schemeClr val="tx1"/>
                </a:solidFill>
              </a:rPr>
              <a:t> – vyšší tolerance k droze, uživatel má zřetelné zdrav., psych. a sociální problémy</a:t>
            </a: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9845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Cílová skupina sociální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klienti </a:t>
            </a:r>
            <a:r>
              <a:rPr lang="cs-CZ" dirty="0">
                <a:solidFill>
                  <a:schemeClr val="tx1"/>
                </a:solidFill>
              </a:rPr>
              <a:t>užívající drogy jakýmkoli </a:t>
            </a:r>
            <a:r>
              <a:rPr lang="cs-CZ" dirty="0" smtClean="0">
                <a:solidFill>
                  <a:schemeClr val="tx1"/>
                </a:solidFill>
              </a:rPr>
              <a:t>způsobem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péči </a:t>
            </a:r>
            <a:r>
              <a:rPr lang="cs-CZ" dirty="0">
                <a:solidFill>
                  <a:schemeClr val="tx1"/>
                </a:solidFill>
              </a:rPr>
              <a:t>potřebují převážně  </a:t>
            </a:r>
            <a:r>
              <a:rPr lang="cs-CZ" dirty="0" smtClean="0">
                <a:solidFill>
                  <a:schemeClr val="tx1"/>
                </a:solidFill>
              </a:rPr>
              <a:t>klienti, </a:t>
            </a:r>
            <a:r>
              <a:rPr lang="cs-CZ" dirty="0">
                <a:solidFill>
                  <a:schemeClr val="tx1"/>
                </a:solidFill>
              </a:rPr>
              <a:t>kteří spadají do 3. až 5. stupně užívání </a:t>
            </a:r>
            <a:r>
              <a:rPr lang="cs-CZ" dirty="0" smtClean="0">
                <a:solidFill>
                  <a:schemeClr val="tx1"/>
                </a:solidFill>
              </a:rPr>
              <a:t>drog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sekundární cílová skupina - rodinní </a:t>
            </a:r>
            <a:r>
              <a:rPr lang="cs-CZ" dirty="0">
                <a:solidFill>
                  <a:schemeClr val="tx1"/>
                </a:solidFill>
              </a:rPr>
              <a:t>příslušníci uživatelů </a:t>
            </a:r>
            <a:r>
              <a:rPr lang="cs-CZ" dirty="0" smtClean="0">
                <a:solidFill>
                  <a:schemeClr val="tx1"/>
                </a:solidFill>
              </a:rPr>
              <a:t>drog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747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Prevence závislostí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>
                <a:solidFill>
                  <a:schemeClr val="tx1"/>
                </a:solidFill>
              </a:rPr>
              <a:t>Prevence primární</a:t>
            </a:r>
            <a:r>
              <a:rPr lang="cs-CZ" dirty="0">
                <a:solidFill>
                  <a:schemeClr val="tx1"/>
                </a:solidFill>
              </a:rPr>
              <a:t> – prevence zaměřená na </a:t>
            </a:r>
            <a:r>
              <a:rPr lang="cs-CZ" dirty="0" smtClean="0">
                <a:solidFill>
                  <a:schemeClr val="tx1"/>
                </a:solidFill>
              </a:rPr>
              <a:t>celoplošně, na veřejnost</a:t>
            </a:r>
          </a:p>
          <a:p>
            <a:pPr marL="0" lv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lvl="0"/>
            <a:r>
              <a:rPr lang="cs-CZ" b="1" dirty="0">
                <a:solidFill>
                  <a:schemeClr val="tx1"/>
                </a:solidFill>
              </a:rPr>
              <a:t>Prevence sekundární</a:t>
            </a:r>
            <a:r>
              <a:rPr lang="cs-CZ" dirty="0">
                <a:solidFill>
                  <a:schemeClr val="tx1"/>
                </a:solidFill>
              </a:rPr>
              <a:t> -  zaměřená na rizikové jedince, např. nízkoprahové kluby pro děti a mládež,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streetwork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lvl="0"/>
            <a:r>
              <a:rPr lang="cs-CZ" b="1" dirty="0">
                <a:solidFill>
                  <a:schemeClr val="tx1"/>
                </a:solidFill>
              </a:rPr>
              <a:t>Prevence terciální</a:t>
            </a:r>
            <a:r>
              <a:rPr lang="cs-CZ" dirty="0">
                <a:solidFill>
                  <a:schemeClr val="tx1"/>
                </a:solidFill>
              </a:rPr>
              <a:t> – zaměřená na resocializaci, snížení rizik spojených s užíváním drog atd. , např. služby následné péče, kontaktní centra ..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3340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</a:t>
            </a:r>
            <a:r>
              <a:rPr lang="cs-CZ" b="1" dirty="0" smtClean="0">
                <a:solidFill>
                  <a:schemeClr val="tx1"/>
                </a:solidFill>
              </a:rPr>
              <a:t>Napište, </a:t>
            </a:r>
            <a:r>
              <a:rPr lang="cs-CZ" b="1" dirty="0" smtClean="0">
                <a:solidFill>
                  <a:schemeClr val="tx1"/>
                </a:solidFill>
              </a:rPr>
              <a:t>jaké dva základní typy závislostí  znáte: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Zkuste vyhledat, které konkrétní programy spadají do primární prevence.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Spojte dvojice pojmů, které k sobě patří: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primární prevence			</a:t>
            </a:r>
            <a:r>
              <a:rPr lang="cs-CZ" dirty="0" err="1" smtClean="0">
                <a:solidFill>
                  <a:schemeClr val="tx1"/>
                </a:solidFill>
              </a:rPr>
              <a:t>harm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reduction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ekundární prevence		peer programy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terciální prevence			</a:t>
            </a:r>
            <a:r>
              <a:rPr lang="cs-CZ" dirty="0" err="1" smtClean="0">
                <a:solidFill>
                  <a:schemeClr val="tx1"/>
                </a:solidFill>
              </a:rPr>
              <a:t>streetwork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0372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Literatura 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MATOUŠEK</a:t>
            </a:r>
            <a:r>
              <a:rPr lang="cs-CZ" sz="1600" dirty="0">
                <a:solidFill>
                  <a:schemeClr val="tx1"/>
                </a:solidFill>
              </a:rPr>
              <a:t>, Oldřich a kol. </a:t>
            </a:r>
            <a:r>
              <a:rPr lang="cs-CZ" sz="1600" i="1" dirty="0">
                <a:solidFill>
                  <a:schemeClr val="tx1"/>
                </a:solidFill>
              </a:rPr>
              <a:t>Sociální práce v praxi</a:t>
            </a:r>
            <a:r>
              <a:rPr lang="cs-CZ" sz="1600" dirty="0">
                <a:solidFill>
                  <a:schemeClr val="tx1"/>
                </a:solidFill>
              </a:rPr>
              <a:t>. Praha: Portál, 2005, ISBN 80-7367-002-X.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>
                <a:solidFill>
                  <a:schemeClr val="tx1"/>
                </a:solidFill>
              </a:rPr>
              <a:t>KALINA, K. a kol. </a:t>
            </a:r>
            <a:r>
              <a:rPr lang="cs-CZ" sz="1600" i="1" dirty="0">
                <a:solidFill>
                  <a:schemeClr val="tx1"/>
                </a:solidFill>
              </a:rPr>
              <a:t>Drogy a drogové závislosti</a:t>
            </a:r>
            <a:r>
              <a:rPr lang="cs-CZ" sz="1600" dirty="0">
                <a:solidFill>
                  <a:schemeClr val="tx1"/>
                </a:solidFill>
              </a:rPr>
              <a:t>. Praha: NMC-Úřad vlády, 2003, ISBN 80-86734-05-6.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Obrázky :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 1	 </a:t>
            </a:r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annalisa.blog.cz</a:t>
            </a:r>
            <a:r>
              <a:rPr lang="cs-CZ" sz="1600" dirty="0">
                <a:solidFill>
                  <a:schemeClr val="tx1"/>
                </a:solidFill>
              </a:rPr>
              <a:t> [online]. [cit. 6.3.2014]. Dostupný na </a:t>
            </a:r>
            <a:r>
              <a:rPr lang="cs-CZ" sz="1600" dirty="0" smtClean="0">
                <a:solidFill>
                  <a:schemeClr val="tx1"/>
                </a:solidFill>
              </a:rPr>
              <a:t>WWW</a:t>
            </a:r>
            <a:r>
              <a:rPr lang="cs-CZ" sz="1600" dirty="0">
                <a:solidFill>
                  <a:schemeClr val="tx1"/>
                </a:solidFill>
              </a:rPr>
              <a:t>: http://</a:t>
            </a:r>
            <a:r>
              <a:rPr lang="cs-CZ" sz="1600" dirty="0" smtClean="0">
                <a:solidFill>
                  <a:schemeClr val="tx1"/>
                </a:solidFill>
              </a:rPr>
              <a:t>annalisa.blog.cz/1111/historie-drog-info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Obr.2	</a:t>
            </a:r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annalisa.blog.cz</a:t>
            </a:r>
            <a:r>
              <a:rPr lang="cs-CZ" sz="1600" dirty="0">
                <a:solidFill>
                  <a:schemeClr val="tx1"/>
                </a:solidFill>
              </a:rPr>
              <a:t> [online]. [cit. 6.3.2014]. Dostupný na WWW: http://annalisa.blog.cz/1111/historie-drog-info </a:t>
            </a:r>
          </a:p>
        </p:txBody>
      </p:sp>
    </p:spTree>
    <p:extLst>
      <p:ext uri="{BB962C8B-B14F-4D97-AF65-F5344CB8AC3E}">
        <p14:creationId xmlns:p14="http://schemas.microsoft.com/office/powerpoint/2010/main" xmlns="" val="3934975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511</TotalTime>
  <Words>552</Words>
  <Application>Microsoft Office PowerPoint</Application>
  <PresentationFormat>Předvádění na obrazovce (4:3)</PresentationFormat>
  <Paragraphs>103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Závislosti, jejich druhy a prevence  </vt:lpstr>
      <vt:lpstr>Závislost</vt:lpstr>
      <vt:lpstr>Psychická závislost</vt:lpstr>
      <vt:lpstr>Fyzická (tělesná závislost)</vt:lpstr>
      <vt:lpstr>Druhy závislostí</vt:lpstr>
      <vt:lpstr>5 stupňů míry závislosti na droze</vt:lpstr>
      <vt:lpstr>Cílová skupina sociální práce</vt:lpstr>
      <vt:lpstr>Prevence závislostí</vt:lpstr>
      <vt:lpstr>Úkoly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Terénní sociální práce s uživateli návykových látek</dc:title>
  <dc:creator>Petra Převrátilová</dc:creator>
  <cp:lastModifiedBy>Dum</cp:lastModifiedBy>
  <cp:revision>21</cp:revision>
  <dcterms:created xsi:type="dcterms:W3CDTF">2014-03-04T14:52:16Z</dcterms:created>
  <dcterms:modified xsi:type="dcterms:W3CDTF">2014-05-13T12:32:45Z</dcterms:modified>
</cp:coreProperties>
</file>