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70" r:id="rId2"/>
    <p:sldId id="258" r:id="rId3"/>
    <p:sldId id="267" r:id="rId4"/>
    <p:sldId id="260" r:id="rId5"/>
    <p:sldId id="261" r:id="rId6"/>
    <p:sldId id="262" r:id="rId7"/>
    <p:sldId id="263" r:id="rId8"/>
    <p:sldId id="264" r:id="rId9"/>
    <p:sldId id="265" r:id="rId10"/>
    <p:sldId id="269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1B7951-B014-4235-A62F-FE18EA13C6F9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61F3BB-EA8A-45C6-B73B-E88F953F79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2354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DE81-B932-4F9D-B198-866CE57E57F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915CB78-D53C-4DF1-AFEB-7A3FF695CC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DE81-B932-4F9D-B198-866CE57E57F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5CB78-D53C-4DF1-AFEB-7A3FF695CC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DE81-B932-4F9D-B198-866CE57E57F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5CB78-D53C-4DF1-AFEB-7A3FF695CC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DE81-B932-4F9D-B198-866CE57E57F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5CB78-D53C-4DF1-AFEB-7A3FF695CC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DE81-B932-4F9D-B198-866CE57E57F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5CB78-D53C-4DF1-AFEB-7A3FF695CC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DE81-B932-4F9D-B198-866CE57E57F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5CB78-D53C-4DF1-AFEB-7A3FF695CC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DE81-B932-4F9D-B198-866CE57E57F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5CB78-D53C-4DF1-AFEB-7A3FF695CC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DE81-B932-4F9D-B198-866CE57E57F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5CB78-D53C-4DF1-AFEB-7A3FF695CC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DE81-B932-4F9D-B198-866CE57E57F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5CB78-D53C-4DF1-AFEB-7A3FF695CC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DE81-B932-4F9D-B198-866CE57E57F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5CB78-D53C-4DF1-AFEB-7A3FF695CC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DE81-B932-4F9D-B198-866CE57E57F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5CB78-D53C-4DF1-AFEB-7A3FF695CC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44BDE81-B932-4F9D-B198-866CE57E57F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915CB78-D53C-4DF1-AFEB-7A3FF695CC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ananim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08051627"/>
              </p:ext>
            </p:extLst>
          </p:nvPr>
        </p:nvGraphicFramePr>
        <p:xfrm>
          <a:off x="683568" y="1268760"/>
          <a:ext cx="7848872" cy="437017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školy: 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Mírová 218/6,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Dubí III 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</a:rPr>
                        <a:t>Pozorka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KLÍČE K POZNÁVÁNÍ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latin typeface="+mn-lt"/>
                          <a:ea typeface="Times New Roman"/>
                        </a:rPr>
                        <a:t>III/2 </a:t>
                      </a:r>
                      <a:r>
                        <a:rPr lang="cs-CZ" sz="1400" kern="50" dirty="0">
                          <a:latin typeface="+mn-lt"/>
                          <a:ea typeface="Times New Roman"/>
                        </a:rPr>
                        <a:t>Inovace a zkvalitnění </a:t>
                      </a:r>
                      <a:r>
                        <a:rPr lang="cs-CZ" sz="1400" kern="50" dirty="0" smtClean="0">
                          <a:latin typeface="+mn-lt"/>
                          <a:ea typeface="Times New Roman"/>
                        </a:rPr>
                        <a:t>výuky  ICT  </a:t>
                      </a:r>
                      <a:endParaRPr lang="cs-CZ" sz="1200" kern="50" dirty="0"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</a:rPr>
                        <a:t>ODS_32_INOVACE_JTD3.A_3</a:t>
                      </a: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28.4.2014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Petra Převrátilová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Sociální pedagogika  - Občan v demokratické společnosti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SOŠ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</a:rPr>
                        <a:t>Výsledky vzdělávání dle RVP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umí rozlišit jednotlivá zařízení pro závislé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Kombinované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s využitím interaktivní tabule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Sociální služba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Substituční programy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Didaktický učební materiál je určen pro žáky maturitních oborů SOŠ. Je zaměřen na prezentaci sociálních služeb</a:t>
                      </a:r>
                      <a:r>
                        <a:rPr kumimoji="0" lang="cs-CZ" sz="14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 pro drogově závislé</a:t>
                      </a: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. Je možné ho využít jako samostatný studijní materiál nebo jako podklad k diskuzi.  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pSp>
        <p:nvGrpSpPr>
          <p:cNvPr id="10" name="Skupina 9"/>
          <p:cNvGrpSpPr/>
          <p:nvPr/>
        </p:nvGrpSpPr>
        <p:grpSpPr>
          <a:xfrm>
            <a:off x="1043609" y="0"/>
            <a:ext cx="6737473" cy="1127667"/>
            <a:chOff x="1043609" y="0"/>
            <a:chExt cx="6737473" cy="1127667"/>
          </a:xfrm>
        </p:grpSpPr>
        <p:grpSp>
          <p:nvGrpSpPr>
            <p:cNvPr id="7" name="Skupina 6"/>
            <p:cNvGrpSpPr/>
            <p:nvPr/>
          </p:nvGrpSpPr>
          <p:grpSpPr>
            <a:xfrm>
              <a:off x="1259632" y="167333"/>
              <a:ext cx="6521450" cy="762000"/>
              <a:chOff x="1187624" y="348726"/>
              <a:chExt cx="6521450" cy="762000"/>
            </a:xfrm>
          </p:grpSpPr>
          <p:pic>
            <p:nvPicPr>
              <p:cNvPr id="8" name="Picture 0" descr="MSMT_logolink_bez_vl_a_sloganu.ai"/>
              <p:cNvPicPr>
                <a:picLocks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348726"/>
                <a:ext cx="5191125" cy="7620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" name="obrázek 2"/>
              <p:cNvPicPr/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56946" y="501845"/>
                <a:ext cx="1152128" cy="40687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6" name="Obrázek 5" descr="logo.pn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43609" y="0"/>
              <a:ext cx="5472608" cy="11276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398304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470025"/>
          </a:xfrm>
        </p:spPr>
        <p:txBody>
          <a:bodyPr/>
          <a:lstStyle/>
          <a:p>
            <a:r>
              <a:rPr lang="cs-CZ" sz="4000" b="1" dirty="0"/>
              <a:t>Druhy služeb a zařízení pro uživatele drog</a:t>
            </a:r>
            <a:endParaRPr lang="en-US" sz="4000" b="1" dirty="0" smtClean="0"/>
          </a:p>
        </p:txBody>
      </p:sp>
      <p:grpSp>
        <p:nvGrpSpPr>
          <p:cNvPr id="6" name="Skupina 5"/>
          <p:cNvGrpSpPr/>
          <p:nvPr/>
        </p:nvGrpSpPr>
        <p:grpSpPr>
          <a:xfrm>
            <a:off x="1043609" y="0"/>
            <a:ext cx="6737473" cy="1127667"/>
            <a:chOff x="1043609" y="0"/>
            <a:chExt cx="6737473" cy="1127667"/>
          </a:xfrm>
        </p:grpSpPr>
        <p:grpSp>
          <p:nvGrpSpPr>
            <p:cNvPr id="7" name="Skupina 6"/>
            <p:cNvGrpSpPr/>
            <p:nvPr/>
          </p:nvGrpSpPr>
          <p:grpSpPr>
            <a:xfrm>
              <a:off x="1259632" y="167333"/>
              <a:ext cx="6521450" cy="762000"/>
              <a:chOff x="1187624" y="348726"/>
              <a:chExt cx="6521450" cy="762000"/>
            </a:xfrm>
          </p:grpSpPr>
          <p:pic>
            <p:nvPicPr>
              <p:cNvPr id="9" name="Picture 0" descr="MSMT_logolink_bez_vl_a_sloganu.ai"/>
              <p:cNvPicPr>
                <a:picLocks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348726"/>
                <a:ext cx="5191125" cy="7620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0" name="obrázek 2"/>
              <p:cNvPicPr/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56946" y="501845"/>
                <a:ext cx="1152128" cy="40687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8" name="Obrázek 7" descr="logo.pn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43609" y="0"/>
              <a:ext cx="5472608" cy="11276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023528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služby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činnost</a:t>
            </a:r>
            <a:r>
              <a:rPr lang="cs-CZ" dirty="0">
                <a:solidFill>
                  <a:schemeClr val="tx1"/>
                </a:solidFill>
              </a:rPr>
              <a:t>, kterou zabezpečují poskytovatelé sociálních služeb na základě oprávnění dle zákona č.108/2006 Sb., o sociálních </a:t>
            </a:r>
            <a:r>
              <a:rPr lang="cs-CZ" dirty="0" smtClean="0">
                <a:solidFill>
                  <a:schemeClr val="tx1"/>
                </a:solidFill>
              </a:rPr>
              <a:t>službách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jsou </a:t>
            </a:r>
            <a:r>
              <a:rPr lang="cs-CZ" dirty="0">
                <a:solidFill>
                  <a:schemeClr val="tx1"/>
                </a:solidFill>
              </a:rPr>
              <a:t>poskytovány jednotlivcům, rodinám i skupinám </a:t>
            </a:r>
            <a:r>
              <a:rPr lang="cs-CZ" dirty="0" smtClean="0">
                <a:solidFill>
                  <a:schemeClr val="tx1"/>
                </a:solidFill>
              </a:rPr>
              <a:t>obyvatel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poskytovatelem </a:t>
            </a:r>
            <a:r>
              <a:rPr lang="cs-CZ" dirty="0">
                <a:solidFill>
                  <a:schemeClr val="tx1"/>
                </a:solidFill>
              </a:rPr>
              <a:t>sociální služby je právnická nebo fyzická osoba, která má k této činnosti oprávnění dle zákona č.108/2006 Sb., o sociálních </a:t>
            </a:r>
            <a:r>
              <a:rPr lang="cs-CZ" dirty="0" smtClean="0">
                <a:solidFill>
                  <a:schemeClr val="tx1"/>
                </a:solidFill>
              </a:rPr>
              <a:t>službách </a:t>
            </a:r>
          </a:p>
        </p:txBody>
      </p:sp>
    </p:spTree>
    <p:extLst>
      <p:ext uri="{BB962C8B-B14F-4D97-AF65-F5344CB8AC3E}">
        <p14:creationId xmlns:p14="http://schemas.microsoft.com/office/powerpoint/2010/main" xmlns="" val="2742305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Kritéria pro výběr služby u osob se závislostí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1. 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stupeň závislosti</a:t>
            </a:r>
          </a:p>
          <a:p>
            <a:pPr marL="457200" indent="-457200">
              <a:buAutoNum type="arabicPeriod" startAt="2"/>
            </a:pPr>
            <a:r>
              <a:rPr lang="cs-CZ" b="1" dirty="0" smtClean="0">
                <a:solidFill>
                  <a:schemeClr val="tx1"/>
                </a:solidFill>
              </a:rPr>
              <a:t>zdravotní </a:t>
            </a:r>
            <a:r>
              <a:rPr lang="cs-CZ" b="1" dirty="0">
                <a:solidFill>
                  <a:schemeClr val="tx1"/>
                </a:solidFill>
              </a:rPr>
              <a:t>stav klienta a případné somatické </a:t>
            </a:r>
            <a:r>
              <a:rPr lang="cs-CZ" b="1" dirty="0" smtClean="0">
                <a:solidFill>
                  <a:schemeClr val="tx1"/>
                </a:solidFill>
              </a:rPr>
              <a:t>komplikace             závislosti</a:t>
            </a:r>
          </a:p>
          <a:p>
            <a:pPr marL="457200" indent="-457200">
              <a:buAutoNum type="arabicPeriod" startAt="3"/>
            </a:pPr>
            <a:r>
              <a:rPr lang="pl-PL" b="1" dirty="0" smtClean="0">
                <a:solidFill>
                  <a:schemeClr val="tx1"/>
                </a:solidFill>
              </a:rPr>
              <a:t>doprovodné </a:t>
            </a:r>
            <a:r>
              <a:rPr lang="pl-PL" b="1" dirty="0">
                <a:solidFill>
                  <a:schemeClr val="tx1"/>
                </a:solidFill>
              </a:rPr>
              <a:t>psychologické a </a:t>
            </a:r>
            <a:r>
              <a:rPr lang="pl-PL" b="1" dirty="0" smtClean="0">
                <a:solidFill>
                  <a:schemeClr val="tx1"/>
                </a:solidFill>
              </a:rPr>
              <a:t>psychopatologické problémy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4.   stupeň </a:t>
            </a:r>
            <a:r>
              <a:rPr lang="cs-CZ" b="1" dirty="0">
                <a:solidFill>
                  <a:schemeClr val="tx1"/>
                </a:solidFill>
              </a:rPr>
              <a:t>klientovy motivace a </a:t>
            </a:r>
            <a:r>
              <a:rPr lang="cs-CZ" b="1" dirty="0" smtClean="0">
                <a:solidFill>
                  <a:schemeClr val="tx1"/>
                </a:solidFill>
              </a:rPr>
              <a:t>potřeba podpory</a:t>
            </a:r>
          </a:p>
          <a:p>
            <a:pPr marL="457200" indent="-457200">
              <a:buAutoNum type="arabicPeriod" startAt="5"/>
            </a:pPr>
            <a:r>
              <a:rPr lang="cs-CZ" b="1" dirty="0" smtClean="0">
                <a:solidFill>
                  <a:schemeClr val="tx1"/>
                </a:solidFill>
              </a:rPr>
              <a:t>intenzita </a:t>
            </a:r>
            <a:r>
              <a:rPr lang="cs-CZ" b="1" dirty="0">
                <a:solidFill>
                  <a:schemeClr val="tx1"/>
                </a:solidFill>
              </a:rPr>
              <a:t>příznaků závislosti - pravděpodobnost relapsu</a:t>
            </a:r>
            <a:r>
              <a:rPr lang="cs-CZ" b="1" dirty="0" smtClean="0">
                <a:solidFill>
                  <a:schemeClr val="tx1"/>
                </a:solidFill>
              </a:rPr>
              <a:t>, výskyt abstinenčních </a:t>
            </a:r>
            <a:r>
              <a:rPr lang="pl-PL" b="1" dirty="0" smtClean="0">
                <a:solidFill>
                  <a:schemeClr val="tx1"/>
                </a:solidFill>
              </a:rPr>
              <a:t>příznaků </a:t>
            </a:r>
            <a:r>
              <a:rPr lang="pl-PL" b="1" dirty="0">
                <a:solidFill>
                  <a:schemeClr val="tx1"/>
                </a:solidFill>
              </a:rPr>
              <a:t>a schopnost je </a:t>
            </a:r>
            <a:r>
              <a:rPr lang="pl-PL" b="1" dirty="0" smtClean="0">
                <a:solidFill>
                  <a:schemeClr val="tx1"/>
                </a:solidFill>
              </a:rPr>
              <a:t>zvládat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6.   nejbližší </a:t>
            </a:r>
            <a:r>
              <a:rPr lang="cs-CZ" b="1" dirty="0">
                <a:solidFill>
                  <a:schemeClr val="tx1"/>
                </a:solidFill>
              </a:rPr>
              <a:t>vztahy (vztahy s partnerem a rodinou</a:t>
            </a:r>
            <a:r>
              <a:rPr lang="cs-CZ" b="1" dirty="0" smtClean="0">
                <a:solidFill>
                  <a:schemeClr val="tx1"/>
                </a:solidFill>
              </a:rPr>
              <a:t>)</a:t>
            </a:r>
          </a:p>
          <a:p>
            <a:pPr marL="457200" indent="-457200">
              <a:buAutoNum type="arabicPeriod" startAt="7"/>
            </a:pPr>
            <a:r>
              <a:rPr lang="cs-CZ" b="1" dirty="0" smtClean="0">
                <a:solidFill>
                  <a:schemeClr val="tx1"/>
                </a:solidFill>
              </a:rPr>
              <a:t>sociální </a:t>
            </a:r>
            <a:r>
              <a:rPr lang="cs-CZ" b="1" dirty="0">
                <a:solidFill>
                  <a:schemeClr val="tx1"/>
                </a:solidFill>
              </a:rPr>
              <a:t>prostředí klienta (vztahy k přátelům a ke </a:t>
            </a:r>
            <a:r>
              <a:rPr lang="cs-CZ" b="1" dirty="0" smtClean="0">
                <a:solidFill>
                  <a:schemeClr val="tx1"/>
                </a:solidFill>
              </a:rPr>
              <a:t>skupinám,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v nichž se klient pohybuje)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8.   ohled </a:t>
            </a:r>
            <a:r>
              <a:rPr lang="cs-CZ" b="1" dirty="0">
                <a:solidFill>
                  <a:schemeClr val="tx1"/>
                </a:solidFill>
              </a:rPr>
              <a:t>na zaměstnání, případně </a:t>
            </a:r>
            <a:r>
              <a:rPr lang="cs-CZ" b="1" dirty="0" smtClean="0">
                <a:solidFill>
                  <a:schemeClr val="tx1"/>
                </a:solidFill>
              </a:rPr>
              <a:t>vzdělávací dráhu klienta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6366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Stávající zařízení v ČR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pl-PL" b="1" dirty="0" smtClean="0">
                <a:solidFill>
                  <a:schemeClr val="tx1"/>
                </a:solidFill>
              </a:rPr>
              <a:t>Terénní </a:t>
            </a:r>
            <a:r>
              <a:rPr lang="pl-PL" b="1" dirty="0">
                <a:solidFill>
                  <a:schemeClr val="tx1"/>
                </a:solidFill>
              </a:rPr>
              <a:t>programy </a:t>
            </a:r>
            <a:r>
              <a:rPr lang="pl-PL" b="1" dirty="0" smtClean="0">
                <a:solidFill>
                  <a:schemeClr val="tx1"/>
                </a:solidFill>
              </a:rPr>
              <a:t> </a:t>
            </a:r>
            <a:r>
              <a:rPr lang="pl-PL" dirty="0" smtClean="0">
                <a:solidFill>
                  <a:schemeClr val="tx1"/>
                </a:solidFill>
              </a:rPr>
              <a:t>- přímo na ulici, poskytování informací, výměna stříkaček a další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Nízkoprahová </a:t>
            </a:r>
            <a:r>
              <a:rPr lang="cs-CZ" b="1" dirty="0">
                <a:solidFill>
                  <a:schemeClr val="tx1"/>
                </a:solidFill>
              </a:rPr>
              <a:t>kontaktní centra </a:t>
            </a:r>
            <a:r>
              <a:rPr lang="cs-CZ" dirty="0" smtClean="0">
                <a:solidFill>
                  <a:schemeClr val="tx1"/>
                </a:solidFill>
              </a:rPr>
              <a:t>– navíc ještě potravinový a </a:t>
            </a:r>
            <a:r>
              <a:rPr lang="cs-CZ" dirty="0">
                <a:solidFill>
                  <a:schemeClr val="tx1"/>
                </a:solidFill>
              </a:rPr>
              <a:t>hygienický </a:t>
            </a:r>
            <a:r>
              <a:rPr lang="cs-CZ" dirty="0" smtClean="0">
                <a:solidFill>
                  <a:schemeClr val="tx1"/>
                </a:solidFill>
              </a:rPr>
              <a:t>servis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>
                <a:solidFill>
                  <a:schemeClr val="tx1"/>
                </a:solidFill>
              </a:rPr>
              <a:t>Ambulantní léčba 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- různá zařízení (poradenská centra, </a:t>
            </a:r>
            <a:r>
              <a:rPr lang="cs-CZ" dirty="0">
                <a:solidFill>
                  <a:schemeClr val="tx1"/>
                </a:solidFill>
              </a:rPr>
              <a:t>AT </a:t>
            </a:r>
            <a:r>
              <a:rPr lang="cs-CZ" dirty="0" smtClean="0">
                <a:solidFill>
                  <a:schemeClr val="tx1"/>
                </a:solidFill>
              </a:rPr>
              <a:t>poradny, </a:t>
            </a:r>
            <a:r>
              <a:rPr lang="cs-CZ" dirty="0">
                <a:solidFill>
                  <a:schemeClr val="tx1"/>
                </a:solidFill>
              </a:rPr>
              <a:t>K- </a:t>
            </a:r>
            <a:r>
              <a:rPr lang="cs-CZ" dirty="0" smtClean="0">
                <a:solidFill>
                  <a:schemeClr val="tx1"/>
                </a:solidFill>
              </a:rPr>
              <a:t>centra …)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- klade </a:t>
            </a:r>
            <a:r>
              <a:rPr lang="cs-CZ" dirty="0">
                <a:solidFill>
                  <a:schemeClr val="tx1"/>
                </a:solidFill>
              </a:rPr>
              <a:t>na klienty </a:t>
            </a:r>
            <a:r>
              <a:rPr lang="cs-CZ" dirty="0" smtClean="0">
                <a:solidFill>
                  <a:schemeClr val="tx1"/>
                </a:solidFill>
              </a:rPr>
              <a:t>již určité nároky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Denní </a:t>
            </a:r>
            <a:r>
              <a:rPr lang="cs-CZ" b="1" dirty="0">
                <a:solidFill>
                  <a:schemeClr val="tx1"/>
                </a:solidFill>
              </a:rPr>
              <a:t>stacionáře </a:t>
            </a:r>
            <a:r>
              <a:rPr lang="cs-CZ" dirty="0" smtClean="0">
                <a:solidFill>
                  <a:schemeClr val="tx1"/>
                </a:solidFill>
              </a:rPr>
              <a:t>- 2-3 měsíce - léčba </a:t>
            </a:r>
            <a:r>
              <a:rPr lang="cs-CZ" dirty="0">
                <a:solidFill>
                  <a:schemeClr val="tx1"/>
                </a:solidFill>
              </a:rPr>
              <a:t>se </a:t>
            </a:r>
            <a:r>
              <a:rPr lang="cs-CZ" dirty="0" smtClean="0">
                <a:solidFill>
                  <a:schemeClr val="tx1"/>
                </a:solidFill>
              </a:rPr>
              <a:t>skládá                </a:t>
            </a:r>
            <a:r>
              <a:rPr lang="cs-CZ" dirty="0">
                <a:solidFill>
                  <a:schemeClr val="tx1"/>
                </a:solidFill>
              </a:rPr>
              <a:t>z </a:t>
            </a:r>
            <a:r>
              <a:rPr lang="cs-CZ" dirty="0" smtClean="0">
                <a:solidFill>
                  <a:schemeClr val="tx1"/>
                </a:solidFill>
              </a:rPr>
              <a:t>individuální</a:t>
            </a:r>
            <a:r>
              <a:rPr lang="cs-CZ" dirty="0">
                <a:solidFill>
                  <a:schemeClr val="tx1"/>
                </a:solidFill>
              </a:rPr>
              <a:t>, </a:t>
            </a:r>
            <a:r>
              <a:rPr lang="cs-CZ" dirty="0" smtClean="0">
                <a:solidFill>
                  <a:schemeClr val="tx1"/>
                </a:solidFill>
              </a:rPr>
              <a:t>skupinové a </a:t>
            </a:r>
            <a:r>
              <a:rPr lang="cs-CZ" dirty="0">
                <a:solidFill>
                  <a:schemeClr val="tx1"/>
                </a:solidFill>
              </a:rPr>
              <a:t>rodinné </a:t>
            </a:r>
            <a:r>
              <a:rPr lang="cs-CZ" dirty="0" smtClean="0">
                <a:solidFill>
                  <a:schemeClr val="tx1"/>
                </a:solidFill>
              </a:rPr>
              <a:t>terapie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Detoxifikační  jednotky –</a:t>
            </a:r>
            <a:r>
              <a:rPr lang="cs-CZ" dirty="0" smtClean="0">
                <a:solidFill>
                  <a:schemeClr val="tx1"/>
                </a:solidFill>
              </a:rPr>
              <a:t> zaměřují se na </a:t>
            </a:r>
            <a:r>
              <a:rPr lang="cs-CZ" dirty="0">
                <a:solidFill>
                  <a:schemeClr val="tx1"/>
                </a:solidFill>
              </a:rPr>
              <a:t>minimalizování </a:t>
            </a:r>
            <a:r>
              <a:rPr lang="cs-CZ" dirty="0" smtClean="0">
                <a:solidFill>
                  <a:schemeClr val="tx1"/>
                </a:solidFill>
              </a:rPr>
              <a:t>projevů odvykacích </a:t>
            </a:r>
            <a:r>
              <a:rPr lang="cs-CZ" dirty="0">
                <a:solidFill>
                  <a:schemeClr val="tx1"/>
                </a:solidFill>
              </a:rPr>
              <a:t>symptomů a zbavení organismu uživatele návykových látek</a:t>
            </a:r>
            <a:r>
              <a:rPr lang="cs-CZ" dirty="0" smtClean="0">
                <a:solidFill>
                  <a:schemeClr val="tx1"/>
                </a:solidFill>
              </a:rPr>
              <a:t>, obvykle trvá </a:t>
            </a:r>
            <a:r>
              <a:rPr lang="cs-CZ" dirty="0">
                <a:solidFill>
                  <a:schemeClr val="tx1"/>
                </a:solidFill>
              </a:rPr>
              <a:t>5-10 </a:t>
            </a:r>
            <a:r>
              <a:rPr lang="cs-CZ" dirty="0" smtClean="0">
                <a:solidFill>
                  <a:schemeClr val="tx1"/>
                </a:solidFill>
              </a:rPr>
              <a:t>dní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8902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Stávající zařízení v ČR </a:t>
            </a:r>
            <a:r>
              <a:rPr lang="cs-CZ" dirty="0" smtClean="0"/>
              <a:t>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dirty="0">
                <a:solidFill>
                  <a:schemeClr val="tx1"/>
                </a:solidFill>
              </a:rPr>
              <a:t>Psychiatrické léčebny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– léčba pobytová (3-6 měsíců)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Terapeutické komunity </a:t>
            </a:r>
            <a:r>
              <a:rPr lang="cs-CZ" dirty="0" smtClean="0">
                <a:solidFill>
                  <a:schemeClr val="tx1"/>
                </a:solidFill>
              </a:rPr>
              <a:t>-střednědobá </a:t>
            </a:r>
            <a:r>
              <a:rPr lang="cs-CZ" dirty="0">
                <a:solidFill>
                  <a:schemeClr val="tx1"/>
                </a:solidFill>
              </a:rPr>
              <a:t>a </a:t>
            </a:r>
            <a:r>
              <a:rPr lang="cs-CZ" dirty="0" smtClean="0">
                <a:solidFill>
                  <a:schemeClr val="tx1"/>
                </a:solidFill>
              </a:rPr>
              <a:t>dlouhodobá pobytová léčba </a:t>
            </a:r>
            <a:r>
              <a:rPr lang="cs-CZ" dirty="0">
                <a:solidFill>
                  <a:schemeClr val="tx1"/>
                </a:solidFill>
              </a:rPr>
              <a:t>v délce 6-18 </a:t>
            </a:r>
            <a:r>
              <a:rPr lang="cs-CZ" dirty="0" smtClean="0">
                <a:solidFill>
                  <a:schemeClr val="tx1"/>
                </a:solidFill>
              </a:rPr>
              <a:t>měsíců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>
                <a:solidFill>
                  <a:schemeClr val="tx1"/>
                </a:solidFill>
              </a:rPr>
              <a:t>Doléčovací </a:t>
            </a:r>
            <a:r>
              <a:rPr lang="cs-CZ" b="1" dirty="0" smtClean="0">
                <a:solidFill>
                  <a:schemeClr val="tx1"/>
                </a:solidFill>
              </a:rPr>
              <a:t>centra </a:t>
            </a:r>
            <a:r>
              <a:rPr lang="cs-CZ" dirty="0" smtClean="0">
                <a:solidFill>
                  <a:schemeClr val="tx1"/>
                </a:solidFill>
              </a:rPr>
              <a:t>- specializována </a:t>
            </a:r>
            <a:r>
              <a:rPr lang="cs-CZ" dirty="0">
                <a:solidFill>
                  <a:schemeClr val="tx1"/>
                </a:solidFill>
              </a:rPr>
              <a:t>na následnou péči a prevenci </a:t>
            </a:r>
            <a:r>
              <a:rPr lang="cs-CZ" dirty="0" smtClean="0">
                <a:solidFill>
                  <a:schemeClr val="tx1"/>
                </a:solidFill>
              </a:rPr>
              <a:t>relapsu užívání drogy (trvá </a:t>
            </a:r>
            <a:r>
              <a:rPr lang="cs-CZ" dirty="0">
                <a:solidFill>
                  <a:schemeClr val="tx1"/>
                </a:solidFill>
              </a:rPr>
              <a:t>6-12 </a:t>
            </a:r>
            <a:r>
              <a:rPr lang="cs-CZ" dirty="0" smtClean="0">
                <a:solidFill>
                  <a:schemeClr val="tx1"/>
                </a:solidFill>
              </a:rPr>
              <a:t>měsíců),součástí nabídky je poradenství, někdy párová </a:t>
            </a:r>
            <a:r>
              <a:rPr lang="cs-CZ" dirty="0">
                <a:solidFill>
                  <a:schemeClr val="tx1"/>
                </a:solidFill>
              </a:rPr>
              <a:t>a </a:t>
            </a:r>
            <a:r>
              <a:rPr lang="cs-CZ" dirty="0" smtClean="0">
                <a:solidFill>
                  <a:schemeClr val="tx1"/>
                </a:solidFill>
              </a:rPr>
              <a:t>rodinná terapie, </a:t>
            </a:r>
            <a:r>
              <a:rPr lang="cs-CZ" dirty="0">
                <a:solidFill>
                  <a:schemeClr val="tx1"/>
                </a:solidFill>
              </a:rPr>
              <a:t>pomoc při hledání vhodného </a:t>
            </a:r>
            <a:r>
              <a:rPr lang="cs-CZ" dirty="0" smtClean="0">
                <a:solidFill>
                  <a:schemeClr val="tx1"/>
                </a:solidFill>
              </a:rPr>
              <a:t>bydlení a práce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2896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Substituční programy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relativně zavedená forma </a:t>
            </a:r>
            <a:r>
              <a:rPr lang="cs-CZ" dirty="0">
                <a:solidFill>
                  <a:schemeClr val="tx1"/>
                </a:solidFill>
              </a:rPr>
              <a:t>péče o uživatele drog opiátového typu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klientům je  </a:t>
            </a:r>
            <a:r>
              <a:rPr lang="cs-CZ" dirty="0">
                <a:solidFill>
                  <a:schemeClr val="tx1"/>
                </a:solidFill>
              </a:rPr>
              <a:t>podávána </a:t>
            </a:r>
            <a:r>
              <a:rPr lang="cs-CZ" dirty="0" smtClean="0">
                <a:solidFill>
                  <a:schemeClr val="tx1"/>
                </a:solidFill>
              </a:rPr>
              <a:t>náhražka nelegální drogy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 </a:t>
            </a:r>
            <a:r>
              <a:rPr lang="cs-CZ" dirty="0">
                <a:solidFill>
                  <a:schemeClr val="tx1"/>
                </a:solidFill>
              </a:rPr>
              <a:t>současné době </a:t>
            </a:r>
            <a:r>
              <a:rPr lang="cs-CZ" dirty="0" smtClean="0">
                <a:solidFill>
                  <a:schemeClr val="tx1"/>
                </a:solidFill>
              </a:rPr>
              <a:t>jsou využívány </a:t>
            </a:r>
            <a:r>
              <a:rPr lang="cs-CZ" dirty="0">
                <a:solidFill>
                  <a:schemeClr val="tx1"/>
                </a:solidFill>
              </a:rPr>
              <a:t>látky </a:t>
            </a:r>
            <a:r>
              <a:rPr lang="cs-CZ" b="1" dirty="0">
                <a:solidFill>
                  <a:schemeClr val="tx1"/>
                </a:solidFill>
              </a:rPr>
              <a:t>metadon</a:t>
            </a:r>
            <a:r>
              <a:rPr lang="cs-CZ" dirty="0">
                <a:solidFill>
                  <a:schemeClr val="tx1"/>
                </a:solidFill>
              </a:rPr>
              <a:t> a </a:t>
            </a:r>
            <a:r>
              <a:rPr lang="cs-CZ" b="1" dirty="0" err="1" smtClean="0">
                <a:solidFill>
                  <a:schemeClr val="tx1"/>
                </a:solidFill>
              </a:rPr>
              <a:t>subutex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léčba </a:t>
            </a:r>
            <a:r>
              <a:rPr lang="cs-CZ" dirty="0">
                <a:solidFill>
                  <a:schemeClr val="tx1"/>
                </a:solidFill>
              </a:rPr>
              <a:t>je zaměřena na fyzickou, </a:t>
            </a:r>
            <a:r>
              <a:rPr lang="cs-CZ" dirty="0" smtClean="0">
                <a:solidFill>
                  <a:schemeClr val="tx1"/>
                </a:solidFill>
              </a:rPr>
              <a:t>psychickou a </a:t>
            </a:r>
            <a:r>
              <a:rPr lang="cs-CZ" dirty="0">
                <a:solidFill>
                  <a:schemeClr val="tx1"/>
                </a:solidFill>
              </a:rPr>
              <a:t>sociální stabilizaci uživatele a prevenci kriminálního chování </a:t>
            </a:r>
            <a:r>
              <a:rPr lang="cs-CZ" dirty="0" smtClean="0">
                <a:solidFill>
                  <a:schemeClr val="tx1"/>
                </a:solidFill>
              </a:rPr>
              <a:t>uživatelů v </a:t>
            </a:r>
            <a:r>
              <a:rPr lang="cs-CZ" dirty="0">
                <a:solidFill>
                  <a:schemeClr val="tx1"/>
                </a:solidFill>
              </a:rPr>
              <a:t>souvislosti se získáváním prostředků na </a:t>
            </a:r>
            <a:r>
              <a:rPr lang="cs-CZ" dirty="0" smtClean="0">
                <a:solidFill>
                  <a:schemeClr val="tx1"/>
                </a:solidFill>
              </a:rPr>
              <a:t>drogu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91689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Právní poradny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nabízí </a:t>
            </a:r>
            <a:r>
              <a:rPr lang="cs-CZ" dirty="0" smtClean="0">
                <a:solidFill>
                  <a:schemeClr val="tx1"/>
                </a:solidFill>
              </a:rPr>
              <a:t>pomoc uživatelům </a:t>
            </a:r>
            <a:r>
              <a:rPr lang="cs-CZ" dirty="0">
                <a:solidFill>
                  <a:schemeClr val="tx1"/>
                </a:solidFill>
              </a:rPr>
              <a:t>drog, kteří se dostali do konfliktu se </a:t>
            </a:r>
            <a:r>
              <a:rPr lang="cs-CZ" dirty="0" smtClean="0">
                <a:solidFill>
                  <a:schemeClr val="tx1"/>
                </a:solidFill>
              </a:rPr>
              <a:t>zákonem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poskytuje </a:t>
            </a:r>
            <a:r>
              <a:rPr lang="cs-CZ" dirty="0">
                <a:solidFill>
                  <a:schemeClr val="tx1"/>
                </a:solidFill>
              </a:rPr>
              <a:t>služby také </a:t>
            </a:r>
            <a:r>
              <a:rPr lang="cs-CZ" dirty="0" smtClean="0">
                <a:solidFill>
                  <a:schemeClr val="tx1"/>
                </a:solidFill>
              </a:rPr>
              <a:t>zaměstnancům zařízení </a:t>
            </a:r>
            <a:r>
              <a:rPr lang="cs-CZ" dirty="0">
                <a:solidFill>
                  <a:schemeClr val="tx1"/>
                </a:solidFill>
              </a:rPr>
              <a:t>pro uživatele </a:t>
            </a:r>
            <a:r>
              <a:rPr lang="cs-CZ" dirty="0" smtClean="0">
                <a:solidFill>
                  <a:schemeClr val="tx1"/>
                </a:solidFill>
              </a:rPr>
              <a:t>drog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79162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Nové trendy v poskytování služeb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předpoklad, že budou vznikat </a:t>
            </a:r>
            <a:r>
              <a:rPr lang="cs-CZ" dirty="0">
                <a:solidFill>
                  <a:schemeClr val="tx1"/>
                </a:solidFill>
              </a:rPr>
              <a:t>další specifické služby (např. </a:t>
            </a:r>
            <a:r>
              <a:rPr lang="cs-CZ" dirty="0" smtClean="0">
                <a:solidFill>
                  <a:schemeClr val="tx1"/>
                </a:solidFill>
              </a:rPr>
              <a:t>místnosti pro </a:t>
            </a:r>
            <a:r>
              <a:rPr lang="cs-CZ" dirty="0">
                <a:solidFill>
                  <a:schemeClr val="tx1"/>
                </a:solidFill>
              </a:rPr>
              <a:t>bezpečnou aplikaci drogy - tzv. </a:t>
            </a:r>
            <a:r>
              <a:rPr lang="cs-CZ" dirty="0" err="1">
                <a:solidFill>
                  <a:schemeClr val="tx1"/>
                </a:solidFill>
              </a:rPr>
              <a:t>šlehárny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stávající služby budou svou </a:t>
            </a:r>
            <a:r>
              <a:rPr lang="cs-CZ" dirty="0">
                <a:solidFill>
                  <a:schemeClr val="tx1"/>
                </a:solidFill>
              </a:rPr>
              <a:t>nabídku dále rozšiřovat např. o substituční programy zaměřené také </a:t>
            </a:r>
            <a:r>
              <a:rPr lang="cs-CZ" dirty="0" smtClean="0">
                <a:solidFill>
                  <a:schemeClr val="tx1"/>
                </a:solidFill>
              </a:rPr>
              <a:t>na uživatele stimulancií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orientace </a:t>
            </a:r>
            <a:r>
              <a:rPr lang="cs-CZ" dirty="0">
                <a:solidFill>
                  <a:schemeClr val="tx1"/>
                </a:solidFill>
              </a:rPr>
              <a:t>některých služeb pro uživatele drog na znevýhodněné skupiny </a:t>
            </a:r>
            <a:r>
              <a:rPr lang="cs-CZ" dirty="0" smtClean="0">
                <a:solidFill>
                  <a:schemeClr val="tx1"/>
                </a:solidFill>
              </a:rPr>
              <a:t>obyvatel (</a:t>
            </a:r>
            <a:r>
              <a:rPr lang="cs-CZ" dirty="0" smtClean="0">
                <a:solidFill>
                  <a:schemeClr val="tx1"/>
                </a:solidFill>
              </a:rPr>
              <a:t>těhotné </a:t>
            </a:r>
            <a:r>
              <a:rPr lang="cs-CZ" dirty="0">
                <a:solidFill>
                  <a:schemeClr val="tx1"/>
                </a:solidFill>
              </a:rPr>
              <a:t>ženy, ženy s malými dětmi, etnické minority apod</a:t>
            </a:r>
            <a:r>
              <a:rPr lang="cs-CZ" dirty="0" smtClean="0">
                <a:solidFill>
                  <a:schemeClr val="tx1"/>
                </a:solidFill>
              </a:rPr>
              <a:t>.)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0448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Vyhledejte ve Vašem městě a okolí zařízení, poskytující služby drogově závislým, jedno si vyberte a zpracujte formou referátu nebo </a:t>
            </a:r>
            <a:r>
              <a:rPr lang="cs-CZ" dirty="0" err="1" smtClean="0">
                <a:solidFill>
                  <a:schemeClr val="tx1"/>
                </a:solidFill>
              </a:rPr>
              <a:t>powerpointové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prezentace!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140968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025266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Literatura :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MATOUŠEK</a:t>
            </a:r>
            <a:r>
              <a:rPr lang="cs-CZ" sz="1800" dirty="0">
                <a:solidFill>
                  <a:schemeClr val="tx1"/>
                </a:solidFill>
              </a:rPr>
              <a:t>, Oldřich a kol. </a:t>
            </a:r>
            <a:r>
              <a:rPr lang="cs-CZ" sz="1800" i="1" dirty="0">
                <a:solidFill>
                  <a:schemeClr val="tx1"/>
                </a:solidFill>
              </a:rPr>
              <a:t>Sociální práce v praxi</a:t>
            </a:r>
            <a:r>
              <a:rPr lang="cs-CZ" sz="1800" dirty="0">
                <a:solidFill>
                  <a:schemeClr val="tx1"/>
                </a:solidFill>
              </a:rPr>
              <a:t>. </a:t>
            </a:r>
            <a:r>
              <a:rPr lang="cs-CZ" sz="1800" dirty="0" smtClean="0">
                <a:solidFill>
                  <a:schemeClr val="tx1"/>
                </a:solidFill>
              </a:rPr>
              <a:t>Praha</a:t>
            </a:r>
            <a:r>
              <a:rPr lang="cs-CZ" sz="1800" dirty="0">
                <a:solidFill>
                  <a:schemeClr val="tx1"/>
                </a:solidFill>
              </a:rPr>
              <a:t>: Portál, 2005, ISBN 80-7367-002-X. </a:t>
            </a:r>
            <a:endParaRPr lang="cs-CZ" sz="1800" dirty="0" smtClean="0">
              <a:solidFill>
                <a:schemeClr val="tx1"/>
              </a:solidFill>
            </a:endParaRPr>
          </a:p>
          <a:p>
            <a:r>
              <a:rPr lang="cs-CZ" sz="1800" dirty="0">
                <a:solidFill>
                  <a:schemeClr val="tx1"/>
                </a:solidFill>
              </a:rPr>
              <a:t>KALINA, K. a kol. </a:t>
            </a:r>
            <a:r>
              <a:rPr lang="cs-CZ" sz="1800" i="1" dirty="0">
                <a:solidFill>
                  <a:schemeClr val="tx1"/>
                </a:solidFill>
              </a:rPr>
              <a:t>Drogy a drogové závislosti</a:t>
            </a:r>
            <a:r>
              <a:rPr lang="cs-CZ" sz="1800" dirty="0">
                <a:solidFill>
                  <a:schemeClr val="tx1"/>
                </a:solidFill>
              </a:rPr>
              <a:t>. Praha: NMC-Úřad vlády, 2003, ISBN 80-86734-05-6. </a:t>
            </a:r>
            <a:endParaRPr lang="cs-CZ" sz="1800" dirty="0" smtClean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  <a:hlinkClick r:id="rId2"/>
              </a:rPr>
              <a:t>www.sananim.cz</a:t>
            </a:r>
            <a:endParaRPr lang="cs-CZ" sz="1800" dirty="0" smtClean="0">
              <a:solidFill>
                <a:schemeClr val="tx1"/>
              </a:solidFill>
            </a:endParaRPr>
          </a:p>
          <a:p>
            <a:endParaRPr lang="cs-CZ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Obrázek:</a:t>
            </a:r>
          </a:p>
          <a:p>
            <a:r>
              <a:rPr lang="cs-CZ" sz="1800" dirty="0">
                <a:solidFill>
                  <a:schemeClr val="tx1"/>
                </a:solidFill>
              </a:rPr>
              <a:t>AUTOR NEUVEDEN. </a:t>
            </a:r>
            <a:r>
              <a:rPr lang="cs-CZ" sz="1800" i="1" dirty="0">
                <a:solidFill>
                  <a:schemeClr val="tx1"/>
                </a:solidFill>
              </a:rPr>
              <a:t>annalisa.blog.cz</a:t>
            </a:r>
            <a:r>
              <a:rPr lang="cs-CZ" sz="1800" dirty="0">
                <a:solidFill>
                  <a:schemeClr val="tx1"/>
                </a:solidFill>
              </a:rPr>
              <a:t> [online]. [cit. 6.3.2014]. Dostupný na WWW: http://annalisa.blog.cz/1111/historie-drog-info </a:t>
            </a:r>
          </a:p>
        </p:txBody>
      </p:sp>
    </p:spTree>
    <p:extLst>
      <p:ext uri="{BB962C8B-B14F-4D97-AF65-F5344CB8AC3E}">
        <p14:creationId xmlns:p14="http://schemas.microsoft.com/office/powerpoint/2010/main" xmlns="" val="6342319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657</TotalTime>
  <Words>656</Words>
  <Application>Microsoft Office PowerPoint</Application>
  <PresentationFormat>Předvádění na obrazovce (4:3)</PresentationFormat>
  <Paragraphs>81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Snímek 1</vt:lpstr>
      <vt:lpstr>Druhy služeb a zařízení pro uživatele drog</vt:lpstr>
      <vt:lpstr>Sociální služby</vt:lpstr>
      <vt:lpstr>Kritéria pro výběr služby u osob se závislostí</vt:lpstr>
      <vt:lpstr>Stávající zařízení v ČR I.</vt:lpstr>
      <vt:lpstr>Stávající zařízení v ČR II.</vt:lpstr>
      <vt:lpstr>Substituční programy</vt:lpstr>
      <vt:lpstr>Právní poradny</vt:lpstr>
      <vt:lpstr>Nové trendy v poskytování služeb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služeb a zařízení pro uživatele drog</dc:title>
  <dc:creator>Petra Převrátilová</dc:creator>
  <cp:lastModifiedBy>Dum</cp:lastModifiedBy>
  <cp:revision>20</cp:revision>
  <dcterms:created xsi:type="dcterms:W3CDTF">2014-03-04T19:46:16Z</dcterms:created>
  <dcterms:modified xsi:type="dcterms:W3CDTF">2014-05-13T12:27:21Z</dcterms:modified>
</cp:coreProperties>
</file>