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73" r:id="rId2"/>
    <p:sldId id="257" r:id="rId3"/>
    <p:sldId id="260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0" r:id="rId14"/>
    <p:sldId id="271" r:id="rId15"/>
    <p:sldId id="272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70742E-2385-45B0-8437-08EAE80672C1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4F0AA3-7B1F-4296-8D02-38ECD8D6D3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0145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F8F91-50F5-4F6E-B383-73D0467ACA13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F555011-F7D5-49D0-A2B0-826A3F5D1C6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F8F91-50F5-4F6E-B383-73D0467ACA13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55011-F7D5-49D0-A2B0-826A3F5D1C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F8F91-50F5-4F6E-B383-73D0467ACA13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55011-F7D5-49D0-A2B0-826A3F5D1C6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F8F91-50F5-4F6E-B383-73D0467ACA13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55011-F7D5-49D0-A2B0-826A3F5D1C6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F8F91-50F5-4F6E-B383-73D0467ACA13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55011-F7D5-49D0-A2B0-826A3F5D1C6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F8F91-50F5-4F6E-B383-73D0467ACA13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55011-F7D5-49D0-A2B0-826A3F5D1C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F8F91-50F5-4F6E-B383-73D0467ACA13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55011-F7D5-49D0-A2B0-826A3F5D1C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F8F91-50F5-4F6E-B383-73D0467ACA13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55011-F7D5-49D0-A2B0-826A3F5D1C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F8F91-50F5-4F6E-B383-73D0467ACA13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55011-F7D5-49D0-A2B0-826A3F5D1C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F8F91-50F5-4F6E-B383-73D0467ACA13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55011-F7D5-49D0-A2B0-826A3F5D1C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F8F91-50F5-4F6E-B383-73D0467ACA13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55011-F7D5-49D0-A2B0-826A3F5D1C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3AF8F91-50F5-4F6E-B383-73D0467ACA13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F555011-F7D5-49D0-A2B0-826A3F5D1C6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rugout.cz/" TargetMode="External"/><Relationship Id="rId2" Type="http://schemas.openxmlformats.org/officeDocument/2006/relationships/hyperlink" Target="http://www.sananim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54377249"/>
              </p:ext>
            </p:extLst>
          </p:nvPr>
        </p:nvGraphicFramePr>
        <p:xfrm>
          <a:off x="683568" y="1268760"/>
          <a:ext cx="7848872" cy="437017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80120"/>
                <a:gridCol w="2664296"/>
                <a:gridCol w="1473744"/>
                <a:gridCol w="2630712"/>
              </a:tblGrid>
              <a:tr h="39356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</a:rPr>
                        <a:t>Název školy: 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Střední škola sociální PERSPEKTIVA a Vyšší odborná škola, s.r.o.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Adresa: 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Mírová 218/6,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Dubí III  </a:t>
                      </a: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</a:rPr>
                        <a:t>Pozorka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</a:rPr>
                        <a:t>Název projektu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KLÍČE K POZNÁVÁNÍ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Registrační číslo projektu: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CZ.1.07/1.5.00/34.0928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Šablona:  </a:t>
                      </a:r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latin typeface="+mn-lt"/>
                          <a:ea typeface="Times New Roman"/>
                        </a:rPr>
                        <a:t>III/2 </a:t>
                      </a:r>
                      <a:r>
                        <a:rPr lang="cs-CZ" sz="1400" kern="50" dirty="0">
                          <a:latin typeface="+mn-lt"/>
                          <a:ea typeface="Times New Roman"/>
                        </a:rPr>
                        <a:t>Inovace a zkvalitnění </a:t>
                      </a:r>
                      <a:r>
                        <a:rPr lang="cs-CZ" sz="1400" kern="50" dirty="0" smtClean="0">
                          <a:latin typeface="+mn-lt"/>
                          <a:ea typeface="Times New Roman"/>
                        </a:rPr>
                        <a:t>výuky  ICT  </a:t>
                      </a:r>
                      <a:endParaRPr lang="cs-CZ" sz="1200" kern="50" dirty="0"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Název a číslo materiálu: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</a:rPr>
                        <a:t>ODS_32_INOVACE_JTD3.A_4</a:t>
                      </a:r>
                    </a:p>
                  </a:txBody>
                  <a:tcPr marL="63251" marR="63251" marT="0" marB="0"/>
                </a:tc>
              </a:tr>
              <a:tr h="3150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Vytvořeno: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</a:rPr>
                        <a:t>28.4.2014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 Petra Převrátilová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Vyučovací předmět: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Sociální pedagogika  - Občan v demokratické společnosti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Ročník: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III. SOŠ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</a:rPr>
                        <a:t>Výsledky vzdělávání dle RVP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 dokáže popsat vybrané zařízení pro závisle v ČR a </a:t>
                      </a:r>
                      <a:r>
                        <a:rPr lang="cs-CZ" sz="14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v regionu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Typ interakce: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Kombinované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Druh výukového zdroje: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 s využitím interaktivní tabule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Klíčová slova: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Kontaktní centrum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Principy práce KC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03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Anotace: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anose="020B0604020202020204" pitchFamily="34" charset="0"/>
                        </a:rPr>
                        <a:t>Didaktický učební materiál je určen pro žáky maturitních oborů SOŠ. Je zaměřen na prezentaci  konkrétní sociální služby </a:t>
                      </a:r>
                      <a:r>
                        <a:rPr kumimoji="0" lang="cs-CZ" sz="14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anose="020B0604020202020204" pitchFamily="34" charset="0"/>
                        </a:rPr>
                        <a:t> pro drogově závislé – Kontaktního centra</a:t>
                      </a: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anose="020B0604020202020204" pitchFamily="34" charset="0"/>
                        </a:rPr>
                        <a:t>. Je možné ho využít jako samostatný studijní materiál nebo jako podklad k diskuzi.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  <a:cs typeface="Arial" panose="020B0604020202020204" pitchFamily="34" charset="0"/>
                        </a:rPr>
                        <a:t>Součástí materiálu jsou otázky a úkoly  vztahující se k  problematice  KC.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3251" marR="63251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h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pSp>
        <p:nvGrpSpPr>
          <p:cNvPr id="10" name="Skupina 9"/>
          <p:cNvGrpSpPr/>
          <p:nvPr/>
        </p:nvGrpSpPr>
        <p:grpSpPr>
          <a:xfrm>
            <a:off x="1115616" y="116632"/>
            <a:ext cx="6665466" cy="1127667"/>
            <a:chOff x="1115616" y="116632"/>
            <a:chExt cx="6665466" cy="1127667"/>
          </a:xfrm>
        </p:grpSpPr>
        <p:grpSp>
          <p:nvGrpSpPr>
            <p:cNvPr id="7" name="Skupina 6"/>
            <p:cNvGrpSpPr/>
            <p:nvPr/>
          </p:nvGrpSpPr>
          <p:grpSpPr>
            <a:xfrm>
              <a:off x="1259632" y="167333"/>
              <a:ext cx="6521450" cy="762000"/>
              <a:chOff x="1187624" y="348726"/>
              <a:chExt cx="6521450" cy="762000"/>
            </a:xfrm>
          </p:grpSpPr>
          <p:pic>
            <p:nvPicPr>
              <p:cNvPr id="8" name="Picture 0" descr="MSMT_logolink_bez_vl_a_sloganu.ai"/>
              <p:cNvPicPr>
                <a:picLocks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87624" y="348726"/>
                <a:ext cx="5191125" cy="7620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9" name="obrázek 2"/>
              <p:cNvPicPr/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556946" y="501845"/>
                <a:ext cx="1152128" cy="406875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pic>
          <p:nvPicPr>
            <p:cNvPr id="6" name="Obrázek 5" descr="logo.png"/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115616" y="116632"/>
              <a:ext cx="5328592" cy="112766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470942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/>
          <a:p>
            <a:r>
              <a:rPr lang="cs-CZ" sz="4000" b="1" dirty="0" smtClean="0"/>
              <a:t>Kontaktní centra a jejich činnost</a:t>
            </a:r>
            <a:endParaRPr lang="en-US" sz="4000" b="1" dirty="0" smtClean="0"/>
          </a:p>
        </p:txBody>
      </p:sp>
      <p:grpSp>
        <p:nvGrpSpPr>
          <p:cNvPr id="6" name="Skupina 5"/>
          <p:cNvGrpSpPr/>
          <p:nvPr/>
        </p:nvGrpSpPr>
        <p:grpSpPr>
          <a:xfrm>
            <a:off x="1115616" y="116632"/>
            <a:ext cx="6665466" cy="1127667"/>
            <a:chOff x="1115616" y="116632"/>
            <a:chExt cx="6665466" cy="1127667"/>
          </a:xfrm>
        </p:grpSpPr>
        <p:grpSp>
          <p:nvGrpSpPr>
            <p:cNvPr id="7" name="Skupina 6"/>
            <p:cNvGrpSpPr/>
            <p:nvPr/>
          </p:nvGrpSpPr>
          <p:grpSpPr>
            <a:xfrm>
              <a:off x="1259632" y="167333"/>
              <a:ext cx="6521450" cy="762000"/>
              <a:chOff x="1187624" y="348726"/>
              <a:chExt cx="6521450" cy="762000"/>
            </a:xfrm>
          </p:grpSpPr>
          <p:pic>
            <p:nvPicPr>
              <p:cNvPr id="9" name="Picture 0" descr="MSMT_logolink_bez_vl_a_sloganu.ai"/>
              <p:cNvPicPr>
                <a:picLocks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87624" y="348726"/>
                <a:ext cx="5191125" cy="7620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0" name="obrázek 2"/>
              <p:cNvPicPr/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556946" y="501845"/>
                <a:ext cx="1152128" cy="406875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pic>
          <p:nvPicPr>
            <p:cNvPr id="8" name="Obrázek 7" descr="logo.png"/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115616" y="116632"/>
              <a:ext cx="5328592" cy="112766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623174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zařízení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tx1"/>
                </a:solidFill>
              </a:rPr>
              <a:t>Jsou to  </a:t>
            </a:r>
            <a:r>
              <a:rPr lang="cs-CZ" dirty="0">
                <a:solidFill>
                  <a:schemeClr val="tx1"/>
                </a:solidFill>
              </a:rPr>
              <a:t>nízkoprahová zařízení poskytující ambulantní, popřípadě terénní služby osobám ohroženým závislostí na návykových </a:t>
            </a:r>
            <a:r>
              <a:rPr lang="cs-CZ" dirty="0" smtClean="0">
                <a:solidFill>
                  <a:schemeClr val="tx1"/>
                </a:solidFill>
              </a:rPr>
              <a:t>látkách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697423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minimalizovat </a:t>
            </a:r>
            <a:r>
              <a:rPr lang="cs-CZ" dirty="0">
                <a:solidFill>
                  <a:schemeClr val="tx1"/>
                </a:solidFill>
              </a:rPr>
              <a:t>zdravotní a sociální rizika u populace uživatelů drog, a tím současně chránit populaci drogami </a:t>
            </a:r>
            <a:r>
              <a:rPr lang="cs-CZ" dirty="0" smtClean="0">
                <a:solidFill>
                  <a:schemeClr val="tx1"/>
                </a:solidFill>
              </a:rPr>
              <a:t>nezasaženou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K - </a:t>
            </a:r>
            <a:r>
              <a:rPr lang="cs-CZ" dirty="0">
                <a:solidFill>
                  <a:schemeClr val="tx1"/>
                </a:solidFill>
              </a:rPr>
              <a:t>centrum usiluje o změnu rizikového chování klientů a rovněž se snaží motivovat je ke změně </a:t>
            </a:r>
            <a:r>
              <a:rPr lang="cs-CZ" dirty="0" smtClean="0">
                <a:solidFill>
                  <a:schemeClr val="tx1"/>
                </a:solidFill>
              </a:rPr>
              <a:t>životního </a:t>
            </a:r>
            <a:r>
              <a:rPr lang="cs-CZ" dirty="0">
                <a:solidFill>
                  <a:schemeClr val="tx1"/>
                </a:solidFill>
              </a:rPr>
              <a:t>stylu s výhledem </a:t>
            </a:r>
            <a:r>
              <a:rPr lang="cs-CZ" dirty="0" smtClean="0">
                <a:solidFill>
                  <a:schemeClr val="tx1"/>
                </a:solidFill>
              </a:rPr>
              <a:t>abstinence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437416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Cíle centra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navázání </a:t>
            </a:r>
            <a:r>
              <a:rPr lang="cs-CZ" dirty="0">
                <a:solidFill>
                  <a:schemeClr val="tx1"/>
                </a:solidFill>
              </a:rPr>
              <a:t>kontaktu se skrytou populací uživatelů drog a vytvoření vzájemné důvěry mezi ní a pracovníky </a:t>
            </a:r>
            <a:r>
              <a:rPr lang="cs-CZ" dirty="0" smtClean="0">
                <a:solidFill>
                  <a:schemeClr val="tx1"/>
                </a:solidFill>
              </a:rPr>
              <a:t>K -centra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</a:rPr>
              <a:t>prohloubení navázaného kontaktu zaměřujícího se především na změnu rizikových vzorců chování klientů (sdílení náčiní používaného k aplikaci drog, nechráněný sex apod.) </a:t>
            </a:r>
          </a:p>
          <a:p>
            <a:r>
              <a:rPr lang="cs-CZ" dirty="0">
                <a:solidFill>
                  <a:schemeClr val="tx1"/>
                </a:solidFill>
              </a:rPr>
              <a:t>pomoc klientům získat, udržet, a pokud možno posílit motivaci k dalšímu postupu v léčbě (směrem k abstinenci) </a:t>
            </a:r>
          </a:p>
          <a:p>
            <a:r>
              <a:rPr lang="cs-CZ" dirty="0">
                <a:solidFill>
                  <a:schemeClr val="tx1"/>
                </a:solidFill>
              </a:rPr>
              <a:t>zajištění podmínek potřebných k "přežití" (zabezpečení základního zdravotního, hygienického a vitaminového servisu, pracovní programy apod.)</a:t>
            </a:r>
          </a:p>
          <a:p>
            <a:r>
              <a:rPr lang="cs-CZ" dirty="0">
                <a:solidFill>
                  <a:schemeClr val="tx1"/>
                </a:solidFill>
              </a:rPr>
              <a:t>sociální stabilizace klientů</a:t>
            </a:r>
          </a:p>
          <a:p>
            <a:r>
              <a:rPr lang="cs-CZ" dirty="0">
                <a:solidFill>
                  <a:schemeClr val="tx1"/>
                </a:solidFill>
              </a:rPr>
              <a:t>pomoc v krizi</a:t>
            </a:r>
          </a:p>
          <a:p>
            <a:r>
              <a:rPr lang="cs-CZ" dirty="0">
                <a:solidFill>
                  <a:schemeClr val="tx1"/>
                </a:solidFill>
              </a:rPr>
              <a:t>pomoc rodinám či jiným blízkým osobám uživatelů</a:t>
            </a:r>
          </a:p>
          <a:p>
            <a:r>
              <a:rPr lang="cs-CZ" dirty="0">
                <a:solidFill>
                  <a:schemeClr val="tx1"/>
                </a:solidFill>
              </a:rPr>
              <a:t>zvýšení informovanosti klientů a jejich vzdělávání </a:t>
            </a:r>
          </a:p>
          <a:p>
            <a:r>
              <a:rPr lang="cs-CZ" dirty="0">
                <a:solidFill>
                  <a:schemeClr val="tx1"/>
                </a:solidFill>
              </a:rPr>
              <a:t>zvýšení informovanosti odborné i laické veřejnosti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121322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Cílová skupina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Uživatelé nealkoholových drog starší 15 </a:t>
            </a:r>
            <a:r>
              <a:rPr lang="cs-CZ" dirty="0" smtClean="0">
                <a:solidFill>
                  <a:schemeClr val="tx1"/>
                </a:solidFill>
              </a:rPr>
              <a:t>let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</a:rPr>
              <a:t>Typickým klientem centra jsou pravidelní nebo injekční uživatelé </a:t>
            </a:r>
            <a:r>
              <a:rPr lang="cs-CZ" dirty="0" err="1">
                <a:solidFill>
                  <a:schemeClr val="tx1"/>
                </a:solidFill>
              </a:rPr>
              <a:t>opioidů</a:t>
            </a:r>
            <a:r>
              <a:rPr lang="cs-CZ" dirty="0">
                <a:solidFill>
                  <a:schemeClr val="tx1"/>
                </a:solidFill>
              </a:rPr>
              <a:t> nebo </a:t>
            </a:r>
            <a:r>
              <a:rPr lang="cs-CZ" dirty="0" smtClean="0">
                <a:solidFill>
                  <a:schemeClr val="tx1"/>
                </a:solidFill>
              </a:rPr>
              <a:t>stimulancií 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pPr algn="just"/>
            <a:r>
              <a:rPr lang="cs-CZ" dirty="0">
                <a:solidFill>
                  <a:schemeClr val="tx1"/>
                </a:solidFill>
              </a:rPr>
              <a:t>S rodinnými příslušníky a blízkými osobami </a:t>
            </a:r>
            <a:r>
              <a:rPr lang="cs-CZ" dirty="0" smtClean="0">
                <a:solidFill>
                  <a:schemeClr val="tx1"/>
                </a:solidFill>
              </a:rPr>
              <a:t> pracuje    K – centrum pouze </a:t>
            </a:r>
            <a:r>
              <a:rPr lang="cs-CZ" dirty="0">
                <a:solidFill>
                  <a:schemeClr val="tx1"/>
                </a:solidFill>
              </a:rPr>
              <a:t>v rámci případové práce </a:t>
            </a:r>
            <a:r>
              <a:rPr lang="cs-CZ" dirty="0" smtClean="0">
                <a:solidFill>
                  <a:schemeClr val="tx1"/>
                </a:solidFill>
              </a:rPr>
              <a:t>       klientů (kontext </a:t>
            </a:r>
            <a:r>
              <a:rPr lang="cs-CZ" dirty="0">
                <a:solidFill>
                  <a:schemeClr val="tx1"/>
                </a:solidFill>
              </a:rPr>
              <a:t>klientů </a:t>
            </a:r>
            <a:r>
              <a:rPr lang="cs-CZ" dirty="0" smtClean="0">
                <a:solidFill>
                  <a:schemeClr val="tx1"/>
                </a:solidFill>
              </a:rPr>
              <a:t>je důležitým prvkem             pro  nastartování </a:t>
            </a:r>
            <a:r>
              <a:rPr lang="cs-CZ" dirty="0">
                <a:solidFill>
                  <a:schemeClr val="tx1"/>
                </a:solidFill>
              </a:rPr>
              <a:t>a udržení změny u uživatelů návykových </a:t>
            </a:r>
            <a:r>
              <a:rPr lang="cs-CZ" dirty="0" smtClean="0">
                <a:solidFill>
                  <a:schemeClr val="tx1"/>
                </a:solidFill>
              </a:rPr>
              <a:t>látek)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855193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Služby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</a:rPr>
              <a:t>Veškeré služby </a:t>
            </a:r>
            <a:r>
              <a:rPr lang="cs-CZ" b="1" dirty="0" smtClean="0">
                <a:solidFill>
                  <a:schemeClr val="tx1"/>
                </a:solidFill>
              </a:rPr>
              <a:t>kontaktního </a:t>
            </a:r>
            <a:r>
              <a:rPr lang="cs-CZ" b="1" dirty="0">
                <a:solidFill>
                  <a:schemeClr val="tx1"/>
                </a:solidFill>
              </a:rPr>
              <a:t>centra jsou poskytovány </a:t>
            </a:r>
            <a:r>
              <a:rPr lang="cs-CZ" b="1" dirty="0" smtClean="0">
                <a:solidFill>
                  <a:schemeClr val="tx1"/>
                </a:solidFill>
              </a:rPr>
              <a:t>bezplatně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Služby: 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Sociální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Zdravotnické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Speciální </a:t>
            </a:r>
            <a:r>
              <a:rPr lang="cs-CZ" dirty="0" err="1" smtClean="0">
                <a:solidFill>
                  <a:schemeClr val="tx1"/>
                </a:solidFill>
              </a:rPr>
              <a:t>adiktologické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70024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Sociální služby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podle </a:t>
            </a:r>
            <a:r>
              <a:rPr lang="cs-CZ" b="1" dirty="0">
                <a:solidFill>
                  <a:schemeClr val="tx1"/>
                </a:solidFill>
              </a:rPr>
              <a:t>zákona 108/2006 Sb. o sociálních </a:t>
            </a:r>
            <a:r>
              <a:rPr lang="cs-CZ" b="1" dirty="0" smtClean="0">
                <a:solidFill>
                  <a:schemeClr val="tx1"/>
                </a:solidFill>
              </a:rPr>
              <a:t>službách: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</a:rPr>
              <a:t>kontaktní práce, základní nápojový, vitaminový a hygienický servis</a:t>
            </a:r>
          </a:p>
          <a:p>
            <a:r>
              <a:rPr lang="cs-CZ" dirty="0">
                <a:solidFill>
                  <a:schemeClr val="tx1"/>
                </a:solidFill>
              </a:rPr>
              <a:t>sociální a trestně-právní poradenství (pomoc při komunikaci s úřady atd.)</a:t>
            </a:r>
          </a:p>
          <a:p>
            <a:r>
              <a:rPr lang="cs-CZ" dirty="0">
                <a:solidFill>
                  <a:schemeClr val="tx1"/>
                </a:solidFill>
              </a:rPr>
              <a:t>osobní asistence</a:t>
            </a:r>
          </a:p>
          <a:p>
            <a:r>
              <a:rPr lang="cs-CZ" dirty="0">
                <a:solidFill>
                  <a:schemeClr val="tx1"/>
                </a:solidFill>
              </a:rPr>
              <a:t>krizová intervence</a:t>
            </a:r>
          </a:p>
          <a:p>
            <a:r>
              <a:rPr lang="cs-CZ" dirty="0">
                <a:solidFill>
                  <a:schemeClr val="tx1"/>
                </a:solidFill>
              </a:rPr>
              <a:t>poradenství pro rodiče, partnery nebo přátele drogou ohrožených nebo uživatelů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179629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Zdravotnické služby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základní zdravotní ošetření</a:t>
            </a:r>
          </a:p>
          <a:p>
            <a:r>
              <a:rPr lang="cs-CZ" dirty="0">
                <a:solidFill>
                  <a:schemeClr val="tx1"/>
                </a:solidFill>
              </a:rPr>
              <a:t>testy na infekční nemoci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224572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Speciální </a:t>
            </a:r>
            <a:r>
              <a:rPr lang="cs-CZ" dirty="0" err="1" smtClean="0"/>
              <a:t>adiktologické</a:t>
            </a:r>
            <a:r>
              <a:rPr lang="cs-CZ" dirty="0" smtClean="0"/>
              <a:t> služby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programy </a:t>
            </a:r>
            <a:r>
              <a:rPr lang="cs-CZ" dirty="0">
                <a:solidFill>
                  <a:schemeClr val="tx1"/>
                </a:solidFill>
              </a:rPr>
              <a:t>snižování zdravotních a sociálních rizik (výměnný program injekčních stříkaček, informace o bezpečném braní a bezpečném sexu)</a:t>
            </a:r>
          </a:p>
          <a:p>
            <a:r>
              <a:rPr lang="cs-CZ" dirty="0">
                <a:solidFill>
                  <a:schemeClr val="tx1"/>
                </a:solidFill>
              </a:rPr>
              <a:t>motivační trénink a </a:t>
            </a:r>
            <a:r>
              <a:rPr lang="cs-CZ" dirty="0" err="1">
                <a:solidFill>
                  <a:schemeClr val="tx1"/>
                </a:solidFill>
              </a:rPr>
              <a:t>předléčebné</a:t>
            </a:r>
            <a:r>
              <a:rPr lang="cs-CZ" dirty="0">
                <a:solidFill>
                  <a:schemeClr val="tx1"/>
                </a:solidFill>
              </a:rPr>
              <a:t> poradenství</a:t>
            </a:r>
          </a:p>
          <a:p>
            <a:r>
              <a:rPr lang="cs-CZ" dirty="0">
                <a:solidFill>
                  <a:schemeClr val="tx1"/>
                </a:solidFill>
              </a:rPr>
              <a:t>diagnosticko-diferenciální filtr a zprostředkování všech typů ambulantní i rezidenční léčby (včetně detoxifikace)</a:t>
            </a:r>
          </a:p>
          <a:p>
            <a:r>
              <a:rPr lang="cs-CZ" dirty="0">
                <a:solidFill>
                  <a:schemeClr val="tx1"/>
                </a:solidFill>
              </a:rPr>
              <a:t>pro odborníky a </a:t>
            </a:r>
            <a:r>
              <a:rPr lang="cs-CZ" dirty="0" smtClean="0">
                <a:solidFill>
                  <a:schemeClr val="tx1"/>
                </a:solidFill>
              </a:rPr>
              <a:t>studenty odborné </a:t>
            </a:r>
            <a:r>
              <a:rPr lang="cs-CZ" dirty="0">
                <a:solidFill>
                  <a:schemeClr val="tx1"/>
                </a:solidFill>
              </a:rPr>
              <a:t>konzultace a stáže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274290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Principy práce KC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i="1" dirty="0" err="1">
                <a:solidFill>
                  <a:schemeClr val="tx1"/>
                </a:solidFill>
              </a:rPr>
              <a:t>nízkoprahovost</a:t>
            </a:r>
            <a:r>
              <a:rPr lang="cs-CZ" dirty="0">
                <a:solidFill>
                  <a:schemeClr val="tx1"/>
                </a:solidFill>
              </a:rPr>
              <a:t> - </a:t>
            </a:r>
            <a:r>
              <a:rPr lang="cs-CZ" dirty="0" smtClean="0">
                <a:solidFill>
                  <a:schemeClr val="tx1"/>
                </a:solidFill>
              </a:rPr>
              <a:t> služba  pro uživatele </a:t>
            </a:r>
            <a:r>
              <a:rPr lang="cs-CZ" dirty="0">
                <a:solidFill>
                  <a:schemeClr val="tx1"/>
                </a:solidFill>
              </a:rPr>
              <a:t>drog 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maximálně </a:t>
            </a:r>
            <a:r>
              <a:rPr lang="cs-CZ" dirty="0" smtClean="0">
                <a:solidFill>
                  <a:schemeClr val="tx1"/>
                </a:solidFill>
              </a:rPr>
              <a:t>dostupná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b="1" i="1" dirty="0">
                <a:solidFill>
                  <a:schemeClr val="tx1"/>
                </a:solidFill>
              </a:rPr>
              <a:t>anonymita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– předpoklad  </a:t>
            </a:r>
            <a:r>
              <a:rPr lang="cs-CZ" dirty="0">
                <a:solidFill>
                  <a:schemeClr val="tx1"/>
                </a:solidFill>
              </a:rPr>
              <a:t>pro navázání kontaktu a následné budování důvěry mezi klientem a pracovníky </a:t>
            </a:r>
            <a:r>
              <a:rPr lang="cs-CZ" dirty="0" smtClean="0">
                <a:solidFill>
                  <a:schemeClr val="tx1"/>
                </a:solidFill>
              </a:rPr>
              <a:t>zařízení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b="1" i="1" dirty="0">
                <a:solidFill>
                  <a:schemeClr val="tx1"/>
                </a:solidFill>
              </a:rPr>
              <a:t>individuální přístup</a:t>
            </a:r>
            <a:r>
              <a:rPr lang="cs-CZ" dirty="0">
                <a:solidFill>
                  <a:schemeClr val="tx1"/>
                </a:solidFill>
              </a:rPr>
              <a:t> - služby jsou poskytovány všem klientům na základě jejich individuálních </a:t>
            </a:r>
            <a:r>
              <a:rPr lang="cs-CZ" dirty="0" smtClean="0">
                <a:solidFill>
                  <a:schemeClr val="tx1"/>
                </a:solidFill>
              </a:rPr>
              <a:t>potřeb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b="1" i="1" dirty="0">
                <a:solidFill>
                  <a:schemeClr val="tx1"/>
                </a:solidFill>
              </a:rPr>
              <a:t>respektování svobodné vůle</a:t>
            </a:r>
            <a:r>
              <a:rPr lang="cs-CZ" dirty="0">
                <a:solidFill>
                  <a:schemeClr val="tx1"/>
                </a:solidFill>
              </a:rPr>
              <a:t> - </a:t>
            </a:r>
            <a:r>
              <a:rPr lang="cs-CZ" dirty="0" smtClean="0">
                <a:solidFill>
                  <a:schemeClr val="tx1"/>
                </a:solidFill>
              </a:rPr>
              <a:t>klient má mít vždy </a:t>
            </a:r>
            <a:r>
              <a:rPr lang="cs-CZ" dirty="0">
                <a:solidFill>
                  <a:schemeClr val="tx1"/>
                </a:solidFill>
              </a:rPr>
              <a:t>možnost </a:t>
            </a:r>
            <a:r>
              <a:rPr lang="cs-CZ" dirty="0" smtClean="0">
                <a:solidFill>
                  <a:schemeClr val="tx1"/>
                </a:solidFill>
              </a:rPr>
              <a:t>volby a je </a:t>
            </a:r>
            <a:r>
              <a:rPr lang="cs-CZ" dirty="0">
                <a:solidFill>
                  <a:schemeClr val="tx1"/>
                </a:solidFill>
              </a:rPr>
              <a:t>nezbytné </a:t>
            </a:r>
            <a:r>
              <a:rPr lang="cs-CZ" dirty="0" smtClean="0">
                <a:solidFill>
                  <a:schemeClr val="tx1"/>
                </a:solidFill>
              </a:rPr>
              <a:t>ji respektovat , klient </a:t>
            </a:r>
            <a:r>
              <a:rPr lang="cs-CZ" dirty="0">
                <a:solidFill>
                  <a:schemeClr val="tx1"/>
                </a:solidFill>
              </a:rPr>
              <a:t>má právo rozhodnout se pro abstinenci, nebo pro život s </a:t>
            </a:r>
            <a:r>
              <a:rPr lang="cs-CZ" dirty="0" smtClean="0">
                <a:solidFill>
                  <a:schemeClr val="tx1"/>
                </a:solidFill>
              </a:rPr>
              <a:t>drogou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1084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Principy práce KC </a:t>
            </a:r>
            <a:r>
              <a:rPr lang="cs-CZ" dirty="0" smtClean="0"/>
              <a:t>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i="1" dirty="0">
                <a:solidFill>
                  <a:schemeClr val="tx1"/>
                </a:solidFill>
              </a:rPr>
              <a:t>veřejný přístup</a:t>
            </a:r>
            <a:r>
              <a:rPr lang="cs-CZ" dirty="0">
                <a:solidFill>
                  <a:schemeClr val="tx1"/>
                </a:solidFill>
              </a:rPr>
              <a:t> - </a:t>
            </a:r>
            <a:r>
              <a:rPr lang="cs-CZ" dirty="0" smtClean="0">
                <a:solidFill>
                  <a:schemeClr val="tx1"/>
                </a:solidFill>
              </a:rPr>
              <a:t>služby KC </a:t>
            </a:r>
            <a:r>
              <a:rPr lang="cs-CZ" dirty="0">
                <a:solidFill>
                  <a:schemeClr val="tx1"/>
                </a:solidFill>
              </a:rPr>
              <a:t>přístupné všem klientům bez ohledu na pohlaví, věk, rasu, politické přesvědčení, náboženské vyznání, společenské postavení, psychický či fyzický stav a socioekonomické </a:t>
            </a:r>
            <a:r>
              <a:rPr lang="cs-CZ" dirty="0" smtClean="0">
                <a:solidFill>
                  <a:schemeClr val="tx1"/>
                </a:solidFill>
              </a:rPr>
              <a:t>možnosti</a:t>
            </a:r>
          </a:p>
          <a:p>
            <a:r>
              <a:rPr lang="cs-CZ" b="1" i="1" dirty="0" smtClean="0">
                <a:solidFill>
                  <a:schemeClr val="tx1"/>
                </a:solidFill>
              </a:rPr>
              <a:t>bezplatnost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- všechny služby poskytované </a:t>
            </a:r>
            <a:r>
              <a:rPr lang="cs-CZ" dirty="0" smtClean="0">
                <a:solidFill>
                  <a:schemeClr val="tx1"/>
                </a:solidFill>
              </a:rPr>
              <a:t>KC jsou bezplatné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b="1" i="1" dirty="0">
                <a:solidFill>
                  <a:schemeClr val="tx1"/>
                </a:solidFill>
              </a:rPr>
              <a:t>flexibilita</a:t>
            </a:r>
            <a:r>
              <a:rPr lang="cs-CZ" dirty="0">
                <a:solidFill>
                  <a:schemeClr val="tx1"/>
                </a:solidFill>
              </a:rPr>
              <a:t> - služba reaguje na změny na drogové scéně a přizpůsobuje se potřebám klientů a drogové </a:t>
            </a:r>
            <a:r>
              <a:rPr lang="cs-CZ" dirty="0" smtClean="0">
                <a:solidFill>
                  <a:schemeClr val="tx1"/>
                </a:solidFill>
              </a:rPr>
              <a:t>scény</a:t>
            </a:r>
          </a:p>
          <a:p>
            <a:r>
              <a:rPr lang="cs-CZ" b="1" i="1" dirty="0" smtClean="0">
                <a:solidFill>
                  <a:schemeClr val="tx1"/>
                </a:solidFill>
              </a:rPr>
              <a:t>dodržování </a:t>
            </a:r>
            <a:r>
              <a:rPr lang="cs-CZ" b="1" i="1" dirty="0">
                <a:solidFill>
                  <a:schemeClr val="tx1"/>
                </a:solidFill>
              </a:rPr>
              <a:t>práv klientů</a:t>
            </a:r>
            <a:r>
              <a:rPr lang="cs-CZ" dirty="0">
                <a:solidFill>
                  <a:schemeClr val="tx1"/>
                </a:solidFill>
              </a:rPr>
              <a:t> - </a:t>
            </a:r>
            <a:r>
              <a:rPr lang="cs-CZ" dirty="0" smtClean="0">
                <a:solidFill>
                  <a:schemeClr val="tx1"/>
                </a:solidFill>
              </a:rPr>
              <a:t>vytvořit </a:t>
            </a:r>
            <a:r>
              <a:rPr lang="cs-CZ" dirty="0">
                <a:solidFill>
                  <a:schemeClr val="tx1"/>
                </a:solidFill>
              </a:rPr>
              <a:t>podmínky pro naplnění </a:t>
            </a:r>
            <a:r>
              <a:rPr lang="cs-CZ" dirty="0" smtClean="0">
                <a:solidFill>
                  <a:schemeClr val="tx1"/>
                </a:solidFill>
              </a:rPr>
              <a:t> práv klientů, </a:t>
            </a:r>
            <a:r>
              <a:rPr lang="cs-CZ" dirty="0">
                <a:solidFill>
                  <a:schemeClr val="tx1"/>
                </a:solidFill>
              </a:rPr>
              <a:t>umožnit jim zažít korektivní zkušenost a pomoc jim při prosazování jejich opodstatněných zájmů ve vztahu k majoritní společnosti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462666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– KC  Ústí nad Labem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Nabízí  tyto </a:t>
            </a:r>
            <a:r>
              <a:rPr lang="cs-CZ" b="1" dirty="0">
                <a:solidFill>
                  <a:schemeClr val="tx1"/>
                </a:solidFill>
              </a:rPr>
              <a:t>základní činnosti: </a:t>
            </a:r>
            <a:endParaRPr lang="cs-CZ" b="1" dirty="0" smtClean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sociálně terapeutická </a:t>
            </a:r>
            <a:r>
              <a:rPr lang="cs-CZ" dirty="0" smtClean="0">
                <a:solidFill>
                  <a:schemeClr val="tx1"/>
                </a:solidFill>
              </a:rPr>
              <a:t>činnost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pomoc při uplatňování práv, </a:t>
            </a:r>
            <a:r>
              <a:rPr lang="cs-CZ" dirty="0" smtClean="0">
                <a:solidFill>
                  <a:schemeClr val="tx1"/>
                </a:solidFill>
              </a:rPr>
              <a:t>oprávněných </a:t>
            </a:r>
            <a:r>
              <a:rPr lang="cs-CZ" dirty="0">
                <a:solidFill>
                  <a:schemeClr val="tx1"/>
                </a:solidFill>
              </a:rPr>
              <a:t>zájmů a při obstarávání osobních </a:t>
            </a:r>
            <a:r>
              <a:rPr lang="cs-CZ" dirty="0" smtClean="0">
                <a:solidFill>
                  <a:schemeClr val="tx1"/>
                </a:solidFill>
              </a:rPr>
              <a:t>záležitostí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dirty="0" smtClean="0">
                <a:solidFill>
                  <a:schemeClr val="tx1"/>
                </a:solidFill>
              </a:rPr>
              <a:t> poskytnutí </a:t>
            </a:r>
            <a:r>
              <a:rPr lang="cs-CZ" dirty="0">
                <a:solidFill>
                  <a:schemeClr val="tx1"/>
                </a:solidFill>
              </a:rPr>
              <a:t>podmínek pro osobní </a:t>
            </a:r>
            <a:r>
              <a:rPr lang="cs-CZ" dirty="0" smtClean="0">
                <a:solidFill>
                  <a:schemeClr val="tx1"/>
                </a:solidFill>
              </a:rPr>
              <a:t>hygienu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	Provozní doba: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	Pondělí </a:t>
            </a:r>
            <a:r>
              <a:rPr lang="cs-CZ" sz="1400" dirty="0">
                <a:solidFill>
                  <a:schemeClr val="tx1"/>
                </a:solidFill>
              </a:rPr>
              <a:t>8.00 - 18.00 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	Úterý </a:t>
            </a:r>
            <a:r>
              <a:rPr lang="cs-CZ" sz="1400" dirty="0">
                <a:solidFill>
                  <a:schemeClr val="tx1"/>
                </a:solidFill>
              </a:rPr>
              <a:t>8.00 - 18.00 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	Středa </a:t>
            </a:r>
            <a:r>
              <a:rPr lang="cs-CZ" sz="1400" dirty="0">
                <a:solidFill>
                  <a:schemeClr val="tx1"/>
                </a:solidFill>
              </a:rPr>
              <a:t>8.00 - 18.00 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	Čtvrtek </a:t>
            </a:r>
            <a:r>
              <a:rPr lang="cs-CZ" sz="1400" dirty="0">
                <a:solidFill>
                  <a:schemeClr val="tx1"/>
                </a:solidFill>
              </a:rPr>
              <a:t>8.00 - 18.00 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	Pátek </a:t>
            </a:r>
            <a:r>
              <a:rPr lang="cs-CZ" sz="1400" dirty="0">
                <a:solidFill>
                  <a:schemeClr val="tx1"/>
                </a:solidFill>
              </a:rPr>
              <a:t>8.00 - 16.00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sz="1400" dirty="0">
                <a:solidFill>
                  <a:schemeClr val="tx1"/>
                </a:solidFill>
              </a:rPr>
              <a:t>Občanské sdružení DRUG  OUT Klub 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</a:rPr>
              <a:t>Sídlo: Velká Hradební 13/47 400 01 Ústí nad Labem </a:t>
            </a:r>
          </a:p>
          <a:p>
            <a:pPr marL="0" indent="0">
              <a:buNone/>
            </a:pPr>
            <a:endParaRPr lang="cs-CZ" sz="1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861048"/>
            <a:ext cx="2576314" cy="263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4428773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Cíle KC Ústí nad Labem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naplňování </a:t>
            </a:r>
            <a:r>
              <a:rPr lang="cs-CZ" dirty="0">
                <a:solidFill>
                  <a:schemeClr val="tx1"/>
                </a:solidFill>
              </a:rPr>
              <a:t>strategie </a:t>
            </a:r>
            <a:r>
              <a:rPr lang="cs-CZ" dirty="0" err="1">
                <a:solidFill>
                  <a:schemeClr val="tx1"/>
                </a:solidFill>
              </a:rPr>
              <a:t>Harm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Reduction</a:t>
            </a:r>
            <a:r>
              <a:rPr lang="cs-CZ" dirty="0">
                <a:solidFill>
                  <a:schemeClr val="tx1"/>
                </a:solidFill>
              </a:rPr>
              <a:t>,</a:t>
            </a:r>
          </a:p>
          <a:p>
            <a:r>
              <a:rPr lang="cs-CZ" dirty="0">
                <a:solidFill>
                  <a:schemeClr val="tx1"/>
                </a:solidFill>
              </a:rPr>
              <a:t>snižování dopadů injekčního užívání drog,</a:t>
            </a:r>
          </a:p>
          <a:p>
            <a:r>
              <a:rPr lang="cs-CZ" dirty="0">
                <a:solidFill>
                  <a:schemeClr val="tx1"/>
                </a:solidFill>
              </a:rPr>
              <a:t>navázání a udržení kontaktu s nově příchozími uživateli,</a:t>
            </a:r>
          </a:p>
          <a:p>
            <a:r>
              <a:rPr lang="cs-CZ" dirty="0">
                <a:solidFill>
                  <a:schemeClr val="tx1"/>
                </a:solidFill>
              </a:rPr>
              <a:t>zajištění větší informovanosti o infekčních onemocněních (HIV, hepatitidy, atd.),</a:t>
            </a:r>
          </a:p>
          <a:p>
            <a:r>
              <a:rPr lang="cs-CZ" dirty="0">
                <a:solidFill>
                  <a:schemeClr val="tx1"/>
                </a:solidFill>
              </a:rPr>
              <a:t>zkvalitnění stávajících služeb</a:t>
            </a:r>
            <a:r>
              <a:rPr lang="cs-CZ" dirty="0" smtClean="0">
                <a:solidFill>
                  <a:schemeClr val="tx1"/>
                </a:solidFill>
              </a:rPr>
              <a:t>, rozšiřování </a:t>
            </a:r>
            <a:r>
              <a:rPr lang="cs-CZ" dirty="0">
                <a:solidFill>
                  <a:schemeClr val="tx1"/>
                </a:solidFill>
              </a:rPr>
              <a:t>povědomí o službách Kontaktního centra,</a:t>
            </a:r>
          </a:p>
          <a:p>
            <a:r>
              <a:rPr lang="cs-CZ" dirty="0">
                <a:solidFill>
                  <a:schemeClr val="tx1"/>
                </a:solidFill>
              </a:rPr>
              <a:t>rozvoj a podpora sociálních kompetencí klientů,</a:t>
            </a:r>
          </a:p>
          <a:p>
            <a:r>
              <a:rPr lang="cs-CZ" dirty="0">
                <a:solidFill>
                  <a:schemeClr val="tx1"/>
                </a:solidFill>
              </a:rPr>
              <a:t>poskytování doprovázející sociální práce, motivačního tréninku, zprostředkování </a:t>
            </a:r>
            <a:r>
              <a:rPr lang="cs-CZ" dirty="0" smtClean="0">
                <a:solidFill>
                  <a:schemeClr val="tx1"/>
                </a:solidFill>
              </a:rPr>
              <a:t>léčby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5425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1800" b="1" dirty="0" smtClean="0">
                <a:solidFill>
                  <a:schemeClr val="tx1"/>
                </a:solidFill>
              </a:rPr>
              <a:t>Kontaktní centra zajišťují 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1800" dirty="0" smtClean="0">
                <a:solidFill>
                  <a:schemeClr val="tx1"/>
                </a:solidFill>
              </a:rPr>
              <a:t>Sociální poradenství a péči o osobu závislou na návykových látkách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1800" dirty="0" smtClean="0">
                <a:solidFill>
                  <a:schemeClr val="tx1"/>
                </a:solidFill>
              </a:rPr>
              <a:t>Ubytování pro ženy poskytující placené sex. </a:t>
            </a:r>
            <a:r>
              <a:rPr lang="cs-CZ" sz="1800" dirty="0" smtClean="0">
                <a:solidFill>
                  <a:schemeClr val="tx1"/>
                </a:solidFill>
              </a:rPr>
              <a:t>služby</a:t>
            </a:r>
            <a:endParaRPr lang="cs-CZ" sz="1800" dirty="0" smtClean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pl-PL" sz="1800" dirty="0">
                <a:solidFill>
                  <a:schemeClr val="tx1"/>
                </a:solidFill>
              </a:rPr>
              <a:t>Ubytování pro osoby bez </a:t>
            </a:r>
            <a:r>
              <a:rPr lang="pl-PL" sz="1800" dirty="0" smtClean="0">
                <a:solidFill>
                  <a:schemeClr val="tx1"/>
                </a:solidFill>
              </a:rPr>
              <a:t>přístřeší</a:t>
            </a:r>
          </a:p>
          <a:p>
            <a:pPr marL="0" indent="0">
              <a:buNone/>
            </a:pPr>
            <a:r>
              <a:rPr lang="cs-CZ" sz="1800" dirty="0">
                <a:solidFill>
                  <a:schemeClr val="tx1"/>
                </a:solidFill>
              </a:rPr>
              <a:t/>
            </a:r>
            <a:br>
              <a:rPr lang="cs-CZ" sz="1800" dirty="0">
                <a:solidFill>
                  <a:schemeClr val="tx1"/>
                </a:solidFill>
              </a:rPr>
            </a:br>
            <a:r>
              <a:rPr lang="cs-CZ" sz="1800" b="1" dirty="0" smtClean="0">
                <a:solidFill>
                  <a:schemeClr val="tx1"/>
                </a:solidFill>
              </a:rPr>
              <a:t>2</a:t>
            </a:r>
            <a:r>
              <a:rPr lang="cs-CZ" sz="1800" dirty="0" smtClean="0">
                <a:solidFill>
                  <a:schemeClr val="tx1"/>
                </a:solidFill>
              </a:rPr>
              <a:t>. </a:t>
            </a:r>
            <a:r>
              <a:rPr lang="cs-CZ" sz="1800" b="1" dirty="0" smtClean="0">
                <a:solidFill>
                  <a:schemeClr val="tx1"/>
                </a:solidFill>
              </a:rPr>
              <a:t>Pobyt </a:t>
            </a:r>
            <a:r>
              <a:rPr lang="cs-CZ" sz="1800" b="1" dirty="0">
                <a:solidFill>
                  <a:schemeClr val="tx1"/>
                </a:solidFill>
              </a:rPr>
              <a:t>v kontaktních centrech je </a:t>
            </a:r>
            <a:r>
              <a:rPr lang="cs-CZ" sz="1800" b="1" dirty="0" smtClean="0">
                <a:solidFill>
                  <a:schemeClr val="tx1"/>
                </a:solidFill>
              </a:rPr>
              <a:t>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1800" dirty="0" smtClean="0">
                <a:solidFill>
                  <a:schemeClr val="tx1"/>
                </a:solidFill>
              </a:rPr>
              <a:t>Omezený</a:t>
            </a:r>
            <a:r>
              <a:rPr lang="cs-CZ" sz="1800" dirty="0">
                <a:solidFill>
                  <a:schemeClr val="tx1"/>
                </a:solidFill>
              </a:rPr>
              <a:t>, v řádu </a:t>
            </a:r>
            <a:r>
              <a:rPr lang="cs-CZ" sz="1800" dirty="0" smtClean="0">
                <a:solidFill>
                  <a:schemeClr val="tx1"/>
                </a:solidFill>
              </a:rPr>
              <a:t>hodin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1800" dirty="0" smtClean="0">
                <a:solidFill>
                  <a:schemeClr val="tx1"/>
                </a:solidFill>
              </a:rPr>
              <a:t>Omezený</a:t>
            </a:r>
            <a:r>
              <a:rPr lang="cs-CZ" sz="1800" dirty="0">
                <a:solidFill>
                  <a:schemeClr val="tx1"/>
                </a:solidFill>
              </a:rPr>
              <a:t>, v řádu dní </a:t>
            </a:r>
            <a:endParaRPr lang="cs-CZ" sz="1800" dirty="0" smtClean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sz="1800" dirty="0">
                <a:solidFill>
                  <a:schemeClr val="tx1"/>
                </a:solidFill>
              </a:rPr>
              <a:t>Neomezený</a:t>
            </a:r>
          </a:p>
          <a:p>
            <a:pPr marL="0" indent="0">
              <a:buNone/>
            </a:pPr>
            <a:endParaRPr lang="cs-CZ" sz="1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800" b="1" dirty="0" smtClean="0">
                <a:solidFill>
                  <a:schemeClr val="tx1"/>
                </a:solidFill>
              </a:rPr>
              <a:t>3. </a:t>
            </a:r>
            <a:r>
              <a:rPr lang="cs-CZ" sz="1800" b="1" dirty="0">
                <a:solidFill>
                  <a:schemeClr val="tx1"/>
                </a:solidFill>
              </a:rPr>
              <a:t>Služby kontaktního centra jsou poskytovány </a:t>
            </a:r>
            <a:r>
              <a:rPr lang="cs-CZ" sz="1800" b="1" dirty="0" smtClean="0">
                <a:solidFill>
                  <a:schemeClr val="tx1"/>
                </a:solidFill>
              </a:rPr>
              <a:t>anonymně</a:t>
            </a:r>
            <a:r>
              <a:rPr lang="cs-CZ" sz="1800" b="1" dirty="0">
                <a:solidFill>
                  <a:schemeClr val="tx1"/>
                </a:solidFill>
              </a:rPr>
              <a:t> </a:t>
            </a:r>
            <a:r>
              <a:rPr lang="cs-CZ" sz="1800" b="1" dirty="0" smtClean="0">
                <a:solidFill>
                  <a:schemeClr val="tx1"/>
                </a:solidFill>
              </a:rPr>
              <a:t>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1800" dirty="0" smtClean="0">
                <a:solidFill>
                  <a:schemeClr val="tx1"/>
                </a:solidFill>
              </a:rPr>
              <a:t>Ano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1800" dirty="0" smtClean="0">
                <a:solidFill>
                  <a:schemeClr val="tx1"/>
                </a:solidFill>
              </a:rPr>
              <a:t>Ne </a:t>
            </a:r>
            <a:endParaRPr lang="cs-CZ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119577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>
                <a:hlinkClick r:id="rId2"/>
              </a:rPr>
              <a:t>www.sananim.cz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www.drugout.cz</a:t>
            </a:r>
            <a:endParaRPr lang="cs-CZ" sz="1600" dirty="0" smtClean="0"/>
          </a:p>
          <a:p>
            <a:r>
              <a:rPr lang="pl-PL" sz="1600" i="1" dirty="0"/>
              <a:t>www.mpsv.cz</a:t>
            </a:r>
            <a:r>
              <a:rPr lang="pl-PL" sz="1600" dirty="0"/>
              <a:t> [online]. [cit. 7.3.2014]. Dostupný na WWW: http://www.mpsv.cz/cs/9#sspd </a:t>
            </a:r>
            <a:endParaRPr lang="cs-CZ" sz="1600" dirty="0"/>
          </a:p>
          <a:p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Obrázek :</a:t>
            </a:r>
          </a:p>
          <a:p>
            <a:r>
              <a:rPr lang="pt-BR" sz="1600" dirty="0"/>
              <a:t>AUTOR NEUVEDEN. </a:t>
            </a:r>
            <a:r>
              <a:rPr lang="pt-BR" sz="1600" i="1" dirty="0"/>
              <a:t>www.drugout.cz</a:t>
            </a:r>
            <a:r>
              <a:rPr lang="pt-BR" sz="1600" dirty="0"/>
              <a:t> [online]. [cit. 7.3.2014]. Dostupný na WWW: http://www.drugout.cz/kontaktni-centrum </a:t>
            </a:r>
            <a:endParaRPr lang="cs-CZ" sz="1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20865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86</TotalTime>
  <Words>386</Words>
  <Application>Microsoft Office PowerPoint</Application>
  <PresentationFormat>Předvádění na obrazovce (4:3)</PresentationFormat>
  <Paragraphs>138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Exekutivní</vt:lpstr>
      <vt:lpstr>Snímek 1</vt:lpstr>
      <vt:lpstr>Kontaktní centra a jejich činnost</vt:lpstr>
      <vt:lpstr>Charakteristika zařízení</vt:lpstr>
      <vt:lpstr>Poslání</vt:lpstr>
      <vt:lpstr>Cíle centra</vt:lpstr>
      <vt:lpstr>Cílová skupina</vt:lpstr>
      <vt:lpstr>Služby</vt:lpstr>
      <vt:lpstr>Sociální služby</vt:lpstr>
      <vt:lpstr>Zdravotnické služby</vt:lpstr>
      <vt:lpstr>Speciální adiktologické služby</vt:lpstr>
      <vt:lpstr>Principy práce KC I.</vt:lpstr>
      <vt:lpstr>Principy práce KC II.</vt:lpstr>
      <vt:lpstr>Příklad – KC  Ústí nad Labem</vt:lpstr>
      <vt:lpstr>Cíle KC Ústí nad Labem</vt:lpstr>
      <vt:lpstr>Opakování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Kontaktní centra a jejich činnost</dc:title>
  <dc:creator>Petra Převrátilová</dc:creator>
  <cp:lastModifiedBy>Dum</cp:lastModifiedBy>
  <cp:revision>12</cp:revision>
  <dcterms:created xsi:type="dcterms:W3CDTF">2014-03-06T18:43:05Z</dcterms:created>
  <dcterms:modified xsi:type="dcterms:W3CDTF">2014-05-13T12:22:18Z</dcterms:modified>
</cp:coreProperties>
</file>