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sldIdLst>
    <p:sldId id="270" r:id="rId2"/>
    <p:sldId id="257" r:id="rId3"/>
    <p:sldId id="259" r:id="rId4"/>
    <p:sldId id="260" r:id="rId5"/>
    <p:sldId id="265" r:id="rId6"/>
    <p:sldId id="261" r:id="rId7"/>
    <p:sldId id="269" r:id="rId8"/>
    <p:sldId id="262" r:id="rId9"/>
    <p:sldId id="263" r:id="rId10"/>
    <p:sldId id="264" r:id="rId11"/>
    <p:sldId id="267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C38CA7-E9AE-4FC8-AEF2-295807C1A27B}" type="doc">
      <dgm:prSet loTypeId="urn:microsoft.com/office/officeart/2008/layout/CaptionedPictures" loCatId="picture" qsTypeId="urn:microsoft.com/office/officeart/2005/8/quickstyle/simple1" qsCatId="simple" csTypeId="urn:microsoft.com/office/officeart/2005/8/colors/accent1_2" csCatId="accent1" phldr="1"/>
      <dgm:spPr/>
    </dgm:pt>
    <dgm:pt modelId="{E6ED1A0C-F642-4B12-A9B1-60722B49F0CE}">
      <dgm:prSet phldrT="[Text]" custT="1"/>
      <dgm:spPr/>
      <dgm:t>
        <a:bodyPr/>
        <a:lstStyle/>
        <a:p>
          <a:r>
            <a:rPr lang="cs-CZ" sz="1200" b="1" dirty="0" smtClean="0"/>
            <a:t>                                  Obr.1</a:t>
          </a:r>
          <a:endParaRPr lang="cs-CZ" sz="1200" b="1" dirty="0"/>
        </a:p>
      </dgm:t>
    </dgm:pt>
    <dgm:pt modelId="{0FA08E3F-DED2-4750-A5CE-4D80D8FD8A9D}" type="parTrans" cxnId="{C7137270-323C-4362-A040-DD742125220F}">
      <dgm:prSet/>
      <dgm:spPr/>
      <dgm:t>
        <a:bodyPr/>
        <a:lstStyle/>
        <a:p>
          <a:endParaRPr lang="cs-CZ"/>
        </a:p>
      </dgm:t>
    </dgm:pt>
    <dgm:pt modelId="{8351777C-4E67-4448-B6FE-8AF76799B1EB}" type="sibTrans" cxnId="{C7137270-323C-4362-A040-DD742125220F}">
      <dgm:prSet/>
      <dgm:spPr/>
      <dgm:t>
        <a:bodyPr/>
        <a:lstStyle/>
        <a:p>
          <a:endParaRPr lang="cs-CZ"/>
        </a:p>
      </dgm:t>
    </dgm:pt>
    <dgm:pt modelId="{77811CE7-B051-45A1-91EF-1A54CBE9FC11}" type="pres">
      <dgm:prSet presAssocID="{A0C38CA7-E9AE-4FC8-AEF2-295807C1A27B}" presName="Name0" presStyleCnt="0">
        <dgm:presLayoutVars>
          <dgm:chMax/>
          <dgm:chPref/>
          <dgm:dir/>
        </dgm:presLayoutVars>
      </dgm:prSet>
      <dgm:spPr/>
    </dgm:pt>
    <dgm:pt modelId="{82E2F67A-744E-4A93-9D43-D9AB3F7DDF86}" type="pres">
      <dgm:prSet presAssocID="{E6ED1A0C-F642-4B12-A9B1-60722B49F0CE}" presName="composite" presStyleCnt="0">
        <dgm:presLayoutVars>
          <dgm:chMax val="1"/>
          <dgm:chPref val="1"/>
        </dgm:presLayoutVars>
      </dgm:prSet>
      <dgm:spPr/>
    </dgm:pt>
    <dgm:pt modelId="{3EA164DA-B340-414E-98BB-05A977BB545B}" type="pres">
      <dgm:prSet presAssocID="{E6ED1A0C-F642-4B12-A9B1-60722B49F0CE}" presName="Accent" presStyleLbl="trAlignAcc1" presStyleIdx="0" presStyleCnt="1" custScaleX="190990" custScaleY="49719">
        <dgm:presLayoutVars>
          <dgm:chMax val="0"/>
          <dgm:chPref val="0"/>
        </dgm:presLayoutVars>
      </dgm:prSet>
      <dgm:spPr/>
    </dgm:pt>
    <dgm:pt modelId="{41B5D7E8-62F1-4FE3-84BD-0F6E0435104F}" type="pres">
      <dgm:prSet presAssocID="{E6ED1A0C-F642-4B12-A9B1-60722B49F0CE}" presName="Image" presStyleLbl="alignImgPlace1" presStyleIdx="0" presStyleCnt="1" custScaleX="320230" custScaleY="216995" custLinFactNeighborX="3782" custLinFactNeighborY="-16947">
        <dgm:presLayoutVars>
          <dgm:chMax val="0"/>
          <dgm:chPref val="0"/>
        </dgm:presLayoutVars>
      </dgm:prSet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5000" r="-25000"/>
          </a:stretch>
        </a:blipFill>
      </dgm:spPr>
    </dgm:pt>
    <dgm:pt modelId="{77513273-4292-4CA6-B36C-674CF1531A26}" type="pres">
      <dgm:prSet presAssocID="{E6ED1A0C-F642-4B12-A9B1-60722B49F0CE}" presName="ChildComposite" presStyleCnt="0"/>
      <dgm:spPr/>
    </dgm:pt>
    <dgm:pt modelId="{CE26D8CD-EAB8-48F4-8698-3C7023854330}" type="pres">
      <dgm:prSet presAssocID="{E6ED1A0C-F642-4B12-A9B1-60722B49F0CE}" presName="Child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CCF7452-BABD-4AA6-AAFD-EA54CF4D1432}" type="pres">
      <dgm:prSet presAssocID="{E6ED1A0C-F642-4B12-A9B1-60722B49F0CE}" presName="Parent" presStyleLbl="revTx" presStyleIdx="0" presStyleCnt="1" custScaleX="174213" custLinFactNeighborX="54841" custLinFactNeighborY="46228">
        <dgm:presLayoutVars>
          <dgm:chMax val="1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3AA3F7-9C9E-45FE-8B53-FBF179D5E7A5}" type="presOf" srcId="{E6ED1A0C-F642-4B12-A9B1-60722B49F0CE}" destId="{CCCF7452-BABD-4AA6-AAFD-EA54CF4D1432}" srcOrd="0" destOrd="0" presId="urn:microsoft.com/office/officeart/2008/layout/CaptionedPictures"/>
    <dgm:cxn modelId="{E6CCF2DF-3BD0-40CC-8ED7-94D0F04B53C0}" type="presOf" srcId="{A0C38CA7-E9AE-4FC8-AEF2-295807C1A27B}" destId="{77811CE7-B051-45A1-91EF-1A54CBE9FC11}" srcOrd="0" destOrd="0" presId="urn:microsoft.com/office/officeart/2008/layout/CaptionedPictures"/>
    <dgm:cxn modelId="{C7137270-323C-4362-A040-DD742125220F}" srcId="{A0C38CA7-E9AE-4FC8-AEF2-295807C1A27B}" destId="{E6ED1A0C-F642-4B12-A9B1-60722B49F0CE}" srcOrd="0" destOrd="0" parTransId="{0FA08E3F-DED2-4750-A5CE-4D80D8FD8A9D}" sibTransId="{8351777C-4E67-4448-B6FE-8AF76799B1EB}"/>
    <dgm:cxn modelId="{B20B179B-FEC0-44DB-AEC7-557C48E5632A}" type="presParOf" srcId="{77811CE7-B051-45A1-91EF-1A54CBE9FC11}" destId="{82E2F67A-744E-4A93-9D43-D9AB3F7DDF86}" srcOrd="0" destOrd="0" presId="urn:microsoft.com/office/officeart/2008/layout/CaptionedPictures"/>
    <dgm:cxn modelId="{B318EB18-0443-4EA4-9011-3711F2E80DEB}" type="presParOf" srcId="{82E2F67A-744E-4A93-9D43-D9AB3F7DDF86}" destId="{3EA164DA-B340-414E-98BB-05A977BB545B}" srcOrd="0" destOrd="0" presId="urn:microsoft.com/office/officeart/2008/layout/CaptionedPictures"/>
    <dgm:cxn modelId="{9C042EE3-BBF1-48F1-B35F-4646583ABBBF}" type="presParOf" srcId="{82E2F67A-744E-4A93-9D43-D9AB3F7DDF86}" destId="{41B5D7E8-62F1-4FE3-84BD-0F6E0435104F}" srcOrd="1" destOrd="0" presId="urn:microsoft.com/office/officeart/2008/layout/CaptionedPictures"/>
    <dgm:cxn modelId="{99AD6BAB-E4A1-42F4-ACC8-AACF3EEA2DAC}" type="presParOf" srcId="{82E2F67A-744E-4A93-9D43-D9AB3F7DDF86}" destId="{77513273-4292-4CA6-B36C-674CF1531A26}" srcOrd="2" destOrd="0" presId="urn:microsoft.com/office/officeart/2008/layout/CaptionedPictures"/>
    <dgm:cxn modelId="{E067BC02-0B0C-4DE1-911C-C4A7DD8E1A4E}" type="presParOf" srcId="{77513273-4292-4CA6-B36C-674CF1531A26}" destId="{CE26D8CD-EAB8-48F4-8698-3C7023854330}" srcOrd="0" destOrd="0" presId="urn:microsoft.com/office/officeart/2008/layout/CaptionedPictures"/>
    <dgm:cxn modelId="{DCD48EE0-A83F-4FF3-9CF6-530C9E4F2C0A}" type="presParOf" srcId="{77513273-4292-4CA6-B36C-674CF1531A26}" destId="{CCCF7452-BABD-4AA6-AAFD-EA54CF4D1432}" srcOrd="1" destOrd="0" presId="urn:microsoft.com/office/officeart/2008/layout/CaptionedPictur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CFA01C-3852-49B0-A326-B975E0E38636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</dgm:pt>
    <dgm:pt modelId="{BD80D571-5597-493E-9C86-940302CBDE85}">
      <dgm:prSet phldrT="[Text]" custT="1"/>
      <dgm:spPr>
        <a:noFill/>
        <a:ln>
          <a:noFill/>
        </a:ln>
      </dgm:spPr>
      <dgm:t>
        <a:bodyPr/>
        <a:lstStyle/>
        <a:p>
          <a:r>
            <a:rPr lang="cs-CZ" sz="1400" dirty="0" smtClean="0"/>
            <a:t>                            Obr.2</a:t>
          </a:r>
          <a:endParaRPr lang="cs-CZ" sz="1400" dirty="0"/>
        </a:p>
      </dgm:t>
    </dgm:pt>
    <dgm:pt modelId="{378F3765-78CA-4171-B8CA-FBE5BFFBCC29}" type="parTrans" cxnId="{AC619756-B156-4C4F-B646-D6B7964C57D0}">
      <dgm:prSet/>
      <dgm:spPr/>
      <dgm:t>
        <a:bodyPr/>
        <a:lstStyle/>
        <a:p>
          <a:endParaRPr lang="cs-CZ"/>
        </a:p>
      </dgm:t>
    </dgm:pt>
    <dgm:pt modelId="{BB8C15D4-3CCC-41A2-985A-4BD404DA6A51}" type="sibTrans" cxnId="{AC619756-B156-4C4F-B646-D6B7964C57D0}">
      <dgm:prSet/>
      <dgm:spPr/>
      <dgm:t>
        <a:bodyPr/>
        <a:lstStyle/>
        <a:p>
          <a:endParaRPr lang="cs-CZ"/>
        </a:p>
      </dgm:t>
    </dgm:pt>
    <dgm:pt modelId="{B45E4B2A-9792-4B2D-8C1E-B4ADA7C05456}" type="pres">
      <dgm:prSet presAssocID="{C8CFA01C-3852-49B0-A326-B975E0E38636}" presName="diagram" presStyleCnt="0">
        <dgm:presLayoutVars>
          <dgm:dir/>
        </dgm:presLayoutVars>
      </dgm:prSet>
      <dgm:spPr/>
    </dgm:pt>
    <dgm:pt modelId="{9C4F9F7C-42E7-43D9-8A5E-7D5F191B1754}" type="pres">
      <dgm:prSet presAssocID="{BD80D571-5597-493E-9C86-940302CBDE85}" presName="composite" presStyleCnt="0"/>
      <dgm:spPr/>
    </dgm:pt>
    <dgm:pt modelId="{9CBF6769-3572-4C0F-9453-1EAC3B2BCD18}" type="pres">
      <dgm:prSet presAssocID="{BD80D571-5597-493E-9C86-940302CBDE85}" presName="Image" presStyleLbl="bgShp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000" b="-1000"/>
          </a:stretch>
        </a:blipFill>
      </dgm:spPr>
    </dgm:pt>
    <dgm:pt modelId="{813ECE1E-9684-4553-A13B-EAA5788A34D1}" type="pres">
      <dgm:prSet presAssocID="{BD80D571-5597-493E-9C86-940302CBDE85}" presName="Parent" presStyleLbl="node0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C86CD4-0896-41F4-921C-E31DDD049080}" type="presOf" srcId="{BD80D571-5597-493E-9C86-940302CBDE85}" destId="{813ECE1E-9684-4553-A13B-EAA5788A34D1}" srcOrd="0" destOrd="0" presId="urn:microsoft.com/office/officeart/2008/layout/BendingPictureCaption"/>
    <dgm:cxn modelId="{FDDF6793-4BEE-4FCD-BE0F-1423411A729E}" type="presOf" srcId="{C8CFA01C-3852-49B0-A326-B975E0E38636}" destId="{B45E4B2A-9792-4B2D-8C1E-B4ADA7C05456}" srcOrd="0" destOrd="0" presId="urn:microsoft.com/office/officeart/2008/layout/BendingPictureCaption"/>
    <dgm:cxn modelId="{AC619756-B156-4C4F-B646-D6B7964C57D0}" srcId="{C8CFA01C-3852-49B0-A326-B975E0E38636}" destId="{BD80D571-5597-493E-9C86-940302CBDE85}" srcOrd="0" destOrd="0" parTransId="{378F3765-78CA-4171-B8CA-FBE5BFFBCC29}" sibTransId="{BB8C15D4-3CCC-41A2-985A-4BD404DA6A51}"/>
    <dgm:cxn modelId="{97119050-0B1F-4CDB-9861-1A73E0CE9CAC}" type="presParOf" srcId="{B45E4B2A-9792-4B2D-8C1E-B4ADA7C05456}" destId="{9C4F9F7C-42E7-43D9-8A5E-7D5F191B1754}" srcOrd="0" destOrd="0" presId="urn:microsoft.com/office/officeart/2008/layout/BendingPictureCaption"/>
    <dgm:cxn modelId="{71DD9139-C1B0-4F4B-AC58-915D1961A87C}" type="presParOf" srcId="{9C4F9F7C-42E7-43D9-8A5E-7D5F191B1754}" destId="{9CBF6769-3572-4C0F-9453-1EAC3B2BCD18}" srcOrd="0" destOrd="0" presId="urn:microsoft.com/office/officeart/2008/layout/BendingPictureCaption"/>
    <dgm:cxn modelId="{685F6A23-294E-4B87-B319-5313991E6917}" type="presParOf" srcId="{9C4F9F7C-42E7-43D9-8A5E-7D5F191B1754}" destId="{813ECE1E-9684-4553-A13B-EAA5788A34D1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EA164DA-B340-414E-98BB-05A977BB545B}">
      <dsp:nvSpPr>
        <dsp:cNvPr id="0" name=""/>
        <dsp:cNvSpPr/>
      </dsp:nvSpPr>
      <dsp:spPr>
        <a:xfrm>
          <a:off x="487046" y="694707"/>
          <a:ext cx="1906226" cy="58380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5D7E8-62F1-4FE3-84BD-0F6E0435104F}">
      <dsp:nvSpPr>
        <dsp:cNvPr id="0" name=""/>
        <dsp:cNvSpPr/>
      </dsp:nvSpPr>
      <dsp:spPr>
        <a:xfrm>
          <a:off x="3793" y="0"/>
          <a:ext cx="2876526" cy="16561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5000" r="-25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CF7452-BABD-4AA6-AAFD-EA54CF4D1432}">
      <dsp:nvSpPr>
        <dsp:cNvPr id="0" name=""/>
        <dsp:cNvSpPr/>
      </dsp:nvSpPr>
      <dsp:spPr>
        <a:xfrm>
          <a:off x="1150329" y="1339146"/>
          <a:ext cx="1564901" cy="317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                                  Obr.1</a:t>
          </a:r>
          <a:endParaRPr lang="cs-CZ" sz="1200" b="1" kern="1200" dirty="0"/>
        </a:p>
      </dsp:txBody>
      <dsp:txXfrm>
        <a:off x="1150329" y="1339146"/>
        <a:ext cx="1564901" cy="31703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BF6769-3572-4C0F-9453-1EAC3B2BCD18}">
      <dsp:nvSpPr>
        <dsp:cNvPr id="0" name=""/>
        <dsp:cNvSpPr/>
      </dsp:nvSpPr>
      <dsp:spPr>
        <a:xfrm>
          <a:off x="31622" y="0"/>
          <a:ext cx="3002645" cy="22189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000" b="-1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3ECE1E-9684-4553-A13B-EAA5788A34D1}">
      <dsp:nvSpPr>
        <dsp:cNvPr id="0" name=""/>
        <dsp:cNvSpPr/>
      </dsp:nvSpPr>
      <dsp:spPr>
        <a:xfrm>
          <a:off x="638540" y="1816608"/>
          <a:ext cx="2587386" cy="621792"/>
        </a:xfrm>
        <a:prstGeom prst="rect">
          <a:avLst/>
        </a:prstGeom>
        <a:noFill/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1400" kern="1200" dirty="0" smtClean="0"/>
            <a:t>                            Obr.2</a:t>
          </a:r>
          <a:endParaRPr lang="cs-CZ" sz="1400" kern="1200" dirty="0"/>
        </a:p>
      </dsp:txBody>
      <dsp:txXfrm>
        <a:off x="638540" y="1816608"/>
        <a:ext cx="2587386" cy="6217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aptionedPictures">
  <dgm:title val=""/>
  <dgm:desc val=""/>
  <dgm:catLst>
    <dgm:cat type="picture" pri="5000"/>
    <dgm:cat type="pictureconvert" pri="5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" op="equ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varLst>
          <dgm:chMax val="1"/>
          <dgm:chPref val="1"/>
        </dgm:varLst>
        <dgm:alg type="composite">
          <dgm:param type="ar" val="0.85"/>
        </dgm:alg>
        <dgm:shape xmlns:r="http://schemas.openxmlformats.org/officeDocument/2006/relationships" r:blip="">
          <dgm:adjLst/>
        </dgm:shape>
        <dgm:constrLst>
          <dgm:constr type="l" for="ch" forName="Accent" refType="w" fact="0"/>
          <dgm:constr type="t" for="ch" forName="Accent" refType="h" fact="0"/>
          <dgm:constr type="w" for="ch" forName="Accent" refType="w"/>
          <dgm:constr type="h" for="ch" forName="Accent" refType="h"/>
          <dgm:constr type="l" for="ch" forName="Image" refType="w" fact="0.05"/>
          <dgm:constr type="t" for="ch" forName="Image" refType="h" fact="0.04"/>
          <dgm:constr type="w" for="ch" forName="Image" refType="w" fact="0.9"/>
          <dgm:constr type="h" for="ch" forName="Image" refType="h" fact="0.65"/>
          <dgm:constr type="l" for="ch" forName="ChildComposite" refType="w" fact="0.05"/>
          <dgm:constr type="t" for="ch" forName="ChildComposite" refType="h" fact="0.69"/>
          <dgm:constr type="w" for="ch" forName="ChildComposite" refType="w" fact="0.9"/>
          <dgm:constr type="h" for="ch" forName="ChildComposite" refType="h" fact="0.27"/>
        </dgm:constrLst>
        <dgm:layoutNode name="Accent" styleLbl="trAlignAcc1">
          <dgm:varLst>
            <dgm:chMax val="0"/>
            <dgm:chPref val="0"/>
          </dgm:varLst>
          <dgm:alg type="sp"/>
          <dgm:shape xmlns:r="http://schemas.openxmlformats.org/officeDocument/2006/relationships" type="rect" r:blip="">
            <dgm:adjLst/>
          </dgm:shape>
          <dgm:presOf/>
        </dgm:layoutNode>
        <dgm:layoutNode name="Image" styleLbl="alignImgPlace1">
          <dgm:varLst>
            <dgm:chMax val="0"/>
            <dgm:chPref val="0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Composite">
          <dgm:alg type="composite"/>
          <dgm:shape xmlns:r="http://schemas.openxmlformats.org/officeDocument/2006/relationships" r:blip="">
            <dgm:adjLst/>
          </dgm:shape>
          <dgm:choose name="Name4">
            <dgm:if name="Name5" axis="ch" ptType="node" func="cnt" op="gte" val="1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 fact="0.3704"/>
                <dgm:constr type="l" for="ch" forName="Child" refType="w" fact="0"/>
                <dgm:constr type="t" for="ch" forName="Child" refType="h" fact="0.3704"/>
                <dgm:constr type="w" for="ch" forName="Child" refType="w"/>
                <dgm:constr type="h" for="ch" forName="Child" refType="h" fact="0.6296"/>
              </dgm:constrLst>
            </dgm:if>
            <dgm:else name="Name6">
              <dgm:constrLst>
                <dgm:constr type="l" for="ch" forName="Parent" refType="w" fact="0"/>
                <dgm:constr type="t" for="ch" forName="Parent" refType="h" fact="0"/>
                <dgm:constr type="w" for="ch" forName="Parent" refType="w"/>
                <dgm:constr type="h" for="ch" forName="Parent" refType="h"/>
                <dgm:constr type="l" for="ch" forName="Child" refType="w" fact="0"/>
                <dgm:constr type="t" for="ch" forName="Child" refType="h" fact="0"/>
                <dgm:constr type="w" for="ch" forName="Child" refType="w" fact="0"/>
                <dgm:constr type="h" for="ch" forName="Child" refType="h" fact="0"/>
              </dgm:constrLst>
            </dgm:else>
          </dgm:choose>
          <dgm:layoutNode name="Child" styleLbl="node1">
            <dgm:varLst>
              <dgm:chMax val="0"/>
              <dgm:chPref val="0"/>
              <dgm:bulletEnabled val="1"/>
            </dgm:varLst>
            <dgm:choose name="Name7">
              <dgm:if name="Name8" axis="ch" ptType="node" func="cnt" op="gt" val="1">
                <dgm:alg type="tx">
                  <dgm:param type="parTxLTRAlign" val="l"/>
                  <dgm:param type="parTxRTLAlign" val="r"/>
                  <dgm:param type="txAnchorVert" val="mid"/>
                  <dgm:param type="txAnchorVertCh" val="mid"/>
                </dgm:alg>
              </dgm:if>
              <dgm:else name="Name9">
                <dgm:alg type="tx">
                  <dgm:param type="parTxLTRAlign" val="ctr"/>
                  <dgm:param type="parTxRTLAlign" val="ctr"/>
                  <dgm:param type="shpTxLTRAlignCh" val="l"/>
                  <dgm:param type="shpTxRTLAlignCh" val="r"/>
                  <dgm:param type="txAnchorVert" val="mid"/>
                  <dgm:param type="txAnchorVertCh" val="mid"/>
                </dgm:alg>
              </dgm:else>
            </dgm:choose>
            <dgm:choose name="Name10">
              <dgm:if name="Name11" axis="ch" ptType="node" func="cnt" op="gte" val="1">
                <dgm:shape xmlns:r="http://schemas.openxmlformats.org/officeDocument/2006/relationships" type="rect" r:blip="">
                  <dgm:adjLst/>
                </dgm:shape>
              </dgm:if>
              <dgm:else name="Name12">
                <dgm:shape xmlns:r="http://schemas.openxmlformats.org/officeDocument/2006/relationships" type="rect" r:blip="" hideGeom="1">
                  <dgm:adjLst/>
                </dgm:shape>
              </dgm:else>
            </dgm:choose>
            <dgm:choose name="Name13">
              <dgm:if name="Name14" axis="ch" ptType="node" func="cnt" op="gte" val="1">
                <dgm:presOf axis="des" ptType="node"/>
              </dgm:if>
              <dgm:else name="Name15">
                <dgm:presOf/>
              </dgm:else>
            </dgm:choose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Parent" styleLbl="revTx">
            <dgm:varLst>
              <dgm:chMax val="1"/>
              <dgm:chPref val="0"/>
              <dgm:bulletEnabled val="1"/>
            </dgm:varLst>
            <dgm:alg type="tx">
              <dgm:param type="shpTxLTRAlignCh" val="ctr"/>
              <dgm:param type="txAnchorVert" val="mid"/>
            </dgm:alg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99BE3F-0798-43E9-B5C4-565BE1155FBB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132DA-EA2E-4459-B7DB-92F62229BC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8469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E1173C6-56CC-412A-9484-38B98EBAC154}" type="datetimeFigureOut">
              <a:rPr lang="cs-CZ" smtClean="0"/>
              <a:pPr/>
              <a:t>13.5.2014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928E701-E24D-4FE7-BC79-7390428C27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rdinace.cz/clanek/alkoholismus-zavislost-ktera-nici-cloveka-i-jeho-rodinu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8286576"/>
              </p:ext>
            </p:extLst>
          </p:nvPr>
        </p:nvGraphicFramePr>
        <p:xfrm>
          <a:off x="683568" y="1268760"/>
          <a:ext cx="7848872" cy="459845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Mírová 218/6,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Dubí III 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latin typeface="Palatino Linotype" panose="02040502050505030304" pitchFamily="18" charset="0"/>
                          <a:ea typeface="Times New Roman"/>
                        </a:rPr>
                        <a:t>III/2 </a:t>
                      </a:r>
                      <a:r>
                        <a:rPr lang="cs-CZ" sz="1400" kern="50" dirty="0">
                          <a:latin typeface="Palatino Linotype" panose="02040502050505030304" pitchFamily="18" charset="0"/>
                          <a:ea typeface="Times New Roman"/>
                        </a:rPr>
                        <a:t>Inovace a zkvalitnění </a:t>
                      </a:r>
                      <a:r>
                        <a:rPr lang="cs-CZ" sz="1400" kern="50" dirty="0" smtClean="0">
                          <a:latin typeface="Palatino Linotype" panose="02040502050505030304" pitchFamily="18" charset="0"/>
                          <a:ea typeface="Times New Roman"/>
                        </a:rPr>
                        <a:t>výuky  ICT  </a:t>
                      </a:r>
                      <a:endParaRPr lang="cs-CZ" sz="1200" kern="50" dirty="0"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</a:rPr>
                        <a:t>ODS_32_INOVACE_JTD3.A_5</a:t>
                      </a: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</a:rPr>
                        <a:t>28.4.2014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Mgr. Petra Převrátilová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</a:rPr>
                        <a:t>Sociální pedagogika  - Občan v demokratické společnosti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III. SOŠ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</a:rPr>
                        <a:t>Výsledky vzdělávání dle RVP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Žák se orientuje v problematice alkoholismu, dokáže popsat fáze vzniku závislosti na alkoholu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+mn-ea"/>
                          <a:cs typeface="+mn-cs"/>
                        </a:rPr>
                        <a:t>Prezentace s využitím interaktivní tabule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  <a:cs typeface="+mn-cs"/>
                        </a:rPr>
                        <a:t>Alkoholismus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ea typeface="Times New Roman"/>
                          <a:cs typeface="+mn-cs"/>
                        </a:rPr>
                        <a:t>Fáze alkoholismu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Didaktický učební materiál je určen pro žáky maturitních oborů SOŠ.  Je možné ho využít jako samostatný studijní materiál nebo jako podklad k diskuzi. 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Palatino Linotype" panose="02040502050505030304" pitchFamily="18" charset="0"/>
                          <a:cs typeface="Arial" panose="020B0604020202020204" pitchFamily="34" charset="0"/>
                        </a:rPr>
                        <a:t>Součástí materiálu jsou otázky a úkoly  vztahující se k  problematice  závislosti na alkoholu.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Palatino Linotype" panose="02040502050505030304" pitchFamily="18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1259632" y="0"/>
            <a:ext cx="6521450" cy="1127667"/>
            <a:chOff x="1259632" y="0"/>
            <a:chExt cx="6521450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8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9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6" name="Obrázek 5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59632" y="0"/>
              <a:ext cx="5256584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893691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Závislost na alkoholu</a:t>
            </a:r>
            <a:endParaRPr lang="en-US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1259632" y="0"/>
            <a:ext cx="6521450" cy="1127667"/>
            <a:chOff x="1259632" y="0"/>
            <a:chExt cx="6521450" cy="1127667"/>
          </a:xfrm>
        </p:grpSpPr>
        <p:grpSp>
          <p:nvGrpSpPr>
            <p:cNvPr id="7" name="Skupina 6"/>
            <p:cNvGrpSpPr/>
            <p:nvPr/>
          </p:nvGrpSpPr>
          <p:grpSpPr>
            <a:xfrm>
              <a:off x="1259632" y="167333"/>
              <a:ext cx="6521450" cy="762000"/>
              <a:chOff x="1187624" y="348726"/>
              <a:chExt cx="6521450" cy="762000"/>
            </a:xfrm>
          </p:grpSpPr>
          <p:pic>
            <p:nvPicPr>
              <p:cNvPr id="9" name="Picture 0" descr="MSMT_logolink_bez_vl_a_sloganu.ai"/>
              <p:cNvPicPr>
                <a:picLocks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87624" y="348726"/>
                <a:ext cx="5191125" cy="7620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0" name="obrázek 2"/>
              <p:cNvPicPr/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56946" y="501845"/>
                <a:ext cx="1152128" cy="4068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8" name="Obrázek 7" descr="logo.pn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59632" y="0"/>
              <a:ext cx="5256584" cy="112766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58253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628800"/>
            <a:ext cx="8208912" cy="4497363"/>
          </a:xfrm>
        </p:spPr>
        <p:txBody>
          <a:bodyPr>
            <a:normAutofit/>
          </a:bodyPr>
          <a:lstStyle/>
          <a:p>
            <a:r>
              <a:rPr lang="cs-CZ" altLang="cs-CZ" dirty="0" smtClean="0"/>
              <a:t>Alkohol je velmi stará </a:t>
            </a:r>
            <a:r>
              <a:rPr lang="cs-CZ" altLang="cs-CZ" dirty="0"/>
              <a:t>legální </a:t>
            </a:r>
            <a:r>
              <a:rPr lang="cs-CZ" altLang="cs-CZ" dirty="0" smtClean="0"/>
              <a:t>droga, </a:t>
            </a:r>
            <a:r>
              <a:rPr lang="cs-CZ" altLang="cs-CZ" dirty="0"/>
              <a:t>poměrně lehce dostupná</a:t>
            </a:r>
            <a:endParaRPr lang="cs-CZ" altLang="cs-CZ" dirty="0">
              <a:solidFill>
                <a:schemeClr val="tx1"/>
              </a:solidFill>
            </a:endParaRPr>
          </a:p>
          <a:p>
            <a:r>
              <a:rPr lang="cs-CZ" altLang="cs-CZ" dirty="0" smtClean="0">
                <a:solidFill>
                  <a:schemeClr val="tx1"/>
                </a:solidFill>
              </a:rPr>
              <a:t>Alkohol řadíme mezi drogy, je </a:t>
            </a:r>
            <a:r>
              <a:rPr lang="cs-CZ" altLang="cs-CZ" dirty="0">
                <a:solidFill>
                  <a:schemeClr val="tx1"/>
                </a:solidFill>
              </a:rPr>
              <a:t>návykovou látku – tělo si na něj zvykne a vyžaduje ho víc a </a:t>
            </a:r>
            <a:r>
              <a:rPr lang="cs-CZ" altLang="cs-CZ" dirty="0" smtClean="0">
                <a:solidFill>
                  <a:schemeClr val="tx1"/>
                </a:solidFill>
              </a:rPr>
              <a:t>víc</a:t>
            </a:r>
          </a:p>
          <a:p>
            <a:r>
              <a:rPr lang="cs-CZ" altLang="cs-CZ" dirty="0" smtClean="0"/>
              <a:t>V malých </a:t>
            </a:r>
            <a:r>
              <a:rPr lang="cs-CZ" altLang="cs-CZ" dirty="0"/>
              <a:t>dávkách způsobuje uvolnění a euforické stavy, ve </a:t>
            </a:r>
            <a:r>
              <a:rPr lang="cs-CZ" altLang="cs-CZ" dirty="0" smtClean="0"/>
              <a:t>větších  </a:t>
            </a:r>
            <a:r>
              <a:rPr lang="cs-CZ" altLang="cs-CZ" dirty="0"/>
              <a:t>útlum, nevolnost až </a:t>
            </a:r>
            <a:r>
              <a:rPr lang="cs-CZ" altLang="cs-CZ" dirty="0" smtClean="0"/>
              <a:t>otravu (působí na CNS)</a:t>
            </a:r>
          </a:p>
          <a:p>
            <a:pPr>
              <a:lnSpc>
                <a:spcPct val="80000"/>
              </a:lnSpc>
            </a:pPr>
            <a:r>
              <a:rPr lang="cs-CZ" altLang="cs-CZ" dirty="0" smtClean="0">
                <a:solidFill>
                  <a:schemeClr val="tx1"/>
                </a:solidFill>
              </a:rPr>
              <a:t>Při </a:t>
            </a:r>
            <a:r>
              <a:rPr lang="cs-CZ" altLang="cs-CZ" dirty="0">
                <a:solidFill>
                  <a:schemeClr val="tx1"/>
                </a:solidFill>
              </a:rPr>
              <a:t>požití velkého množství alkoholu dochází k útlumu centra pro dýchání a krevní </a:t>
            </a:r>
            <a:r>
              <a:rPr lang="cs-CZ" altLang="cs-CZ" dirty="0" smtClean="0">
                <a:solidFill>
                  <a:schemeClr val="tx1"/>
                </a:solidFill>
              </a:rPr>
              <a:t>oběh</a:t>
            </a:r>
            <a:endParaRPr lang="cs-CZ" altLang="cs-CZ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cs-CZ" altLang="cs-CZ" dirty="0"/>
              <a:t>Alkohol ve vysoké koncentraci </a:t>
            </a:r>
            <a:r>
              <a:rPr lang="cs-CZ" altLang="cs-CZ" dirty="0" smtClean="0"/>
              <a:t> </a:t>
            </a:r>
            <a:r>
              <a:rPr lang="cs-CZ" altLang="cs-CZ" dirty="0"/>
              <a:t>může způsobit až smrt člověka.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alkoholu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143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1628800"/>
            <a:ext cx="8352928" cy="449736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Při požití menšího množství :</a:t>
            </a:r>
          </a:p>
          <a:p>
            <a:pPr lvl="1">
              <a:lnSpc>
                <a:spcPct val="90000"/>
              </a:lnSpc>
            </a:pPr>
            <a:r>
              <a:rPr lang="cs-CZ" altLang="cs-CZ" sz="2000" dirty="0">
                <a:solidFill>
                  <a:schemeClr val="tx1"/>
                </a:solidFill>
              </a:rPr>
              <a:t>zpočátku </a:t>
            </a:r>
            <a:r>
              <a:rPr lang="cs-CZ" altLang="cs-CZ" sz="2000" dirty="0" smtClean="0">
                <a:solidFill>
                  <a:schemeClr val="tx1"/>
                </a:solidFill>
              </a:rPr>
              <a:t>euforie </a:t>
            </a:r>
            <a:r>
              <a:rPr lang="cs-CZ" altLang="cs-CZ" sz="2000" dirty="0">
                <a:solidFill>
                  <a:schemeClr val="tx1"/>
                </a:solidFill>
              </a:rPr>
              <a:t>a </a:t>
            </a:r>
            <a:r>
              <a:rPr lang="cs-CZ" altLang="cs-CZ" sz="2000" dirty="0" smtClean="0">
                <a:solidFill>
                  <a:schemeClr val="tx1"/>
                </a:solidFill>
              </a:rPr>
              <a:t>postupné uvolňování   zábran, snížení ostýchavosti </a:t>
            </a:r>
          </a:p>
          <a:p>
            <a:pPr lvl="1">
              <a:lnSpc>
                <a:spcPct val="90000"/>
              </a:lnSpc>
            </a:pPr>
            <a:r>
              <a:rPr lang="cs-CZ" altLang="cs-CZ" sz="2000" dirty="0" smtClean="0">
                <a:solidFill>
                  <a:schemeClr val="tx1"/>
                </a:solidFill>
              </a:rPr>
              <a:t>agresivnější jedinci -  alkohol je  </a:t>
            </a:r>
            <a:r>
              <a:rPr lang="cs-CZ" altLang="cs-CZ" sz="2000" dirty="0">
                <a:solidFill>
                  <a:schemeClr val="tx1"/>
                </a:solidFill>
              </a:rPr>
              <a:t>stimulujícím </a:t>
            </a:r>
            <a:r>
              <a:rPr lang="cs-CZ" altLang="cs-CZ" sz="2000" dirty="0" smtClean="0">
                <a:solidFill>
                  <a:schemeClr val="tx1"/>
                </a:solidFill>
              </a:rPr>
              <a:t>prostředkem</a:t>
            </a:r>
          </a:p>
          <a:p>
            <a:pPr lvl="1">
              <a:lnSpc>
                <a:spcPct val="90000"/>
              </a:lnSpc>
            </a:pPr>
            <a:endParaRPr lang="cs-CZ" altLang="cs-CZ" sz="2000" dirty="0">
              <a:solidFill>
                <a:schemeClr val="tx1"/>
              </a:solidFill>
            </a:endParaRPr>
          </a:p>
          <a:p>
            <a:pPr marL="301943" lvl="1" indent="0">
              <a:lnSpc>
                <a:spcPct val="90000"/>
              </a:lnSpc>
              <a:buNone/>
            </a:pPr>
            <a:endParaRPr lang="cs-CZ" altLang="cs-CZ" sz="20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altLang="cs-CZ" sz="2600" b="1" dirty="0" smtClean="0">
                <a:solidFill>
                  <a:schemeClr val="tx1"/>
                </a:solidFill>
              </a:rPr>
              <a:t>Při požití většího množství :</a:t>
            </a:r>
          </a:p>
          <a:p>
            <a:pPr lvl="1">
              <a:lnSpc>
                <a:spcPct val="90000"/>
              </a:lnSpc>
            </a:pPr>
            <a:r>
              <a:rPr lang="cs-CZ" altLang="cs-CZ" sz="2000" dirty="0" smtClean="0">
                <a:solidFill>
                  <a:schemeClr val="tx1"/>
                </a:solidFill>
              </a:rPr>
              <a:t>snížená </a:t>
            </a:r>
            <a:r>
              <a:rPr lang="cs-CZ" altLang="cs-CZ" sz="2000" dirty="0">
                <a:solidFill>
                  <a:schemeClr val="tx1"/>
                </a:solidFill>
              </a:rPr>
              <a:t>schopnost vnímání,</a:t>
            </a:r>
          </a:p>
          <a:p>
            <a:pPr lvl="1">
              <a:lnSpc>
                <a:spcPct val="90000"/>
              </a:lnSpc>
            </a:pPr>
            <a:r>
              <a:rPr lang="cs-CZ" altLang="cs-CZ" sz="2000" dirty="0">
                <a:solidFill>
                  <a:schemeClr val="tx1"/>
                </a:solidFill>
              </a:rPr>
              <a:t>poruchy řeči</a:t>
            </a:r>
            <a:r>
              <a:rPr lang="cs-CZ" altLang="cs-CZ" sz="2000" dirty="0" smtClean="0">
                <a:solidFill>
                  <a:schemeClr val="tx1"/>
                </a:solidFill>
              </a:rPr>
              <a:t>, nezřetelná řeč</a:t>
            </a:r>
            <a:endParaRPr lang="cs-CZ" altLang="cs-CZ" sz="2000" dirty="0">
              <a:solidFill>
                <a:schemeClr val="tx1"/>
              </a:solidFill>
            </a:endParaRPr>
          </a:p>
          <a:p>
            <a:pPr lvl="1">
              <a:lnSpc>
                <a:spcPct val="90000"/>
              </a:lnSpc>
            </a:pPr>
            <a:r>
              <a:rPr lang="cs-CZ" altLang="cs-CZ" sz="2000" dirty="0">
                <a:solidFill>
                  <a:schemeClr val="tx1"/>
                </a:solidFill>
              </a:rPr>
              <a:t>snížená koordinace pohybu těla,</a:t>
            </a:r>
          </a:p>
          <a:p>
            <a:pPr lvl="1">
              <a:lnSpc>
                <a:spcPct val="90000"/>
              </a:lnSpc>
            </a:pPr>
            <a:r>
              <a:rPr lang="cs-CZ" altLang="cs-CZ" sz="2000" dirty="0">
                <a:solidFill>
                  <a:schemeClr val="tx1"/>
                </a:solidFill>
              </a:rPr>
              <a:t>deprese,</a:t>
            </a:r>
          </a:p>
          <a:p>
            <a:pPr lvl="1">
              <a:lnSpc>
                <a:spcPct val="90000"/>
              </a:lnSpc>
            </a:pPr>
            <a:r>
              <a:rPr lang="cs-CZ" altLang="cs-CZ" sz="2000" dirty="0">
                <a:solidFill>
                  <a:schemeClr val="tx1"/>
                </a:solidFill>
              </a:rPr>
              <a:t>ospalost</a:t>
            </a:r>
            <a:r>
              <a:rPr lang="cs-CZ" altLang="cs-CZ" sz="2000" dirty="0" smtClean="0">
                <a:solidFill>
                  <a:schemeClr val="tx1"/>
                </a:solidFill>
              </a:rPr>
              <a:t>, neschopnost rychle reagovat</a:t>
            </a:r>
            <a:endParaRPr lang="cs-CZ" altLang="cs-CZ" sz="2000" dirty="0">
              <a:solidFill>
                <a:schemeClr val="tx1"/>
              </a:solidFill>
            </a:endParaRPr>
          </a:p>
          <a:p>
            <a:pPr lvl="1">
              <a:lnSpc>
                <a:spcPct val="90000"/>
              </a:lnSpc>
            </a:pPr>
            <a:r>
              <a:rPr lang="cs-CZ" altLang="cs-CZ" sz="2000" dirty="0">
                <a:solidFill>
                  <a:schemeClr val="tx1"/>
                </a:solidFill>
              </a:rPr>
              <a:t>nevolnost, zvracení, aj</a:t>
            </a:r>
            <a:r>
              <a:rPr lang="cs-CZ" altLang="cs-CZ" sz="2000" dirty="0" smtClean="0">
                <a:solidFill>
                  <a:schemeClr val="tx1"/>
                </a:solidFill>
              </a:rPr>
              <a:t>..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altLang="cs-CZ" b="1" dirty="0" smtClean="0">
                <a:solidFill>
                  <a:schemeClr val="tx1"/>
                </a:solidFill>
              </a:rPr>
              <a:t>Závislost vzniká </a:t>
            </a:r>
            <a:r>
              <a:rPr lang="cs-CZ" altLang="cs-CZ" b="1" dirty="0">
                <a:solidFill>
                  <a:schemeClr val="tx1"/>
                </a:solidFill>
              </a:rPr>
              <a:t>dlouhodobým a pravidelným nadužíváním </a:t>
            </a:r>
          </a:p>
          <a:p>
            <a:pPr lvl="1">
              <a:lnSpc>
                <a:spcPct val="90000"/>
              </a:lnSpc>
            </a:pPr>
            <a:endParaRPr lang="cs-CZ" altLang="cs-CZ" sz="20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Účinky alkoholu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46170765"/>
              </p:ext>
            </p:extLst>
          </p:nvPr>
        </p:nvGraphicFramePr>
        <p:xfrm>
          <a:off x="5724128" y="3140968"/>
          <a:ext cx="2880320" cy="1656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18247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>
                <a:solidFill>
                  <a:schemeClr val="tx1"/>
                </a:solidFill>
              </a:rPr>
              <a:t>jich 6 a pokud jsou v průběhu asi 12 měsíců alespoň 3 přítomné, je vysoce pravděpodobné, že je osoba závislá na alkoholu.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1. Bažení - </a:t>
            </a:r>
            <a:r>
              <a:rPr lang="cs-CZ" b="1" dirty="0" err="1">
                <a:solidFill>
                  <a:schemeClr val="tx1"/>
                </a:solidFill>
              </a:rPr>
              <a:t>craving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2. Zhoršené sebeovládání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3. Odvykací stav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4. Zvyšování tolerance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5. Zanedbávání zájmů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>6. Osoba pokračuje v pití alkoholu navzdory nepříznivým následkům, o kterých ví</a:t>
            </a:r>
            <a:br>
              <a:rPr lang="cs-CZ" b="1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 závislosti dle K. Nešpora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50545422"/>
              </p:ext>
            </p:extLst>
          </p:nvPr>
        </p:nvGraphicFramePr>
        <p:xfrm>
          <a:off x="5292080" y="2708920"/>
          <a:ext cx="3257550" cy="243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63346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1" cy="4896544"/>
          </a:xfrm>
        </p:spPr>
        <p:txBody>
          <a:bodyPr>
            <a:normAutofit lnSpcReduction="10000"/>
          </a:bodyPr>
          <a:lstStyle/>
          <a:p>
            <a:r>
              <a:rPr lang="cs-CZ" altLang="cs-CZ" b="1" dirty="0">
                <a:solidFill>
                  <a:schemeClr val="tx1"/>
                </a:solidFill>
                <a:cs typeface="Times New Roman" pitchFamily="18" charset="0"/>
              </a:rPr>
              <a:t>Alkoholismus</a:t>
            </a:r>
            <a:r>
              <a:rPr lang="cs-CZ" altLang="cs-CZ" dirty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altLang="cs-CZ" dirty="0" smtClean="0">
                <a:solidFill>
                  <a:schemeClr val="tx1"/>
                </a:solidFill>
                <a:cs typeface="Times New Roman" pitchFamily="18" charset="0"/>
              </a:rPr>
              <a:t>(též  </a:t>
            </a:r>
            <a:r>
              <a:rPr lang="cs-CZ" altLang="cs-CZ" b="1" dirty="0">
                <a:solidFill>
                  <a:schemeClr val="tx1"/>
                </a:solidFill>
                <a:cs typeface="Times New Roman" pitchFamily="18" charset="0"/>
              </a:rPr>
              <a:t>závislost na alkoholu</a:t>
            </a:r>
            <a:r>
              <a:rPr lang="cs-CZ" altLang="cs-CZ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altLang="cs-CZ" b="1" dirty="0" smtClean="0">
                <a:solidFill>
                  <a:schemeClr val="tx1"/>
                </a:solidFill>
                <a:cs typeface="Times New Roman" pitchFamily="18" charset="0"/>
              </a:rPr>
              <a:t>opilství )</a:t>
            </a:r>
            <a:r>
              <a:rPr lang="cs-CZ" altLang="cs-CZ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altLang="cs-CZ" dirty="0">
                <a:solidFill>
                  <a:schemeClr val="tx1"/>
                </a:solidFill>
                <a:cs typeface="Times New Roman" pitchFamily="18" charset="0"/>
              </a:rPr>
              <a:t>je chronické recidivující onemocněn</a:t>
            </a:r>
            <a:r>
              <a:rPr lang="cs-CZ" altLang="cs-CZ" dirty="0">
                <a:solidFill>
                  <a:schemeClr val="tx1"/>
                </a:solidFill>
              </a:rPr>
              <a:t>í </a:t>
            </a:r>
            <a:r>
              <a:rPr lang="cs-CZ" altLang="cs-CZ" dirty="0">
                <a:solidFill>
                  <a:schemeClr val="tx1"/>
                </a:solidFill>
                <a:cs typeface="Times New Roman" pitchFamily="18" charset="0"/>
              </a:rPr>
              <a:t>postihující nejen celou </a:t>
            </a:r>
            <a:r>
              <a:rPr lang="cs-CZ" altLang="cs-CZ" dirty="0">
                <a:solidFill>
                  <a:schemeClr val="tx1"/>
                </a:solidFill>
              </a:rPr>
              <a:t>osobnost </a:t>
            </a:r>
            <a:r>
              <a:rPr lang="cs-CZ" altLang="cs-CZ" dirty="0">
                <a:solidFill>
                  <a:schemeClr val="tx1"/>
                </a:solidFill>
                <a:cs typeface="Times New Roman" pitchFamily="18" charset="0"/>
              </a:rPr>
              <a:t>postiženého jedince po stránce </a:t>
            </a:r>
            <a:r>
              <a:rPr lang="cs-CZ" altLang="cs-CZ" dirty="0">
                <a:solidFill>
                  <a:schemeClr val="tx1"/>
                </a:solidFill>
              </a:rPr>
              <a:t>psychické</a:t>
            </a:r>
            <a:r>
              <a:rPr lang="cs-CZ" altLang="cs-CZ" dirty="0">
                <a:solidFill>
                  <a:schemeClr val="tx1"/>
                </a:solidFill>
                <a:cs typeface="Times New Roman" pitchFamily="18" charset="0"/>
              </a:rPr>
              <a:t> a fyzické, ale i jeho blízké, zvláště pak rodinné </a:t>
            </a:r>
            <a:r>
              <a:rPr lang="cs-CZ" altLang="cs-CZ" dirty="0" smtClean="0">
                <a:solidFill>
                  <a:schemeClr val="tx1"/>
                </a:solidFill>
                <a:cs typeface="Times New Roman" pitchFamily="18" charset="0"/>
              </a:rPr>
              <a:t>příslušníky</a:t>
            </a:r>
          </a:p>
          <a:p>
            <a:endParaRPr lang="cs-CZ" altLang="cs-CZ" dirty="0">
              <a:solidFill>
                <a:schemeClr val="tx1"/>
              </a:solidFill>
              <a:cs typeface="Times New Roman" pitchFamily="18" charset="0"/>
            </a:endParaRPr>
          </a:p>
          <a:p>
            <a:r>
              <a:rPr lang="cs-CZ" altLang="cs-CZ" dirty="0" smtClean="0">
                <a:solidFill>
                  <a:schemeClr val="tx1"/>
                </a:solidFill>
                <a:cs typeface="Times New Roman" pitchFamily="18" charset="0"/>
              </a:rPr>
              <a:t>Jedna z nejzávažnějších  </a:t>
            </a:r>
            <a:r>
              <a:rPr lang="cs-CZ" altLang="cs-CZ" dirty="0">
                <a:solidFill>
                  <a:schemeClr val="tx1"/>
                </a:solidFill>
                <a:cs typeface="Times New Roman" pitchFamily="18" charset="0"/>
              </a:rPr>
              <a:t>a </a:t>
            </a:r>
            <a:r>
              <a:rPr lang="cs-CZ" altLang="cs-CZ" dirty="0" smtClean="0">
                <a:solidFill>
                  <a:schemeClr val="tx1"/>
                </a:solidFill>
                <a:cs typeface="Times New Roman" pitchFamily="18" charset="0"/>
              </a:rPr>
              <a:t>nejrozšířenějších forem </a:t>
            </a:r>
            <a:r>
              <a:rPr lang="cs-CZ" altLang="cs-CZ" dirty="0" smtClean="0">
                <a:solidFill>
                  <a:schemeClr val="tx1"/>
                </a:solidFill>
              </a:rPr>
              <a:t>závislosti</a:t>
            </a:r>
          </a:p>
          <a:p>
            <a:endParaRPr lang="cs-CZ" altLang="cs-CZ" dirty="0" smtClean="0">
              <a:solidFill>
                <a:schemeClr val="tx1"/>
              </a:solidFill>
            </a:endParaRPr>
          </a:p>
          <a:p>
            <a:r>
              <a:rPr lang="cs-CZ" altLang="cs-CZ" dirty="0" smtClean="0">
                <a:solidFill>
                  <a:schemeClr val="tx1"/>
                </a:solidFill>
              </a:rPr>
              <a:t>Lze ji </a:t>
            </a:r>
            <a:r>
              <a:rPr lang="cs-CZ" altLang="cs-CZ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altLang="cs-CZ" dirty="0">
                <a:solidFill>
                  <a:schemeClr val="tx1"/>
                </a:solidFill>
                <a:cs typeface="Times New Roman" pitchFamily="18" charset="0"/>
              </a:rPr>
              <a:t>jako všechny ostatní duševní i tělesné poruchy </a:t>
            </a:r>
            <a:r>
              <a:rPr lang="cs-CZ" altLang="cs-CZ" dirty="0" smtClean="0">
                <a:solidFill>
                  <a:schemeClr val="tx1"/>
                </a:solidFill>
              </a:rPr>
              <a:t>léčit</a:t>
            </a:r>
            <a:r>
              <a:rPr lang="cs-CZ" altLang="cs-CZ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</a:p>
          <a:p>
            <a:endParaRPr lang="cs-CZ" altLang="cs-CZ" dirty="0" smtClean="0">
              <a:solidFill>
                <a:schemeClr val="tx1"/>
              </a:solidFill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 posledním stádiu závislosti může pomoci jen psychiatr </a:t>
            </a:r>
            <a:r>
              <a:rPr lang="cs-CZ" dirty="0">
                <a:solidFill>
                  <a:schemeClr val="tx1"/>
                </a:solidFill>
              </a:rPr>
              <a:t>v protialkoholní léčebně nebo ambulantní středisko pro alkoholismus a toxikomanii (AT středisko)</a:t>
            </a:r>
          </a:p>
          <a:p>
            <a:endParaRPr lang="cs-CZ" altLang="cs-CZ" dirty="0">
              <a:solidFill>
                <a:schemeClr val="tx1"/>
              </a:solidFill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250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7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780927"/>
            <a:ext cx="4104456" cy="3384377"/>
          </a:xfrm>
          <a:prstGeom prst="rect">
            <a:avLst/>
          </a:prstGeom>
          <a:noFill/>
          <a:ln w="9525">
            <a:solidFill>
              <a:schemeClr val="bg2">
                <a:lumMod val="7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alkoholismu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5428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628800"/>
            <a:ext cx="9036495" cy="4968552"/>
          </a:xfrm>
        </p:spPr>
        <p:txBody>
          <a:bodyPr/>
          <a:lstStyle/>
          <a:p>
            <a:pPr>
              <a:lnSpc>
                <a:spcPct val="100000"/>
              </a:lnSpc>
              <a:buClrTx/>
              <a:buFontTx/>
              <a:buNone/>
            </a:pPr>
            <a:r>
              <a:rPr lang="cs-CZ" altLang="cs-CZ" sz="2600" b="1" dirty="0" smtClean="0">
                <a:solidFill>
                  <a:schemeClr val="tx1"/>
                </a:solidFill>
              </a:rPr>
              <a:t>1 )</a:t>
            </a:r>
            <a:r>
              <a:rPr lang="de-DE" altLang="cs-CZ" sz="2600" b="1" dirty="0" err="1" smtClean="0">
                <a:solidFill>
                  <a:schemeClr val="tx1"/>
                </a:solidFill>
              </a:rPr>
              <a:t>Fáze</a:t>
            </a:r>
            <a:r>
              <a:rPr lang="de-DE" altLang="cs-CZ" sz="2600" b="1" dirty="0" smtClean="0">
                <a:solidFill>
                  <a:schemeClr val="tx1"/>
                </a:solidFill>
              </a:rPr>
              <a:t> </a:t>
            </a:r>
            <a:r>
              <a:rPr lang="de-DE" altLang="cs-CZ" sz="2600" b="1" dirty="0" err="1">
                <a:solidFill>
                  <a:schemeClr val="tx1"/>
                </a:solidFill>
              </a:rPr>
              <a:t>občasné</a:t>
            </a:r>
            <a:r>
              <a:rPr lang="de-DE" altLang="cs-CZ" sz="2600" b="1" dirty="0">
                <a:solidFill>
                  <a:schemeClr val="tx1"/>
                </a:solidFill>
              </a:rPr>
              <a:t> </a:t>
            </a:r>
            <a:r>
              <a:rPr lang="de-DE" altLang="cs-CZ" sz="2600" b="1" dirty="0" err="1">
                <a:solidFill>
                  <a:schemeClr val="tx1"/>
                </a:solidFill>
              </a:rPr>
              <a:t>konzumace</a:t>
            </a:r>
            <a:r>
              <a:rPr lang="de-DE" altLang="cs-CZ" sz="2600" b="1" dirty="0">
                <a:solidFill>
                  <a:schemeClr val="tx1"/>
                </a:solidFill>
              </a:rPr>
              <a:t> </a:t>
            </a:r>
          </a:p>
          <a:p>
            <a:pPr>
              <a:lnSpc>
                <a:spcPct val="100000"/>
              </a:lnSpc>
              <a:buClrTx/>
              <a:buFontTx/>
              <a:buNone/>
            </a:pPr>
            <a:r>
              <a:rPr lang="de-DE" altLang="cs-CZ" dirty="0">
                <a:solidFill>
                  <a:schemeClr val="tx1"/>
                </a:solidFill>
              </a:rPr>
              <a:t>- </a:t>
            </a:r>
            <a:r>
              <a:rPr lang="cs-CZ" altLang="cs-CZ" dirty="0" smtClean="0">
                <a:solidFill>
                  <a:schemeClr val="tx1"/>
                </a:solidFill>
              </a:rPr>
              <a:t> p</a:t>
            </a:r>
            <a:r>
              <a:rPr lang="de-DE" altLang="cs-CZ" dirty="0" err="1" smtClean="0">
                <a:solidFill>
                  <a:schemeClr val="tx1"/>
                </a:solidFill>
              </a:rPr>
              <a:t>ije</a:t>
            </a:r>
            <a:r>
              <a:rPr lang="cs-CZ" altLang="cs-CZ" dirty="0" smtClean="0">
                <a:solidFill>
                  <a:schemeClr val="tx1"/>
                </a:solidFill>
              </a:rPr>
              <a:t> se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většinou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ve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společnosti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cs-CZ" altLang="cs-CZ" dirty="0" smtClean="0">
                <a:solidFill>
                  <a:schemeClr val="tx1"/>
                </a:solidFill>
              </a:rPr>
              <a:t>,</a:t>
            </a:r>
            <a:r>
              <a:rPr lang="cs-CZ" altLang="cs-CZ" dirty="0">
                <a:solidFill>
                  <a:schemeClr val="tx1"/>
                </a:solidFill>
              </a:rPr>
              <a:t> </a:t>
            </a:r>
            <a:r>
              <a:rPr lang="cs-CZ" altLang="cs-CZ" dirty="0" smtClean="0">
                <a:solidFill>
                  <a:schemeClr val="tx1"/>
                </a:solidFill>
              </a:rPr>
              <a:t>piják se neopíjí, </a:t>
            </a:r>
            <a:r>
              <a:rPr lang="cs-CZ" altLang="cs-CZ" dirty="0">
                <a:solidFill>
                  <a:schemeClr val="tx1"/>
                </a:solidFill>
              </a:rPr>
              <a:t>pije jen tolik, kolik potřebuje</a:t>
            </a:r>
            <a:endParaRPr lang="de-DE" alt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2 ) Fáze varovná, prodromální</a:t>
            </a:r>
          </a:p>
          <a:p>
            <a:pPr>
              <a:buFontTx/>
              <a:buChar char="-"/>
            </a:pPr>
            <a:r>
              <a:rPr lang="cs-CZ" altLang="cs-CZ" dirty="0" smtClean="0">
                <a:solidFill>
                  <a:schemeClr val="tx1"/>
                </a:solidFill>
              </a:rPr>
              <a:t>stále </a:t>
            </a:r>
            <a:r>
              <a:rPr lang="cs-CZ" altLang="cs-CZ" dirty="0">
                <a:solidFill>
                  <a:schemeClr val="tx1"/>
                </a:solidFill>
              </a:rPr>
              <a:t>větší dávky alkoholu </a:t>
            </a:r>
            <a:r>
              <a:rPr lang="cs-CZ" altLang="cs-CZ" dirty="0" smtClean="0">
                <a:solidFill>
                  <a:schemeClr val="tx1"/>
                </a:solidFill>
              </a:rPr>
              <a:t>snáší a potřebuje – stoupá tolerance, </a:t>
            </a:r>
            <a:r>
              <a:rPr lang="cs-CZ" altLang="cs-CZ" dirty="0">
                <a:solidFill>
                  <a:schemeClr val="tx1"/>
                </a:solidFill>
              </a:rPr>
              <a:t>aby dosáhl žádoucí </a:t>
            </a:r>
            <a:r>
              <a:rPr lang="cs-CZ" altLang="cs-CZ" dirty="0" smtClean="0">
                <a:solidFill>
                  <a:schemeClr val="tx1"/>
                </a:solidFill>
              </a:rPr>
              <a:t>nálady, pití </a:t>
            </a:r>
            <a:r>
              <a:rPr lang="cs-CZ" altLang="cs-CZ" dirty="0">
                <a:solidFill>
                  <a:schemeClr val="tx1"/>
                </a:solidFill>
              </a:rPr>
              <a:t>je stále </a:t>
            </a:r>
            <a:r>
              <a:rPr lang="cs-CZ" altLang="cs-CZ" dirty="0" smtClean="0">
                <a:solidFill>
                  <a:schemeClr val="tx1"/>
                </a:solidFill>
              </a:rPr>
              <a:t>častější, častější se vyskytuje opilost, ztrácí kontrolu nad pitím, uvědomuje si potřebu alkoholu</a:t>
            </a:r>
          </a:p>
          <a:p>
            <a:pPr>
              <a:buFontTx/>
              <a:buChar char="-"/>
            </a:pPr>
            <a:endParaRPr lang="cs-CZ" altLang="cs-CZ" dirty="0"/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Fáze vzniku závislosti na alkoholu 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2453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3" y="1628800"/>
            <a:ext cx="9036497" cy="5112568"/>
          </a:xfrm>
        </p:spPr>
        <p:txBody>
          <a:bodyPr>
            <a:normAutofit/>
          </a:bodyPr>
          <a:lstStyle/>
          <a:p>
            <a:pPr marL="431800" indent="-315913">
              <a:lnSpc>
                <a:spcPct val="95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de-DE" altLang="cs-CZ" sz="2800" b="1" dirty="0">
                <a:solidFill>
                  <a:schemeClr val="tx1"/>
                </a:solidFill>
              </a:rPr>
              <a:t>3) </a:t>
            </a:r>
            <a:r>
              <a:rPr lang="de-DE" altLang="cs-CZ" sz="2600" b="1" dirty="0" err="1">
                <a:solidFill>
                  <a:schemeClr val="tx1"/>
                </a:solidFill>
              </a:rPr>
              <a:t>Fáze</a:t>
            </a:r>
            <a:r>
              <a:rPr lang="de-DE" altLang="cs-CZ" sz="2600" b="1" dirty="0">
                <a:solidFill>
                  <a:schemeClr val="tx1"/>
                </a:solidFill>
              </a:rPr>
              <a:t> </a:t>
            </a:r>
            <a:r>
              <a:rPr lang="de-DE" altLang="cs-CZ" sz="2600" b="1" dirty="0" err="1">
                <a:solidFill>
                  <a:schemeClr val="tx1"/>
                </a:solidFill>
              </a:rPr>
              <a:t>kritická</a:t>
            </a:r>
            <a:r>
              <a:rPr lang="de-DE" altLang="cs-CZ" sz="2600" b="1" dirty="0">
                <a:solidFill>
                  <a:schemeClr val="tx1"/>
                </a:solidFill>
              </a:rPr>
              <a:t> </a:t>
            </a:r>
          </a:p>
          <a:p>
            <a:pPr marL="458787" indent="-342900">
              <a:lnSpc>
                <a:spcPct val="95000"/>
              </a:lnSpc>
              <a:buClrTx/>
              <a:buFontTx/>
              <a:buChar char="-"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de-DE" altLang="cs-CZ" dirty="0" err="1" smtClean="0">
                <a:solidFill>
                  <a:schemeClr val="tx1"/>
                </a:solidFill>
              </a:rPr>
              <a:t>pokračuje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růst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tolerance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 smtClean="0">
                <a:solidFill>
                  <a:schemeClr val="tx1"/>
                </a:solidFill>
              </a:rPr>
              <a:t>alkoholu</a:t>
            </a:r>
            <a:r>
              <a:rPr lang="de-DE" altLang="cs-CZ" dirty="0" smtClean="0">
                <a:solidFill>
                  <a:schemeClr val="tx1"/>
                </a:solidFill>
              </a:rPr>
              <a:t>                         </a:t>
            </a:r>
            <a:endParaRPr lang="de-DE" altLang="cs-CZ" dirty="0">
              <a:solidFill>
                <a:schemeClr val="tx1"/>
              </a:solidFill>
            </a:endParaRPr>
          </a:p>
          <a:p>
            <a:pPr marL="458787" indent="-342900">
              <a:lnSpc>
                <a:spcPct val="95000"/>
              </a:lnSpc>
              <a:buClrTx/>
              <a:buFontTx/>
              <a:buChar char="-"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en-US" altLang="cs-CZ" dirty="0" err="1" smtClean="0">
                <a:solidFill>
                  <a:schemeClr val="tx1"/>
                </a:solidFill>
              </a:rPr>
              <a:t>pití</a:t>
            </a:r>
            <a:r>
              <a:rPr lang="en-US" altLang="cs-CZ" dirty="0" smtClean="0">
                <a:solidFill>
                  <a:schemeClr val="tx1"/>
                </a:solidFill>
              </a:rPr>
              <a:t> </a:t>
            </a:r>
            <a:r>
              <a:rPr lang="en-US" altLang="cs-CZ" dirty="0" err="1">
                <a:solidFill>
                  <a:schemeClr val="tx1"/>
                </a:solidFill>
              </a:rPr>
              <a:t>přestává</a:t>
            </a:r>
            <a:r>
              <a:rPr lang="en-US" altLang="cs-CZ" dirty="0">
                <a:solidFill>
                  <a:schemeClr val="tx1"/>
                </a:solidFill>
              </a:rPr>
              <a:t> </a:t>
            </a:r>
            <a:r>
              <a:rPr lang="en-US" altLang="cs-CZ" dirty="0" err="1">
                <a:solidFill>
                  <a:schemeClr val="tx1"/>
                </a:solidFill>
              </a:rPr>
              <a:t>regulovat</a:t>
            </a:r>
            <a:r>
              <a:rPr lang="en-US" altLang="cs-CZ" dirty="0">
                <a:solidFill>
                  <a:schemeClr val="tx1"/>
                </a:solidFill>
              </a:rPr>
              <a:t>, </a:t>
            </a:r>
            <a:r>
              <a:rPr lang="en-US" altLang="cs-CZ" dirty="0" err="1">
                <a:solidFill>
                  <a:schemeClr val="tx1"/>
                </a:solidFill>
              </a:rPr>
              <a:t>časté</a:t>
            </a:r>
            <a:r>
              <a:rPr lang="en-US" altLang="cs-CZ" dirty="0">
                <a:solidFill>
                  <a:schemeClr val="tx1"/>
                </a:solidFill>
              </a:rPr>
              <a:t> </a:t>
            </a:r>
            <a:r>
              <a:rPr lang="en-US" altLang="cs-CZ" dirty="0" err="1">
                <a:solidFill>
                  <a:schemeClr val="tx1"/>
                </a:solidFill>
              </a:rPr>
              <a:t>stavy</a:t>
            </a:r>
            <a:r>
              <a:rPr lang="en-US" altLang="cs-CZ" dirty="0">
                <a:solidFill>
                  <a:schemeClr val="tx1"/>
                </a:solidFill>
              </a:rPr>
              <a:t> </a:t>
            </a:r>
            <a:r>
              <a:rPr lang="en-US" altLang="cs-CZ" dirty="0" err="1">
                <a:solidFill>
                  <a:schemeClr val="tx1"/>
                </a:solidFill>
              </a:rPr>
              <a:t>opilosti</a:t>
            </a:r>
            <a:r>
              <a:rPr lang="en-US" altLang="cs-CZ" dirty="0">
                <a:solidFill>
                  <a:schemeClr val="tx1"/>
                </a:solidFill>
              </a:rPr>
              <a:t>, </a:t>
            </a:r>
            <a:r>
              <a:rPr lang="en-US" altLang="cs-CZ" dirty="0" err="1">
                <a:solidFill>
                  <a:schemeClr val="tx1"/>
                </a:solidFill>
              </a:rPr>
              <a:t>alkoholické</a:t>
            </a:r>
            <a:r>
              <a:rPr lang="en-US" altLang="cs-CZ" dirty="0">
                <a:solidFill>
                  <a:schemeClr val="tx1"/>
                </a:solidFill>
              </a:rPr>
              <a:t> </a:t>
            </a:r>
            <a:r>
              <a:rPr lang="en-US" altLang="cs-CZ" dirty="0" err="1" smtClean="0">
                <a:solidFill>
                  <a:schemeClr val="tx1"/>
                </a:solidFill>
              </a:rPr>
              <a:t>amnézie</a:t>
            </a:r>
            <a:r>
              <a:rPr lang="cs-CZ" altLang="cs-CZ" dirty="0" smtClean="0">
                <a:solidFill>
                  <a:schemeClr val="tx1"/>
                </a:solidFill>
              </a:rPr>
              <a:t>, </a:t>
            </a:r>
            <a:r>
              <a:rPr lang="cs-CZ" altLang="cs-CZ" dirty="0">
                <a:solidFill>
                  <a:schemeClr val="tx1"/>
                </a:solidFill>
              </a:rPr>
              <a:t>objevují se okénka (výpadky paměti)</a:t>
            </a:r>
            <a:endParaRPr lang="en-US" altLang="cs-CZ" dirty="0">
              <a:solidFill>
                <a:schemeClr val="tx1"/>
              </a:solidFill>
            </a:endParaRPr>
          </a:p>
          <a:p>
            <a:pPr marL="431800" indent="-315913">
              <a:lnSpc>
                <a:spcPct val="95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de-DE" altLang="cs-CZ" dirty="0" smtClean="0">
                <a:solidFill>
                  <a:schemeClr val="tx1"/>
                </a:solidFill>
              </a:rPr>
              <a:t>-</a:t>
            </a:r>
            <a:r>
              <a:rPr lang="cs-CZ" altLang="cs-CZ" dirty="0" smtClean="0">
                <a:solidFill>
                  <a:schemeClr val="tx1"/>
                </a:solidFill>
              </a:rPr>
              <a:t>    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ztráta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kontroly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nad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svým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pitím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stal</a:t>
            </a:r>
            <a:r>
              <a:rPr lang="de-DE" altLang="cs-CZ" dirty="0">
                <a:solidFill>
                  <a:schemeClr val="tx1"/>
                </a:solidFill>
              </a:rPr>
              <a:t> se </a:t>
            </a:r>
            <a:r>
              <a:rPr lang="de-DE" altLang="cs-CZ" dirty="0" err="1" smtClean="0">
                <a:solidFill>
                  <a:schemeClr val="tx1"/>
                </a:solidFill>
              </a:rPr>
              <a:t>závislým</a:t>
            </a:r>
            <a:r>
              <a:rPr lang="cs-CZ" altLang="cs-CZ" dirty="0" smtClean="0">
                <a:solidFill>
                  <a:schemeClr val="tx1"/>
                </a:solidFill>
              </a:rPr>
              <a:t> – nedokáže si pití   odepřít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endParaRPr lang="de-DE" altLang="cs-CZ" dirty="0">
              <a:solidFill>
                <a:schemeClr val="tx1"/>
              </a:solidFill>
            </a:endParaRPr>
          </a:p>
          <a:p>
            <a:pPr marL="431800" indent="-315913">
              <a:lnSpc>
                <a:spcPct val="95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de-DE" altLang="cs-CZ" dirty="0" smtClean="0">
                <a:solidFill>
                  <a:schemeClr val="tx1"/>
                </a:solidFill>
              </a:rPr>
              <a:t>-</a:t>
            </a:r>
            <a:r>
              <a:rPr lang="cs-CZ" altLang="cs-CZ" dirty="0" smtClean="0">
                <a:solidFill>
                  <a:schemeClr val="tx1"/>
                </a:solidFill>
              </a:rPr>
              <a:t>    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závislost</a:t>
            </a:r>
            <a:r>
              <a:rPr lang="de-DE" altLang="cs-CZ" dirty="0">
                <a:solidFill>
                  <a:schemeClr val="tx1"/>
                </a:solidFill>
              </a:rPr>
              <a:t> si </a:t>
            </a:r>
            <a:r>
              <a:rPr lang="de-DE" altLang="cs-CZ" dirty="0" err="1">
                <a:solidFill>
                  <a:schemeClr val="tx1"/>
                </a:solidFill>
              </a:rPr>
              <a:t>nechce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přiznat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</a:p>
          <a:p>
            <a:pPr marL="431800" indent="-315913">
              <a:lnSpc>
                <a:spcPct val="95000"/>
              </a:lnSpc>
              <a:buClrTx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de-DE" altLang="cs-CZ" dirty="0" smtClean="0">
                <a:solidFill>
                  <a:schemeClr val="tx1"/>
                </a:solidFill>
              </a:rPr>
              <a:t>- </a:t>
            </a:r>
            <a:r>
              <a:rPr lang="cs-CZ" altLang="cs-CZ" dirty="0" smtClean="0">
                <a:solidFill>
                  <a:schemeClr val="tx1"/>
                </a:solidFill>
              </a:rPr>
              <a:t>    </a:t>
            </a:r>
            <a:r>
              <a:rPr lang="de-DE" altLang="cs-CZ" dirty="0" err="1" smtClean="0">
                <a:solidFill>
                  <a:schemeClr val="tx1"/>
                </a:solidFill>
              </a:rPr>
              <a:t>problémy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cs-CZ" altLang="cs-CZ" dirty="0" smtClean="0">
                <a:solidFill>
                  <a:schemeClr val="tx1"/>
                </a:solidFill>
              </a:rPr>
              <a:t> především </a:t>
            </a:r>
            <a:r>
              <a:rPr lang="de-DE" altLang="cs-CZ" dirty="0" smtClean="0">
                <a:solidFill>
                  <a:schemeClr val="tx1"/>
                </a:solidFill>
              </a:rPr>
              <a:t>v </a:t>
            </a:r>
            <a:r>
              <a:rPr lang="de-DE" altLang="cs-CZ" dirty="0" err="1">
                <a:solidFill>
                  <a:schemeClr val="tx1"/>
                </a:solidFill>
              </a:rPr>
              <a:t>sociální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oblasti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smtClean="0">
                <a:solidFill>
                  <a:schemeClr val="tx1"/>
                </a:solidFill>
              </a:rPr>
              <a:t>( </a:t>
            </a:r>
            <a:r>
              <a:rPr lang="de-DE" altLang="cs-CZ" dirty="0">
                <a:solidFill>
                  <a:schemeClr val="tx1"/>
                </a:solidFill>
              </a:rPr>
              <a:t>v </a:t>
            </a:r>
            <a:r>
              <a:rPr lang="de-DE" altLang="cs-CZ" dirty="0" err="1">
                <a:solidFill>
                  <a:schemeClr val="tx1"/>
                </a:solidFill>
              </a:rPr>
              <a:t>rodině</a:t>
            </a:r>
            <a:r>
              <a:rPr lang="de-DE" altLang="cs-CZ" dirty="0">
                <a:solidFill>
                  <a:schemeClr val="tx1"/>
                </a:solidFill>
              </a:rPr>
              <a:t>, na </a:t>
            </a:r>
            <a:r>
              <a:rPr lang="de-DE" altLang="cs-CZ" dirty="0" err="1">
                <a:solidFill>
                  <a:schemeClr val="tx1"/>
                </a:solidFill>
              </a:rPr>
              <a:t>pracovišti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cs-CZ" altLang="cs-CZ" dirty="0" smtClean="0">
                <a:solidFill>
                  <a:schemeClr val="tx1"/>
                </a:solidFill>
              </a:rPr>
              <a:t>    </a:t>
            </a:r>
            <a:r>
              <a:rPr lang="de-DE" altLang="cs-CZ" dirty="0" err="1" smtClean="0">
                <a:solidFill>
                  <a:schemeClr val="tx1"/>
                </a:solidFill>
              </a:rPr>
              <a:t>dává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přednost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společnosti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lidí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kteří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pijí</a:t>
            </a:r>
            <a:r>
              <a:rPr lang="de-DE" altLang="cs-CZ" dirty="0">
                <a:solidFill>
                  <a:schemeClr val="tx1"/>
                </a:solidFill>
              </a:rPr>
              <a:t> a </a:t>
            </a:r>
            <a:r>
              <a:rPr lang="de-DE" altLang="cs-CZ" dirty="0" err="1">
                <a:solidFill>
                  <a:schemeClr val="tx1"/>
                </a:solidFill>
              </a:rPr>
              <a:t>nic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mu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nevyčítají</a:t>
            </a:r>
            <a:r>
              <a:rPr lang="de-DE" altLang="cs-CZ" dirty="0">
                <a:solidFill>
                  <a:schemeClr val="tx1"/>
                </a:solidFill>
              </a:rPr>
              <a:t>.)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Fáze vzniku závislosti na </a:t>
            </a:r>
            <a:r>
              <a:rPr lang="cs-CZ" dirty="0" smtClean="0"/>
              <a:t>alkoholu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405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628800"/>
            <a:ext cx="8856983" cy="5229200"/>
          </a:xfrm>
        </p:spPr>
        <p:txBody>
          <a:bodyPr>
            <a:noAutofit/>
          </a:bodyPr>
          <a:lstStyle/>
          <a:p>
            <a:pPr marL="342900" indent="-338138">
              <a:lnSpc>
                <a:spcPct val="95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 dirty="0" smtClean="0">
                <a:solidFill>
                  <a:schemeClr val="tx1"/>
                </a:solidFill>
              </a:rPr>
              <a:t>4) </a:t>
            </a:r>
            <a:r>
              <a:rPr lang="de-DE" altLang="cs-CZ" b="1" dirty="0" smtClean="0">
                <a:solidFill>
                  <a:schemeClr val="tx1"/>
                </a:solidFill>
              </a:rPr>
              <a:t> </a:t>
            </a:r>
            <a:r>
              <a:rPr lang="de-DE" altLang="cs-CZ" b="1" dirty="0" err="1">
                <a:solidFill>
                  <a:schemeClr val="tx1"/>
                </a:solidFill>
              </a:rPr>
              <a:t>Fáze</a:t>
            </a:r>
            <a:r>
              <a:rPr lang="de-DE" altLang="cs-CZ" b="1" dirty="0">
                <a:solidFill>
                  <a:schemeClr val="tx1"/>
                </a:solidFill>
              </a:rPr>
              <a:t> </a:t>
            </a:r>
            <a:r>
              <a:rPr lang="de-DE" altLang="cs-CZ" b="1" dirty="0" err="1">
                <a:solidFill>
                  <a:schemeClr val="tx1"/>
                </a:solidFill>
              </a:rPr>
              <a:t>terminální</a:t>
            </a:r>
            <a:r>
              <a:rPr lang="de-DE" altLang="cs-CZ" b="1" dirty="0">
                <a:solidFill>
                  <a:schemeClr val="tx1"/>
                </a:solidFill>
              </a:rPr>
              <a:t> - </a:t>
            </a:r>
            <a:r>
              <a:rPr lang="de-DE" altLang="cs-CZ" b="1" dirty="0" smtClean="0">
                <a:solidFill>
                  <a:schemeClr val="tx1"/>
                </a:solidFill>
              </a:rPr>
              <a:t>o</a:t>
            </a:r>
            <a:r>
              <a:rPr lang="cs-CZ" altLang="cs-CZ" b="1" dirty="0" err="1" smtClean="0">
                <a:solidFill>
                  <a:schemeClr val="tx1"/>
                </a:solidFill>
              </a:rPr>
              <a:t>bd</a:t>
            </a:r>
            <a:r>
              <a:rPr lang="de-DE" altLang="cs-CZ" b="1" dirty="0" err="1" smtClean="0">
                <a:solidFill>
                  <a:schemeClr val="tx1"/>
                </a:solidFill>
              </a:rPr>
              <a:t>obí</a:t>
            </a:r>
            <a:r>
              <a:rPr lang="de-DE" altLang="cs-CZ" b="1" dirty="0" smtClean="0">
                <a:solidFill>
                  <a:schemeClr val="tx1"/>
                </a:solidFill>
              </a:rPr>
              <a:t> </a:t>
            </a:r>
            <a:r>
              <a:rPr lang="de-DE" altLang="cs-CZ" b="1" dirty="0" err="1">
                <a:solidFill>
                  <a:schemeClr val="tx1"/>
                </a:solidFill>
              </a:rPr>
              <a:t>úpadku</a:t>
            </a:r>
            <a:r>
              <a:rPr lang="de-DE" altLang="cs-CZ" b="1" dirty="0">
                <a:solidFill>
                  <a:schemeClr val="tx1"/>
                </a:solidFill>
              </a:rPr>
              <a:t> </a:t>
            </a:r>
          </a:p>
          <a:p>
            <a:pPr marL="347662" indent="-342900">
              <a:lnSpc>
                <a:spcPct val="95000"/>
              </a:lnSpc>
              <a:buClrTx/>
              <a:buFontTx/>
              <a:buChar char="-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dirty="0" smtClean="0">
                <a:solidFill>
                  <a:schemeClr val="tx1"/>
                </a:solidFill>
              </a:rPr>
              <a:t>s</a:t>
            </a:r>
            <a:r>
              <a:rPr lang="de-DE" altLang="cs-CZ" dirty="0" smtClean="0">
                <a:solidFill>
                  <a:schemeClr val="tx1"/>
                </a:solidFill>
              </a:rPr>
              <a:t>n</a:t>
            </a:r>
            <a:r>
              <a:rPr lang="cs-CZ" altLang="cs-CZ" dirty="0" smtClean="0">
                <a:solidFill>
                  <a:schemeClr val="tx1"/>
                </a:solidFill>
              </a:rPr>
              <a:t>í</a:t>
            </a:r>
            <a:r>
              <a:rPr lang="de-DE" altLang="cs-CZ" dirty="0" smtClean="0">
                <a:solidFill>
                  <a:schemeClr val="tx1"/>
                </a:solidFill>
              </a:rPr>
              <a:t>ž</a:t>
            </a:r>
            <a:r>
              <a:rPr lang="cs-CZ" altLang="cs-CZ" dirty="0" err="1" smtClean="0">
                <a:solidFill>
                  <a:schemeClr val="tx1"/>
                </a:solidFill>
              </a:rPr>
              <a:t>ení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tolerance</a:t>
            </a:r>
            <a:r>
              <a:rPr lang="de-DE" altLang="cs-CZ" dirty="0">
                <a:solidFill>
                  <a:schemeClr val="tx1"/>
                </a:solidFill>
              </a:rPr>
              <a:t> na </a:t>
            </a:r>
            <a:r>
              <a:rPr lang="de-DE" altLang="cs-CZ" dirty="0" err="1">
                <a:solidFill>
                  <a:schemeClr val="tx1"/>
                </a:solidFill>
              </a:rPr>
              <a:t>alkohol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rychle</a:t>
            </a:r>
            <a:r>
              <a:rPr lang="de-DE" altLang="cs-CZ" dirty="0">
                <a:solidFill>
                  <a:schemeClr val="tx1"/>
                </a:solidFill>
              </a:rPr>
              <a:t> se </a:t>
            </a:r>
            <a:r>
              <a:rPr lang="de-DE" altLang="cs-CZ" dirty="0" err="1">
                <a:solidFill>
                  <a:schemeClr val="tx1"/>
                </a:solidFill>
              </a:rPr>
              <a:t>opije</a:t>
            </a:r>
            <a:r>
              <a:rPr lang="de-DE" altLang="cs-CZ" dirty="0">
                <a:solidFill>
                  <a:schemeClr val="tx1"/>
                </a:solidFill>
              </a:rPr>
              <a:t>, </a:t>
            </a:r>
            <a:r>
              <a:rPr lang="de-DE" altLang="cs-CZ" dirty="0" err="1">
                <a:solidFill>
                  <a:schemeClr val="tx1"/>
                </a:solidFill>
              </a:rPr>
              <a:t>ale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bez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 smtClean="0">
                <a:solidFill>
                  <a:schemeClr val="tx1"/>
                </a:solidFill>
              </a:rPr>
              <a:t>alkoholu</a:t>
            </a:r>
            <a:r>
              <a:rPr lang="cs-CZ" altLang="cs-CZ" dirty="0" smtClean="0">
                <a:solidFill>
                  <a:schemeClr val="tx1"/>
                </a:solidFill>
              </a:rPr>
              <a:t> </a:t>
            </a:r>
          </a:p>
          <a:p>
            <a:pPr marL="4762" indent="0">
              <a:lnSpc>
                <a:spcPct val="95000"/>
              </a:lnSpc>
              <a:buClr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dirty="0">
                <a:solidFill>
                  <a:schemeClr val="tx1"/>
                </a:solidFill>
              </a:rPr>
              <a:t> </a:t>
            </a:r>
            <a:r>
              <a:rPr lang="cs-CZ" altLang="cs-CZ" dirty="0" smtClean="0">
                <a:solidFill>
                  <a:schemeClr val="tx1"/>
                </a:solidFill>
              </a:rPr>
              <a:t>     </a:t>
            </a:r>
            <a:r>
              <a:rPr lang="de-DE" altLang="cs-CZ" dirty="0" err="1" smtClean="0">
                <a:solidFill>
                  <a:schemeClr val="tx1"/>
                </a:solidFill>
              </a:rPr>
              <a:t>nevydrží</a:t>
            </a:r>
            <a:endParaRPr lang="cs-CZ" altLang="cs-CZ" dirty="0" smtClean="0">
              <a:solidFill>
                <a:schemeClr val="tx1"/>
              </a:solidFill>
            </a:endParaRPr>
          </a:p>
          <a:p>
            <a:pPr marL="347662" indent="-342900">
              <a:lnSpc>
                <a:spcPct val="95000"/>
              </a:lnSpc>
              <a:buClrTx/>
              <a:buFontTx/>
              <a:buChar char="-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de-DE" altLang="cs-CZ" dirty="0" err="1" smtClean="0">
                <a:solidFill>
                  <a:schemeClr val="tx1"/>
                </a:solidFill>
              </a:rPr>
              <a:t>psychické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>
                <a:solidFill>
                  <a:schemeClr val="tx1"/>
                </a:solidFill>
              </a:rPr>
              <a:t>i </a:t>
            </a:r>
            <a:r>
              <a:rPr lang="de-DE" altLang="cs-CZ" dirty="0" err="1">
                <a:solidFill>
                  <a:schemeClr val="tx1"/>
                </a:solidFill>
              </a:rPr>
              <a:t>somatické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 smtClean="0">
                <a:solidFill>
                  <a:schemeClr val="tx1"/>
                </a:solidFill>
              </a:rPr>
              <a:t>poruchy</a:t>
            </a:r>
            <a:endParaRPr lang="cs-CZ" altLang="cs-CZ" dirty="0" smtClean="0">
              <a:solidFill>
                <a:schemeClr val="tx1"/>
              </a:solidFill>
            </a:endParaRPr>
          </a:p>
          <a:p>
            <a:pPr marL="347662" indent="-342900">
              <a:lnSpc>
                <a:spcPct val="95000"/>
              </a:lnSpc>
              <a:buClrTx/>
              <a:buFontTx/>
              <a:buChar char="-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de-DE" altLang="cs-CZ" dirty="0" err="1" smtClean="0">
                <a:solidFill>
                  <a:schemeClr val="tx1"/>
                </a:solidFill>
              </a:rPr>
              <a:t>stavy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 err="1" smtClean="0">
                <a:solidFill>
                  <a:schemeClr val="tx1"/>
                </a:solidFill>
              </a:rPr>
              <a:t>bezmocnosti</a:t>
            </a:r>
            <a:r>
              <a:rPr lang="cs-CZ" altLang="cs-CZ" dirty="0" smtClean="0">
                <a:solidFill>
                  <a:schemeClr val="tx1"/>
                </a:solidFill>
              </a:rPr>
              <a:t> -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uvědomuje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cs-CZ" altLang="cs-CZ" dirty="0" smtClean="0">
                <a:solidFill>
                  <a:schemeClr val="tx1"/>
                </a:solidFill>
              </a:rPr>
              <a:t> si </a:t>
            </a:r>
            <a:r>
              <a:rPr lang="de-DE" altLang="cs-CZ" dirty="0" err="1" smtClean="0">
                <a:solidFill>
                  <a:schemeClr val="tx1"/>
                </a:solidFill>
              </a:rPr>
              <a:t>svou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neschopnost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zvládnout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 smtClean="0">
                <a:solidFill>
                  <a:schemeClr val="tx1"/>
                </a:solidFill>
              </a:rPr>
              <a:t>závislost</a:t>
            </a:r>
            <a:endParaRPr lang="cs-CZ" altLang="cs-CZ" dirty="0" smtClean="0">
              <a:solidFill>
                <a:schemeClr val="tx1"/>
              </a:solidFill>
            </a:endParaRPr>
          </a:p>
          <a:p>
            <a:pPr marL="342900" indent="-338138">
              <a:lnSpc>
                <a:spcPct val="95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dirty="0" smtClean="0">
                <a:solidFill>
                  <a:schemeClr val="tx1"/>
                </a:solidFill>
              </a:rPr>
              <a:t>-    </a:t>
            </a:r>
            <a:r>
              <a:rPr lang="de-DE" altLang="cs-CZ" dirty="0" err="1" smtClean="0">
                <a:solidFill>
                  <a:schemeClr val="tx1"/>
                </a:solidFill>
              </a:rPr>
              <a:t>tělesné</a:t>
            </a:r>
            <a:r>
              <a:rPr lang="de-DE" altLang="cs-CZ" dirty="0" smtClean="0">
                <a:solidFill>
                  <a:schemeClr val="tx1"/>
                </a:solidFill>
              </a:rPr>
              <a:t> </a:t>
            </a:r>
            <a:r>
              <a:rPr lang="de-DE" altLang="cs-CZ" dirty="0">
                <a:solidFill>
                  <a:schemeClr val="tx1"/>
                </a:solidFill>
              </a:rPr>
              <a:t>i </a:t>
            </a:r>
            <a:r>
              <a:rPr lang="de-DE" altLang="cs-CZ" dirty="0" err="1">
                <a:solidFill>
                  <a:schemeClr val="tx1"/>
                </a:solidFill>
              </a:rPr>
              <a:t>psychické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de-DE" altLang="cs-CZ" dirty="0" err="1">
                <a:solidFill>
                  <a:schemeClr val="tx1"/>
                </a:solidFill>
              </a:rPr>
              <a:t>chátrání</a:t>
            </a:r>
            <a:r>
              <a:rPr lang="de-DE" altLang="cs-CZ" dirty="0">
                <a:solidFill>
                  <a:schemeClr val="tx1"/>
                </a:solidFill>
              </a:rPr>
              <a:t> </a:t>
            </a:r>
            <a:r>
              <a:rPr lang="cs-CZ" altLang="cs-CZ" dirty="0" smtClean="0">
                <a:solidFill>
                  <a:schemeClr val="tx1"/>
                </a:solidFill>
              </a:rPr>
              <a:t>, celkový úpadek osobnosti                  </a:t>
            </a:r>
            <a:r>
              <a:rPr lang="cs-CZ" altLang="cs-CZ" dirty="0">
                <a:solidFill>
                  <a:schemeClr val="tx1"/>
                </a:solidFill>
              </a:rPr>
              <a:t>v pracovní, společenské i rodinné </a:t>
            </a:r>
            <a:r>
              <a:rPr lang="cs-CZ" altLang="cs-CZ" dirty="0" smtClean="0">
                <a:solidFill>
                  <a:schemeClr val="tx1"/>
                </a:solidFill>
              </a:rPr>
              <a:t>oblasti</a:t>
            </a:r>
          </a:p>
          <a:p>
            <a:pPr marL="347662" indent="-342900">
              <a:lnSpc>
                <a:spcPct val="95000"/>
              </a:lnSpc>
              <a:buClrTx/>
              <a:buFontTx/>
              <a:buChar char="-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dirty="0" smtClean="0">
                <a:solidFill>
                  <a:schemeClr val="tx1"/>
                </a:solidFill>
              </a:rPr>
              <a:t>opíjí </a:t>
            </a:r>
            <a:r>
              <a:rPr lang="cs-CZ" b="1" dirty="0">
                <a:solidFill>
                  <a:schemeClr val="tx1"/>
                </a:solidFill>
              </a:rPr>
              <a:t>se </a:t>
            </a:r>
            <a:r>
              <a:rPr lang="cs-CZ" dirty="0">
                <a:solidFill>
                  <a:schemeClr val="tx1"/>
                </a:solidFill>
              </a:rPr>
              <a:t>"do němoty" </a:t>
            </a:r>
            <a:r>
              <a:rPr lang="cs-CZ" b="1" dirty="0">
                <a:solidFill>
                  <a:schemeClr val="tx1"/>
                </a:solidFill>
              </a:rPr>
              <a:t>i při nevhodné příležitosti </a:t>
            </a:r>
            <a:r>
              <a:rPr lang="cs-CZ" dirty="0">
                <a:solidFill>
                  <a:schemeClr val="tx1"/>
                </a:solidFill>
              </a:rPr>
              <a:t>(</a:t>
            </a:r>
            <a:r>
              <a:rPr lang="cs-CZ" dirty="0" smtClean="0">
                <a:solidFill>
                  <a:schemeClr val="tx1"/>
                </a:solidFill>
              </a:rPr>
              <a:t>pohřeb), p</a:t>
            </a:r>
            <a:r>
              <a:rPr lang="cs-CZ" b="1" dirty="0" smtClean="0">
                <a:solidFill>
                  <a:schemeClr val="tx1"/>
                </a:solidFill>
              </a:rPr>
              <a:t>ije     </a:t>
            </a:r>
            <a:r>
              <a:rPr lang="cs-CZ" b="1" dirty="0">
                <a:solidFill>
                  <a:schemeClr val="tx1"/>
                </a:solidFill>
              </a:rPr>
              <a:t>i několik dní v kuse (</a:t>
            </a:r>
            <a:r>
              <a:rPr lang="cs-CZ" dirty="0" smtClean="0">
                <a:solidFill>
                  <a:schemeClr val="tx1"/>
                </a:solidFill>
              </a:rPr>
              <a:t>tahy</a:t>
            </a:r>
            <a:r>
              <a:rPr lang="cs-CZ" dirty="0" smtClean="0">
                <a:solidFill>
                  <a:schemeClr val="tx1"/>
                </a:solidFill>
              </a:rPr>
              <a:t>), pije </a:t>
            </a:r>
            <a:r>
              <a:rPr lang="cs-CZ" dirty="0">
                <a:solidFill>
                  <a:schemeClr val="tx1"/>
                </a:solidFill>
              </a:rPr>
              <a:t>již </a:t>
            </a:r>
            <a:r>
              <a:rPr lang="cs-CZ" b="1" dirty="0">
                <a:solidFill>
                  <a:schemeClr val="tx1"/>
                </a:solidFill>
              </a:rPr>
              <a:t>od </a:t>
            </a:r>
            <a:r>
              <a:rPr lang="cs-CZ" b="1" dirty="0" smtClean="0">
                <a:solidFill>
                  <a:schemeClr val="tx1"/>
                </a:solidFill>
              </a:rPr>
              <a:t>rána</a:t>
            </a:r>
          </a:p>
          <a:p>
            <a:pPr marL="347662" indent="-342900">
              <a:lnSpc>
                <a:spcPct val="95000"/>
              </a:lnSpc>
              <a:buClrTx/>
              <a:buFontTx/>
              <a:buChar char="-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solidFill>
                  <a:schemeClr val="tx1"/>
                </a:solidFill>
              </a:rPr>
              <a:t>v </a:t>
            </a:r>
            <a:r>
              <a:rPr lang="cs-CZ" dirty="0">
                <a:solidFill>
                  <a:schemeClr val="tx1"/>
                </a:solidFill>
              </a:rPr>
              <a:t>tomto stadiu jsou také </a:t>
            </a:r>
            <a:r>
              <a:rPr lang="cs-CZ" dirty="0" smtClean="0">
                <a:solidFill>
                  <a:schemeClr val="tx1"/>
                </a:solidFill>
              </a:rPr>
              <a:t>typické alkoholické psychózy (delirium </a:t>
            </a:r>
          </a:p>
          <a:p>
            <a:pPr marL="4762" indent="0">
              <a:lnSpc>
                <a:spcPct val="95000"/>
              </a:lnSpc>
              <a:buClr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tremens, Korsakovova psychóza a další)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Fáze vzniku závislosti na alkoholu </a:t>
            </a:r>
            <a:r>
              <a:rPr lang="cs-CZ" dirty="0" smtClean="0"/>
              <a:t>III.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047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556792"/>
            <a:ext cx="8712967" cy="5301208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Abstinent </a:t>
            </a:r>
            <a:r>
              <a:rPr lang="cs-CZ" dirty="0">
                <a:solidFill>
                  <a:schemeClr val="tx1"/>
                </a:solidFill>
              </a:rPr>
              <a:t>– odmítá z nějakého důvodu alkohol a vůbec ho </a:t>
            </a:r>
            <a:r>
              <a:rPr lang="cs-CZ" dirty="0" smtClean="0">
                <a:solidFill>
                  <a:schemeClr val="tx1"/>
                </a:solidFill>
              </a:rPr>
              <a:t>nepije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Konzument </a:t>
            </a:r>
            <a:r>
              <a:rPr lang="cs-CZ" dirty="0">
                <a:solidFill>
                  <a:schemeClr val="tx1"/>
                </a:solidFill>
              </a:rPr>
              <a:t>– nevyhledává alkoholické nápoje pro jeho účinky, ale pro </a:t>
            </a:r>
            <a:r>
              <a:rPr lang="cs-CZ" dirty="0" smtClean="0">
                <a:solidFill>
                  <a:schemeClr val="tx1"/>
                </a:solidFill>
              </a:rPr>
              <a:t>chuť, nečiní </a:t>
            </a:r>
            <a:r>
              <a:rPr lang="cs-CZ" dirty="0">
                <a:solidFill>
                  <a:schemeClr val="tx1"/>
                </a:solidFill>
              </a:rPr>
              <a:t>mu potíže abstinovat, ale nemá k tomu důvod</a:t>
            </a:r>
          </a:p>
          <a:p>
            <a:r>
              <a:rPr lang="cs-CZ" b="1" dirty="0">
                <a:solidFill>
                  <a:schemeClr val="tx1"/>
                </a:solidFill>
              </a:rPr>
              <a:t>Piják </a:t>
            </a:r>
            <a:r>
              <a:rPr lang="cs-CZ" dirty="0">
                <a:solidFill>
                  <a:schemeClr val="tx1"/>
                </a:solidFill>
              </a:rPr>
              <a:t>– </a:t>
            </a:r>
            <a:r>
              <a:rPr lang="cs-CZ" dirty="0" smtClean="0">
                <a:solidFill>
                  <a:schemeClr val="tx1"/>
                </a:solidFill>
              </a:rPr>
              <a:t>zde jde již </a:t>
            </a:r>
            <a:r>
              <a:rPr lang="cs-CZ" dirty="0">
                <a:solidFill>
                  <a:schemeClr val="tx1"/>
                </a:solidFill>
              </a:rPr>
              <a:t>o účinky alkoholu – hlavně </a:t>
            </a:r>
            <a:r>
              <a:rPr lang="cs-CZ" dirty="0" smtClean="0">
                <a:solidFill>
                  <a:schemeClr val="tx1"/>
                </a:solidFill>
              </a:rPr>
              <a:t>euforii </a:t>
            </a:r>
            <a:r>
              <a:rPr lang="cs-CZ" dirty="0">
                <a:solidFill>
                  <a:schemeClr val="tx1"/>
                </a:solidFill>
              </a:rPr>
              <a:t>a krátkodobé antidepresivní a </a:t>
            </a:r>
            <a:r>
              <a:rPr lang="cs-CZ" dirty="0" smtClean="0">
                <a:solidFill>
                  <a:schemeClr val="tx1"/>
                </a:solidFill>
              </a:rPr>
              <a:t>úzkost potlačující účinky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b="1" dirty="0">
                <a:solidFill>
                  <a:schemeClr val="tx1"/>
                </a:solidFill>
              </a:rPr>
              <a:t>Alkoholik</a:t>
            </a:r>
            <a:r>
              <a:rPr lang="cs-CZ" dirty="0">
                <a:solidFill>
                  <a:schemeClr val="tx1"/>
                </a:solidFill>
              </a:rPr>
              <a:t> – </a:t>
            </a:r>
            <a:r>
              <a:rPr lang="cs-CZ" dirty="0" smtClean="0">
                <a:solidFill>
                  <a:schemeClr val="tx1"/>
                </a:solidFill>
              </a:rPr>
              <a:t>alkohol </a:t>
            </a:r>
            <a:r>
              <a:rPr lang="cs-CZ" dirty="0">
                <a:solidFill>
                  <a:schemeClr val="tx1"/>
                </a:solidFill>
              </a:rPr>
              <a:t>je pro tohoto jedince silná </a:t>
            </a:r>
            <a:r>
              <a:rPr lang="cs-CZ" dirty="0" smtClean="0">
                <a:solidFill>
                  <a:schemeClr val="tx1"/>
                </a:solidFill>
              </a:rPr>
              <a:t>droga, nerozlišuje </a:t>
            </a:r>
            <a:r>
              <a:rPr lang="cs-CZ" dirty="0">
                <a:solidFill>
                  <a:schemeClr val="tx1"/>
                </a:solidFill>
              </a:rPr>
              <a:t>druh </a:t>
            </a:r>
            <a:r>
              <a:rPr lang="cs-CZ" dirty="0" smtClean="0">
                <a:solidFill>
                  <a:schemeClr val="tx1"/>
                </a:solidFill>
              </a:rPr>
              <a:t>nápoje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vlastně alkoholik?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820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060848"/>
            <a:ext cx="9143999" cy="4797152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Přiřaďte  vhodné výrazy:</a:t>
            </a:r>
          </a:p>
          <a:p>
            <a:r>
              <a:rPr lang="cs-CZ" dirty="0" smtClean="0"/>
              <a:t>Alkohol patří mezi ……návykové látky		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</a:t>
            </a:r>
            <a:r>
              <a:rPr lang="cs-CZ" dirty="0" smtClean="0">
                <a:solidFill>
                  <a:schemeClr val="tx1"/>
                </a:solidFill>
              </a:rPr>
              <a:t>abstinent</a:t>
            </a:r>
          </a:p>
          <a:p>
            <a:r>
              <a:rPr lang="cs-CZ" dirty="0" smtClean="0"/>
              <a:t>……je člověk závislý na alkoholu.	    	</a:t>
            </a:r>
            <a:r>
              <a:rPr lang="cs-CZ" dirty="0" smtClean="0">
                <a:solidFill>
                  <a:schemeClr val="tx1"/>
                </a:solidFill>
              </a:rPr>
              <a:t>                       alkoholismus</a:t>
            </a:r>
          </a:p>
          <a:p>
            <a:r>
              <a:rPr lang="cs-CZ" dirty="0" smtClean="0"/>
              <a:t>Závislost na alkoholu je ……			</a:t>
            </a:r>
            <a:r>
              <a:rPr lang="cs-CZ" dirty="0" smtClean="0">
                <a:solidFill>
                  <a:schemeClr val="tx1"/>
                </a:solidFill>
              </a:rPr>
              <a:t>          legální</a:t>
            </a:r>
          </a:p>
          <a:p>
            <a:r>
              <a:rPr lang="cs-CZ" dirty="0" smtClean="0"/>
              <a:t>Tzv. okénka se vyskytují v ……fázi vzniku závislosti.   </a:t>
            </a:r>
            <a:r>
              <a:rPr lang="cs-CZ" dirty="0" smtClean="0">
                <a:solidFill>
                  <a:schemeClr val="tx1"/>
                </a:solidFill>
              </a:rPr>
              <a:t>útlum</a:t>
            </a:r>
          </a:p>
          <a:p>
            <a:r>
              <a:rPr lang="cs-CZ" dirty="0" smtClean="0"/>
              <a:t>Alkohol působí celkově ……CNS.			          </a:t>
            </a:r>
            <a:r>
              <a:rPr lang="cs-CZ" dirty="0" smtClean="0">
                <a:solidFill>
                  <a:schemeClr val="tx1"/>
                </a:solidFill>
              </a:rPr>
              <a:t>alkoholik	</a:t>
            </a:r>
          </a:p>
          <a:p>
            <a:r>
              <a:rPr lang="cs-CZ" dirty="0" smtClean="0"/>
              <a:t>Člověk, který alkohol vůbec nepije je ……	          </a:t>
            </a:r>
            <a:r>
              <a:rPr lang="cs-CZ" dirty="0" smtClean="0">
                <a:solidFill>
                  <a:schemeClr val="tx1"/>
                </a:solidFill>
              </a:rPr>
              <a:t>kritické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1405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Literatura :</a:t>
            </a:r>
          </a:p>
          <a:p>
            <a:r>
              <a:rPr lang="cs-CZ" sz="1600" dirty="0">
                <a:solidFill>
                  <a:schemeClr val="tx1"/>
                </a:solidFill>
              </a:rPr>
              <a:t>NEŠPOR, Karel. </a:t>
            </a:r>
            <a:r>
              <a:rPr lang="cs-CZ" sz="1600" i="1" dirty="0">
                <a:solidFill>
                  <a:schemeClr val="tx1"/>
                </a:solidFill>
              </a:rPr>
              <a:t>Návykové chování a závislost</a:t>
            </a:r>
            <a:r>
              <a:rPr lang="cs-CZ" sz="1600" dirty="0">
                <a:solidFill>
                  <a:schemeClr val="tx1"/>
                </a:solidFill>
              </a:rPr>
              <a:t>. Praha: Portál, 2010, ISBN 978-80-7367-908-8. 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>
                <a:solidFill>
                  <a:schemeClr val="tx1"/>
                </a:solidFill>
              </a:rPr>
              <a:t>KALINA, K. a kol. </a:t>
            </a:r>
            <a:r>
              <a:rPr lang="cs-CZ" sz="1600" i="1" dirty="0">
                <a:solidFill>
                  <a:schemeClr val="tx1"/>
                </a:solidFill>
              </a:rPr>
              <a:t>Drogy a drogové závislosti</a:t>
            </a:r>
            <a:r>
              <a:rPr lang="cs-CZ" sz="1600" dirty="0">
                <a:solidFill>
                  <a:schemeClr val="tx1"/>
                </a:solidFill>
              </a:rPr>
              <a:t>. Praha: NMC-Úřad vlády, 2003, ISBN 80-86734-05-6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endParaRPr lang="cs-CZ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Obrázky :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Obr. 1	</a:t>
            </a:r>
            <a:r>
              <a:rPr lang="pt-BR" sz="1600" dirty="0" smtClean="0">
                <a:solidFill>
                  <a:schemeClr val="tx1"/>
                </a:solidFill>
              </a:rPr>
              <a:t>AUTOR </a:t>
            </a:r>
            <a:r>
              <a:rPr lang="pt-BR" sz="1600" dirty="0">
                <a:solidFill>
                  <a:schemeClr val="tx1"/>
                </a:solidFill>
              </a:rPr>
              <a:t>NEUVEDEN. </a:t>
            </a:r>
            <a:r>
              <a:rPr lang="pt-BR" sz="1600" i="1" dirty="0">
                <a:solidFill>
                  <a:schemeClr val="tx1"/>
                </a:solidFill>
              </a:rPr>
              <a:t>www.ordinace.cz</a:t>
            </a:r>
            <a:r>
              <a:rPr lang="pt-BR" sz="1600" dirty="0">
                <a:solidFill>
                  <a:schemeClr val="tx1"/>
                </a:solidFill>
              </a:rPr>
              <a:t> [online]. [cit. 7.3.2014]. Dostupný na WWW: </a:t>
            </a:r>
            <a:r>
              <a:rPr lang="pt-BR" sz="1600" dirty="0">
                <a:solidFill>
                  <a:schemeClr val="tx1"/>
                </a:solidFill>
                <a:hlinkClick r:id="rId2"/>
              </a:rPr>
              <a:t>http://www.ordinace.cz/clanek/alkoholismus-zavislost-ktera-nici-cloveka-i-jeho-rodinu</a:t>
            </a:r>
            <a:r>
              <a:rPr lang="pt-BR" sz="1600" dirty="0" smtClean="0">
                <a:solidFill>
                  <a:schemeClr val="tx1"/>
                </a:solidFill>
                <a:hlinkClick r:id="rId2"/>
              </a:rPr>
              <a:t>/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Obr.2	</a:t>
            </a:r>
            <a:r>
              <a:rPr lang="pt-BR" sz="1600" dirty="0">
                <a:solidFill>
                  <a:schemeClr val="tx1"/>
                </a:solidFill>
              </a:rPr>
              <a:t> AUTOR NEUVEDEN. </a:t>
            </a:r>
            <a:r>
              <a:rPr lang="pt-BR" sz="1600" i="1" dirty="0">
                <a:solidFill>
                  <a:schemeClr val="tx1"/>
                </a:solidFill>
              </a:rPr>
              <a:t>www.uzdravim.cz</a:t>
            </a:r>
            <a:r>
              <a:rPr lang="pt-BR" sz="1600" dirty="0">
                <a:solidFill>
                  <a:schemeClr val="tx1"/>
                </a:solidFill>
              </a:rPr>
              <a:t> [online]. [cit. 7.3.2014]. Dostupný na WWW: http://www.uzdravim.cz/alkoholismus.html 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004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177</TotalTime>
  <Words>765</Words>
  <Application>Microsoft Office PowerPoint</Application>
  <PresentationFormat>Předvádění na obrazovce (4:3)</PresentationFormat>
  <Paragraphs>111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Snímek 1</vt:lpstr>
      <vt:lpstr>Závislost na alkoholu</vt:lpstr>
      <vt:lpstr>Charakteristika alkoholu</vt:lpstr>
      <vt:lpstr>Účinky alkoholu</vt:lpstr>
      <vt:lpstr>Příznaky závislosti dle K. Nešpora</vt:lpstr>
      <vt:lpstr>Alkoholismus</vt:lpstr>
      <vt:lpstr>Fáze alkoholismu</vt:lpstr>
      <vt:lpstr>Fáze vzniku závislosti na alkoholu I.</vt:lpstr>
      <vt:lpstr>Fáze vzniku závislosti na alkoholu II.</vt:lpstr>
      <vt:lpstr>Fáze vzniku závislosti na alkoholu III.</vt:lpstr>
      <vt:lpstr>Kdo je vlastně alkoholik?</vt:lpstr>
      <vt:lpstr>Opakování :</vt:lpstr>
      <vt:lpstr>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Závislost na alkoholu</dc:title>
  <dc:creator>Petra Převrátilová</dc:creator>
  <cp:lastModifiedBy>Dum</cp:lastModifiedBy>
  <cp:revision>18</cp:revision>
  <dcterms:created xsi:type="dcterms:W3CDTF">2014-03-07T10:32:34Z</dcterms:created>
  <dcterms:modified xsi:type="dcterms:W3CDTF">2014-05-13T11:57:46Z</dcterms:modified>
</cp:coreProperties>
</file>