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VY_32_INOVACE_08_Přírodověda 4.ročník_Rostliny našich lesů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</a:t>
          </a:r>
          <a:r>
            <a:rPr lang="cs-CZ" sz="2000" dirty="0" smtClean="0"/>
            <a:t>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Rostliny našich lesů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F2AAEE7-82A9-4EA6-A8EB-0F26BFC3C61A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A3538F0-4C74-43FF-A531-A1D686910A74}" type="presOf" srcId="{D1D4F407-5343-4D3F-B5B9-D407B03CAEB4}" destId="{D005CE8C-CC26-4C3E-AC11-E15060ECD759}" srcOrd="0" destOrd="0" presId="urn:microsoft.com/office/officeart/2005/8/layout/target3"/>
    <dgm:cxn modelId="{45C3704E-909A-45E8-A5CB-2549407F8C6B}" type="presOf" srcId="{4C35D32F-0EAB-4CD7-82EE-45574DC2A586}" destId="{890E4F0B-2866-4A3F-A3C7-2A14B1797930}" srcOrd="1" destOrd="0" presId="urn:microsoft.com/office/officeart/2005/8/layout/target3"/>
    <dgm:cxn modelId="{EB8EC5E3-F602-4481-AD61-5E3E04D0642A}" type="presOf" srcId="{D8197B8C-B260-4A16-BDF4-0947B075E274}" destId="{25B08C86-7E15-44DC-BE7F-FFB55DD49D12}" srcOrd="0" destOrd="0" presId="urn:microsoft.com/office/officeart/2005/8/layout/target3"/>
    <dgm:cxn modelId="{4FBB44CE-C7D3-4E5A-B6EE-51EC648FF4B0}" type="presOf" srcId="{4C35D32F-0EAB-4CD7-82EE-45574DC2A586}" destId="{8BEBB6EC-1DAA-4CAC-8A25-BC0FCBD5DBD5}" srcOrd="0" destOrd="0" presId="urn:microsoft.com/office/officeart/2005/8/layout/target3"/>
    <dgm:cxn modelId="{5BFD6B96-002D-4332-AFC8-B37FE36A54B4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1D3BA2C-0EBA-4FF5-B56C-88807DD2F479}" type="presOf" srcId="{B651F6E3-6281-48DB-9319-2AEAFDAE7572}" destId="{6BB5E863-4638-4E1D-BFDE-399D028AC4ED}" srcOrd="1" destOrd="0" presId="urn:microsoft.com/office/officeart/2005/8/layout/target3"/>
    <dgm:cxn modelId="{F5463633-9E0F-46DE-AC78-4C2F181DF27E}" type="presOf" srcId="{B651F6E3-6281-48DB-9319-2AEAFDAE7572}" destId="{619D679B-A015-4ECF-8348-D1034C574F40}" srcOrd="0" destOrd="0" presId="urn:microsoft.com/office/officeart/2005/8/layout/target3"/>
    <dgm:cxn modelId="{2F17371D-8B46-43A8-853B-FE252DB6BDAB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82A0D0A-12D3-4C54-A332-345028E89C31}" type="presOf" srcId="{D1D4F407-5343-4D3F-B5B9-D407B03CAEB4}" destId="{AED2198E-93D5-4001-81B4-73124B309672}" srcOrd="1" destOrd="0" presId="urn:microsoft.com/office/officeart/2005/8/layout/target3"/>
    <dgm:cxn modelId="{308627A1-4924-466A-90EE-A72FB6B06843}" type="presOf" srcId="{D8197B8C-B260-4A16-BDF4-0947B075E274}" destId="{5A5FFA88-C948-4069-8E93-59FA12366E83}" srcOrd="1" destOrd="0" presId="urn:microsoft.com/office/officeart/2005/8/layout/target3"/>
    <dgm:cxn modelId="{542FDDC6-9AFF-4078-86CC-385924AA0512}" type="presParOf" srcId="{333A1088-737F-45CB-B68E-254E46348037}" destId="{F5ABB229-8D3B-4694-996A-96F23CF14429}" srcOrd="0" destOrd="0" presId="urn:microsoft.com/office/officeart/2005/8/layout/target3"/>
    <dgm:cxn modelId="{E2D0EB21-226C-4DA5-B946-156008EBBACB}" type="presParOf" srcId="{333A1088-737F-45CB-B68E-254E46348037}" destId="{F41139FD-01EE-4571-8B17-4FB00FC51163}" srcOrd="1" destOrd="0" presId="urn:microsoft.com/office/officeart/2005/8/layout/target3"/>
    <dgm:cxn modelId="{2B007250-A30D-4E03-8101-19885DDADCBF}" type="presParOf" srcId="{333A1088-737F-45CB-B68E-254E46348037}" destId="{D005CE8C-CC26-4C3E-AC11-E15060ECD759}" srcOrd="2" destOrd="0" presId="urn:microsoft.com/office/officeart/2005/8/layout/target3"/>
    <dgm:cxn modelId="{666EE57B-2B4B-4CAD-A7A1-70F97F0135B9}" type="presParOf" srcId="{333A1088-737F-45CB-B68E-254E46348037}" destId="{2C702D82-9B77-49B7-9568-BB8EB47C3372}" srcOrd="3" destOrd="0" presId="urn:microsoft.com/office/officeart/2005/8/layout/target3"/>
    <dgm:cxn modelId="{6D659C25-E471-40FB-B863-5ED10252A736}" type="presParOf" srcId="{333A1088-737F-45CB-B68E-254E46348037}" destId="{A52A0455-90FF-4808-ABD0-F02540D31D5A}" srcOrd="4" destOrd="0" presId="urn:microsoft.com/office/officeart/2005/8/layout/target3"/>
    <dgm:cxn modelId="{D0EE5B98-A59B-4DD0-9292-68562C9F60CA}" type="presParOf" srcId="{333A1088-737F-45CB-B68E-254E46348037}" destId="{6140AFEC-043D-4C43-A2F9-D0F5331DF3A3}" srcOrd="5" destOrd="0" presId="urn:microsoft.com/office/officeart/2005/8/layout/target3"/>
    <dgm:cxn modelId="{1B9CACF0-BD39-455B-AA18-0E0EB057DA63}" type="presParOf" srcId="{333A1088-737F-45CB-B68E-254E46348037}" destId="{9358AC05-5D7D-4327-9F80-1AD486AEA664}" srcOrd="6" destOrd="0" presId="urn:microsoft.com/office/officeart/2005/8/layout/target3"/>
    <dgm:cxn modelId="{EBDBCE27-6553-4E6A-99A8-CE4884E7D9FE}" type="presParOf" srcId="{333A1088-737F-45CB-B68E-254E46348037}" destId="{313FC574-E1CD-4FB4-B054-0B805CE0447D}" srcOrd="7" destOrd="0" presId="urn:microsoft.com/office/officeart/2005/8/layout/target3"/>
    <dgm:cxn modelId="{AFCA5B8C-5EDF-4E2D-BEA9-381DEC053128}" type="presParOf" srcId="{333A1088-737F-45CB-B68E-254E46348037}" destId="{619D679B-A015-4ECF-8348-D1034C574F40}" srcOrd="8" destOrd="0" presId="urn:microsoft.com/office/officeart/2005/8/layout/target3"/>
    <dgm:cxn modelId="{96D708C0-5FCC-4A30-954A-C58EF64A9BC8}" type="presParOf" srcId="{333A1088-737F-45CB-B68E-254E46348037}" destId="{322283A8-4A27-4CDA-BAE3-F381106A9174}" srcOrd="9" destOrd="0" presId="urn:microsoft.com/office/officeart/2005/8/layout/target3"/>
    <dgm:cxn modelId="{4D6CFF37-E226-473B-AF25-A3B5B4E496D9}" type="presParOf" srcId="{333A1088-737F-45CB-B68E-254E46348037}" destId="{FFC9F71D-1B4F-4AD9-A4A6-86ADEFC8AF5C}" srcOrd="10" destOrd="0" presId="urn:microsoft.com/office/officeart/2005/8/layout/target3"/>
    <dgm:cxn modelId="{E035154B-FCCF-4633-82B7-70ED5947447E}" type="presParOf" srcId="{333A1088-737F-45CB-B68E-254E46348037}" destId="{25B08C86-7E15-44DC-BE7F-FFB55DD49D12}" srcOrd="11" destOrd="0" presId="urn:microsoft.com/office/officeart/2005/8/layout/target3"/>
    <dgm:cxn modelId="{4376BFB6-99B9-4F4D-A583-78B61D27CF33}" type="presParOf" srcId="{333A1088-737F-45CB-B68E-254E46348037}" destId="{76644BE8-9D7C-4C09-B250-3D10AF48CBB7}" srcOrd="12" destOrd="0" presId="urn:microsoft.com/office/officeart/2005/8/layout/target3"/>
    <dgm:cxn modelId="{18FF511E-5088-475C-A291-39ECEE3CAB48}" type="presParOf" srcId="{333A1088-737F-45CB-B68E-254E46348037}" destId="{EE85B701-7295-41C0-BA7A-34D3756A2AE6}" srcOrd="13" destOrd="0" presId="urn:microsoft.com/office/officeart/2005/8/layout/target3"/>
    <dgm:cxn modelId="{9D30A4F3-9BC1-4FFF-805E-8E8295D780A6}" type="presParOf" srcId="{333A1088-737F-45CB-B68E-254E46348037}" destId="{8BEBB6EC-1DAA-4CAC-8A25-BC0FCBD5DBD5}" srcOrd="14" destOrd="0" presId="urn:microsoft.com/office/officeart/2005/8/layout/target3"/>
    <dgm:cxn modelId="{B320FFA4-0FE8-4C80-B3B0-154C18FBCC23}" type="presParOf" srcId="{333A1088-737F-45CB-B68E-254E46348037}" destId="{AED2198E-93D5-4001-81B4-73124B309672}" srcOrd="15" destOrd="0" presId="urn:microsoft.com/office/officeart/2005/8/layout/target3"/>
    <dgm:cxn modelId="{E7478922-723A-4AE4-854D-C10B30AF3FC9}" type="presParOf" srcId="{333A1088-737F-45CB-B68E-254E46348037}" destId="{2BE915AB-18AA-4053-B92C-3BFC9ED204BB}" srcOrd="16" destOrd="0" presId="urn:microsoft.com/office/officeart/2005/8/layout/target3"/>
    <dgm:cxn modelId="{731C0F64-A1D5-483F-AC99-1E4DCB3EAE9C}" type="presParOf" srcId="{333A1088-737F-45CB-B68E-254E46348037}" destId="{6BB5E863-4638-4E1D-BFDE-399D028AC4ED}" srcOrd="17" destOrd="0" presId="urn:microsoft.com/office/officeart/2005/8/layout/target3"/>
    <dgm:cxn modelId="{3608CEE1-5609-4084-BA21-EA2A750ED46A}" type="presParOf" srcId="{333A1088-737F-45CB-B68E-254E46348037}" destId="{5A5FFA88-C948-4069-8E93-59FA12366E83}" srcOrd="18" destOrd="0" presId="urn:microsoft.com/office/officeart/2005/8/layout/target3"/>
    <dgm:cxn modelId="{551AFE40-815A-4EE8-823D-C7E4006B706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Mgr. </a:t>
          </a:r>
          <a:r>
            <a:rPr lang="cs-CZ" sz="2000" kern="1200" dirty="0" smtClean="0"/>
            <a:t>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VY_32_INOVACE_08_Přírodověda 4.ročník_Rostliny našich lesů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Rostliny našich lesů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AD142-2CE7-4E56-981C-D129B36EAC80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583281F-4B72-472C-B3BF-F4E299C010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AD142-2CE7-4E56-981C-D129B36EAC80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583281F-4B72-472C-B3BF-F4E299C010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AD142-2CE7-4E56-981C-D129B36EAC80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3281F-4B72-472C-B3BF-F4E299C0100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AD142-2CE7-4E56-981C-D129B36EAC80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3281F-4B72-472C-B3BF-F4E299C010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AD142-2CE7-4E56-981C-D129B36EAC80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583281F-4B72-472C-B3BF-F4E299C0100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zoom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AD142-2CE7-4E56-981C-D129B36EAC80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3281F-4B72-472C-B3BF-F4E299C010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AD142-2CE7-4E56-981C-D129B36EAC80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3281F-4B72-472C-B3BF-F4E299C010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AD142-2CE7-4E56-981C-D129B36EAC80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3281F-4B72-472C-B3BF-F4E299C010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AD142-2CE7-4E56-981C-D129B36EAC80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3281F-4B72-472C-B3BF-F4E299C0100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zoom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AD142-2CE7-4E56-981C-D129B36EAC80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3281F-4B72-472C-B3BF-F4E299C010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AD142-2CE7-4E56-981C-D129B36EAC80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83281F-4B72-472C-B3BF-F4E299C010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D9AD142-2CE7-4E56-981C-D129B36EAC80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583281F-4B72-472C-B3BF-F4E299C0100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zoom dir="in"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89013797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NAŠICH LESŮ</a:t>
            </a:r>
            <a:endParaRPr lang="cs-CZ" dirty="0"/>
          </a:p>
        </p:txBody>
      </p:sp>
      <p:pic>
        <p:nvPicPr>
          <p:cNvPr id="6" name="Zástupný symbol pro obsah 5" descr="MB900401363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7158" y="4357694"/>
            <a:ext cx="1828800" cy="1828800"/>
          </a:xfrm>
        </p:spPr>
      </p:pic>
      <p:pic>
        <p:nvPicPr>
          <p:cNvPr id="7" name="Obrázek 6" descr="MB90040081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16" y="500042"/>
            <a:ext cx="1828800" cy="1828800"/>
          </a:xfrm>
          <a:prstGeom prst="rect">
            <a:avLst/>
          </a:prstGeom>
        </p:spPr>
      </p:pic>
      <p:pic>
        <p:nvPicPr>
          <p:cNvPr id="8" name="Obrázek 7" descr="MH900401216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8926" y="2000240"/>
            <a:ext cx="3095625" cy="3095625"/>
          </a:xfrm>
          <a:prstGeom prst="rect">
            <a:avLst/>
          </a:prstGeom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</a:t>
            </a:r>
            <a:r>
              <a:rPr lang="cs-CZ" dirty="0" smtClean="0"/>
              <a:t>. ročníku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Žáci si prohloubí znalosti o lesních patrech a typech lesů.</a:t>
            </a:r>
          </a:p>
          <a:p>
            <a:r>
              <a:rPr lang="cs-CZ" dirty="0" smtClean="0"/>
              <a:t>Na závěr prezentace je shrnut význam lesa v krajině.</a:t>
            </a:r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ŽIVÉ ORGANISMY ŽIJÍ V LESÍCH V NĚKOLIKA PATRECH</a:t>
            </a:r>
            <a:endParaRPr lang="cs-CZ" dirty="0"/>
          </a:p>
        </p:txBody>
      </p:sp>
      <p:pic>
        <p:nvPicPr>
          <p:cNvPr id="8" name="Zástupný symbol pro obsah 7" descr="528-zdanicky_les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30892" y="1554163"/>
            <a:ext cx="6034616" cy="4525962"/>
          </a:xfrm>
        </p:spPr>
      </p:pic>
      <p:sp>
        <p:nvSpPr>
          <p:cNvPr id="11" name="Elipsa 10"/>
          <p:cNvSpPr/>
          <p:nvPr/>
        </p:nvSpPr>
        <p:spPr>
          <a:xfrm>
            <a:off x="2285984" y="5786454"/>
            <a:ext cx="2714644" cy="928694"/>
          </a:xfrm>
          <a:prstGeom prst="ellipse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002060"/>
                </a:solidFill>
              </a:rPr>
              <a:t>KOŘENOVÉ PATRO</a:t>
            </a: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5715008" y="5000636"/>
            <a:ext cx="2714644" cy="928694"/>
          </a:xfrm>
          <a:prstGeom prst="ellipse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002060"/>
                </a:solidFill>
              </a:rPr>
              <a:t>MECHOVÉ PATRO</a:t>
            </a: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1214414" y="3857628"/>
            <a:ext cx="2714644" cy="928694"/>
          </a:xfrm>
          <a:prstGeom prst="ellipse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002060"/>
                </a:solidFill>
              </a:rPr>
              <a:t>BYLINNÉ PATRO</a:t>
            </a: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6215074" y="2428868"/>
            <a:ext cx="2714644" cy="928694"/>
          </a:xfrm>
          <a:prstGeom prst="ellipse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002060"/>
                </a:solidFill>
              </a:rPr>
              <a:t>KEŘOVÉ PATRO</a:t>
            </a: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3286116" y="1285860"/>
            <a:ext cx="2714644" cy="928694"/>
          </a:xfrm>
          <a:prstGeom prst="ellipse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rgbClr val="002060"/>
                </a:solidFill>
              </a:rPr>
              <a:t>STROMOVÉ PATRO</a:t>
            </a:r>
            <a:endParaRPr lang="cs-CZ" sz="20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KOŘENOVÉ PATRO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Zde se nacházejí podzemní části rostlin a podhoubí hub.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Symbióza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je vzájemně výhodné soužití dvou živých organismů. Strom dává kořeny houbě to, co vyrobil fotosyntézou. Houba zásobuje strom výživnými látkami, umožňuje</a:t>
            </a:r>
          </a:p>
          <a:p>
            <a:pPr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  snadnější </a:t>
            </a:r>
            <a:r>
              <a:rPr lang="cs-CZ" smtClean="0">
                <a:solidFill>
                  <a:schemeClr val="accent2">
                    <a:lumMod val="50000"/>
                  </a:schemeClr>
                </a:solidFill>
              </a:rPr>
              <a:t>příjem vody.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4" name="Obrázek 3" descr="thumbnailCASPPRMO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7884" y="4143380"/>
            <a:ext cx="1685925" cy="2543175"/>
          </a:xfrm>
          <a:prstGeom prst="rect">
            <a:avLst/>
          </a:prstGeom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Mechové patro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mechovém patře najdeme mechy a houby.</a:t>
            </a:r>
            <a:endParaRPr lang="cs-CZ" dirty="0"/>
          </a:p>
        </p:txBody>
      </p:sp>
      <p:pic>
        <p:nvPicPr>
          <p:cNvPr id="4" name="Obrázek 3" descr="thumbnailCASBRLOK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034" y="2500306"/>
            <a:ext cx="2857500" cy="1905000"/>
          </a:xfrm>
          <a:prstGeom prst="rect">
            <a:avLst/>
          </a:prstGeom>
        </p:spPr>
      </p:pic>
      <p:pic>
        <p:nvPicPr>
          <p:cNvPr id="5" name="Obrázek 4" descr="thumbnailCAVVMAZK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282" y="5072074"/>
            <a:ext cx="1743075" cy="1323975"/>
          </a:xfrm>
          <a:prstGeom prst="rect">
            <a:avLst/>
          </a:prstGeom>
        </p:spPr>
      </p:pic>
      <p:pic>
        <p:nvPicPr>
          <p:cNvPr id="6" name="Obrázek 5" descr="thumbnailCACER7AY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29322" y="2357430"/>
            <a:ext cx="2857500" cy="2143125"/>
          </a:xfrm>
          <a:prstGeom prst="rect">
            <a:avLst/>
          </a:prstGeom>
        </p:spPr>
      </p:pic>
      <p:pic>
        <p:nvPicPr>
          <p:cNvPr id="7" name="Obrázek 6" descr="thumbnailCAW2O4ZE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3174" y="4714884"/>
            <a:ext cx="2857500" cy="1905000"/>
          </a:xfrm>
          <a:prstGeom prst="rect">
            <a:avLst/>
          </a:prstGeom>
        </p:spPr>
      </p:pic>
      <p:pic>
        <p:nvPicPr>
          <p:cNvPr id="9" name="Obrázek 8" descr="thumbnailCAYGL0RR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10000" y="2886075"/>
            <a:ext cx="1524000" cy="1085850"/>
          </a:xfrm>
          <a:prstGeom prst="rect">
            <a:avLst/>
          </a:prstGeom>
        </p:spPr>
      </p:pic>
      <p:pic>
        <p:nvPicPr>
          <p:cNvPr id="10" name="Obrázek 9" descr="thumbnailCAUOO588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0760" y="4786322"/>
            <a:ext cx="2857500" cy="1905000"/>
          </a:xfrm>
          <a:prstGeom prst="rect">
            <a:avLst/>
          </a:prstGeom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Bylinné patro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bohaté především v listnatých a smíšených lesích.</a:t>
            </a:r>
            <a:endParaRPr lang="cs-CZ" dirty="0"/>
          </a:p>
        </p:txBody>
      </p:sp>
      <p:pic>
        <p:nvPicPr>
          <p:cNvPr id="4" name="Obrázek 3" descr="thumbnailCAG2ONEW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910" y="2714620"/>
            <a:ext cx="1228725" cy="1228725"/>
          </a:xfrm>
          <a:prstGeom prst="rect">
            <a:avLst/>
          </a:prstGeom>
        </p:spPr>
      </p:pic>
      <p:pic>
        <p:nvPicPr>
          <p:cNvPr id="5" name="Obrázek 4" descr="thumbnailCAW5GAM6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1868" y="2500306"/>
            <a:ext cx="1524000" cy="1524000"/>
          </a:xfrm>
          <a:prstGeom prst="rect">
            <a:avLst/>
          </a:prstGeom>
        </p:spPr>
      </p:pic>
      <p:pic>
        <p:nvPicPr>
          <p:cNvPr id="6" name="Obrázek 5" descr="thumbnailCA2CL25K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43702" y="2214554"/>
            <a:ext cx="1607355" cy="2143140"/>
          </a:xfrm>
          <a:prstGeom prst="rect">
            <a:avLst/>
          </a:prstGeom>
        </p:spPr>
      </p:pic>
      <p:pic>
        <p:nvPicPr>
          <p:cNvPr id="7" name="Obrázek 6" descr="thumbnailCA4J4UMR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472" y="4357694"/>
            <a:ext cx="2143140" cy="1607355"/>
          </a:xfrm>
          <a:prstGeom prst="rect">
            <a:avLst/>
          </a:prstGeom>
        </p:spPr>
      </p:pic>
      <p:pic>
        <p:nvPicPr>
          <p:cNvPr id="9" name="Obrázek 8" descr="thumbnailCA0UETP1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0" y="4857760"/>
            <a:ext cx="1857388" cy="1857388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071670" y="2857496"/>
            <a:ext cx="12144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j</a:t>
            </a:r>
            <a:r>
              <a:rPr lang="cs-CZ" sz="2000" dirty="0" smtClean="0"/>
              <a:t>ahodník obecný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14942" y="2643182"/>
            <a:ext cx="14287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rusnice borůvka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215206" y="4500570"/>
            <a:ext cx="13573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b</a:t>
            </a:r>
            <a:r>
              <a:rPr lang="cs-CZ" sz="2000" dirty="0" smtClean="0"/>
              <a:t>rusnice brusinka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57488" y="4857760"/>
            <a:ext cx="12858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r</a:t>
            </a:r>
            <a:r>
              <a:rPr lang="cs-CZ" sz="2000" dirty="0" smtClean="0"/>
              <a:t>ulík zlomocný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643702" y="6286520"/>
            <a:ext cx="22860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v</a:t>
            </a:r>
            <a:r>
              <a:rPr lang="cs-CZ" sz="2000" dirty="0" smtClean="0"/>
              <a:t>raní oko čtyřlisté</a:t>
            </a:r>
            <a:endParaRPr lang="cs-CZ" sz="2000" dirty="0"/>
          </a:p>
        </p:txBody>
      </p:sp>
      <p:sp>
        <p:nvSpPr>
          <p:cNvPr id="16" name="Symbol „Zákaz“ 15"/>
          <p:cNvSpPr/>
          <p:nvPr/>
        </p:nvSpPr>
        <p:spPr>
          <a:xfrm>
            <a:off x="2285984" y="4214818"/>
            <a:ext cx="714380" cy="642942"/>
          </a:xfrm>
          <a:prstGeom prst="noSmoking">
            <a:avLst/>
          </a:prstGeom>
          <a:solidFill>
            <a:srgbClr val="FF00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Symbol „Zákaz“ 16"/>
          <p:cNvSpPr/>
          <p:nvPr/>
        </p:nvSpPr>
        <p:spPr>
          <a:xfrm>
            <a:off x="5857884" y="4786322"/>
            <a:ext cx="714380" cy="642942"/>
          </a:xfrm>
          <a:prstGeom prst="noSmoking">
            <a:avLst/>
          </a:prstGeom>
          <a:solidFill>
            <a:srgbClr val="FF00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Veselý obličej 17"/>
          <p:cNvSpPr/>
          <p:nvPr/>
        </p:nvSpPr>
        <p:spPr>
          <a:xfrm>
            <a:off x="1571604" y="2643182"/>
            <a:ext cx="428628" cy="428628"/>
          </a:xfrm>
          <a:prstGeom prst="smileyFace">
            <a:avLst/>
          </a:prstGeom>
          <a:solidFill>
            <a:srgbClr val="FF00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4786314" y="2357430"/>
            <a:ext cx="428628" cy="428628"/>
          </a:xfrm>
          <a:prstGeom prst="smileyFace">
            <a:avLst/>
          </a:prstGeom>
          <a:solidFill>
            <a:srgbClr val="FF00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7929586" y="2143116"/>
            <a:ext cx="428628" cy="428628"/>
          </a:xfrm>
          <a:prstGeom prst="smileyFace">
            <a:avLst/>
          </a:prstGeom>
          <a:solidFill>
            <a:srgbClr val="FF0000"/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142844" y="6429396"/>
            <a:ext cx="407196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Doplň názvy rostlin,urči,které jsou jedovaté:</a:t>
            </a:r>
            <a:endParaRPr lang="cs-CZ" sz="1600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3" grpId="0"/>
      <p:bldP spid="14" grpId="0"/>
      <p:bldP spid="15" grpId="0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Keřové patro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Rozrůstá se na okrajích lesa a na pasekách.</a:t>
            </a:r>
            <a:endParaRPr lang="cs-CZ" dirty="0"/>
          </a:p>
        </p:txBody>
      </p:sp>
      <p:pic>
        <p:nvPicPr>
          <p:cNvPr id="5" name="Obrázek 4" descr="thumbnailCAAOVBL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034" y="2285992"/>
            <a:ext cx="2500330" cy="2016933"/>
          </a:xfrm>
          <a:prstGeom prst="rect">
            <a:avLst/>
          </a:prstGeom>
        </p:spPr>
      </p:pic>
      <p:pic>
        <p:nvPicPr>
          <p:cNvPr id="6" name="Obrázek 5" descr="thumbnailCAPE55KU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910" y="4786322"/>
            <a:ext cx="2286016" cy="1714512"/>
          </a:xfrm>
          <a:prstGeom prst="rect">
            <a:avLst/>
          </a:prstGeom>
        </p:spPr>
      </p:pic>
      <p:pic>
        <p:nvPicPr>
          <p:cNvPr id="7" name="Obrázek 6" descr="thumbnailCAN1I9OJ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3570" y="2285992"/>
            <a:ext cx="2857500" cy="2143125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357554" y="3000372"/>
            <a:ext cx="135732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o</a:t>
            </a:r>
            <a:r>
              <a:rPr lang="cs-CZ" sz="2000" dirty="0" smtClean="0"/>
              <a:t>stružiník maliník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57554" y="4929198"/>
            <a:ext cx="15001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o</a:t>
            </a:r>
            <a:r>
              <a:rPr lang="cs-CZ" sz="2000" dirty="0" smtClean="0"/>
              <a:t>stružiník křovitý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15008" y="4643446"/>
            <a:ext cx="271464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Lýkovec jedovatý- celý keř je jedovatý.Prudce jedovaté plody dozrávají začátkem léta.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28992" y="2143116"/>
            <a:ext cx="15001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Znáš nás?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Stromové patro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Zopakuj si, které druhy lesů znáš.</a:t>
            </a:r>
            <a:endParaRPr lang="cs-CZ" dirty="0"/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3500430" y="2143116"/>
            <a:ext cx="2214578" cy="714380"/>
          </a:xfrm>
          <a:prstGeom prst="flowChartAlternateProcess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LESY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3500430" y="3143248"/>
            <a:ext cx="2214578" cy="714380"/>
          </a:xfrm>
          <a:prstGeom prst="flowChartAlternateProcess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LISTNATÉ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6429388" y="3071810"/>
            <a:ext cx="2214578" cy="714380"/>
          </a:xfrm>
          <a:prstGeom prst="flowChartAlternateProcess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SMÍŠENÉ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571472" y="3071810"/>
            <a:ext cx="2214578" cy="714380"/>
          </a:xfrm>
          <a:prstGeom prst="flowChartAlternateProcess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JEHLIČNATÉ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9" name="Přímá spojovací šipka 8"/>
          <p:cNvCxnSpPr>
            <a:stCxn id="4" idx="1"/>
          </p:cNvCxnSpPr>
          <p:nvPr/>
        </p:nvCxnSpPr>
        <p:spPr>
          <a:xfrm rot="10800000" flipV="1">
            <a:off x="2214546" y="2500306"/>
            <a:ext cx="1285884" cy="500066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>
            <a:stCxn id="4" idx="2"/>
            <a:endCxn id="5" idx="0"/>
          </p:cNvCxnSpPr>
          <p:nvPr/>
        </p:nvCxnSpPr>
        <p:spPr>
          <a:xfrm rot="5400000">
            <a:off x="4464843" y="3000372"/>
            <a:ext cx="285752" cy="1588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stCxn id="4" idx="3"/>
          </p:cNvCxnSpPr>
          <p:nvPr/>
        </p:nvCxnSpPr>
        <p:spPr>
          <a:xfrm>
            <a:off x="5715008" y="2500306"/>
            <a:ext cx="1857388" cy="500066"/>
          </a:xfrm>
          <a:prstGeom prst="straightConnector1">
            <a:avLst/>
          </a:prstGeom>
          <a:ln>
            <a:solidFill>
              <a:schemeClr val="accent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Obrázek 13" descr="thumbnailCAPCNNMQ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596" y="4429132"/>
            <a:ext cx="2514600" cy="1885950"/>
          </a:xfrm>
          <a:prstGeom prst="rect">
            <a:avLst/>
          </a:prstGeom>
        </p:spPr>
      </p:pic>
      <p:pic>
        <p:nvPicPr>
          <p:cNvPr id="15" name="Obrázek 14" descr="thumbnailCAGOE000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0892" y="4214818"/>
            <a:ext cx="1371600" cy="1838325"/>
          </a:xfrm>
          <a:prstGeom prst="rect">
            <a:avLst/>
          </a:prstGeom>
        </p:spPr>
      </p:pic>
      <p:pic>
        <p:nvPicPr>
          <p:cNvPr id="16" name="Obrázek 15" descr="thumbnailCAUUVW9A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7620" y="4714884"/>
            <a:ext cx="1885950" cy="1219200"/>
          </a:xfrm>
          <a:prstGeom prst="rect">
            <a:avLst/>
          </a:prstGeom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Jehličnaté stromy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Listy ve tvaru jehlic, stálezelené, semena uložena v šiškách.</a:t>
            </a:r>
            <a:endParaRPr lang="cs-CZ" dirty="0"/>
          </a:p>
        </p:txBody>
      </p:sp>
      <p:pic>
        <p:nvPicPr>
          <p:cNvPr id="4" name="Obrázek 3" descr="thumbnailCAM6SHZQ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348" y="3071810"/>
            <a:ext cx="1619250" cy="2428875"/>
          </a:xfrm>
          <a:prstGeom prst="rect">
            <a:avLst/>
          </a:prstGeom>
        </p:spPr>
      </p:pic>
      <p:pic>
        <p:nvPicPr>
          <p:cNvPr id="5" name="Obrázek 4" descr="thumbnailCA6TZ9A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0364" y="3214686"/>
            <a:ext cx="1647828" cy="2059785"/>
          </a:xfrm>
          <a:prstGeom prst="rect">
            <a:avLst/>
          </a:prstGeom>
        </p:spPr>
      </p:pic>
      <p:pic>
        <p:nvPicPr>
          <p:cNvPr id="6" name="Obrázek 5" descr="thumbnailCALPQQIS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9190" y="3000372"/>
            <a:ext cx="1813573" cy="2428892"/>
          </a:xfrm>
          <a:prstGeom prst="rect">
            <a:avLst/>
          </a:prstGeom>
        </p:spPr>
      </p:pic>
      <p:pic>
        <p:nvPicPr>
          <p:cNvPr id="7" name="Obrázek 6" descr="thumbnailCAOWWBXZ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15206" y="3071810"/>
            <a:ext cx="1643074" cy="2200546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785786" y="5643578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mrk </a:t>
            </a:r>
            <a:r>
              <a:rPr lang="cs-CZ" sz="20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ztepilý</a:t>
            </a: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072726" y="171448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57488" y="5429264"/>
            <a:ext cx="18573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edle bělokorá</a:t>
            </a: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00628" y="5572140"/>
            <a:ext cx="1714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b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orovice lesní</a:t>
            </a: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00892" y="5500702"/>
            <a:ext cx="2000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m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odřín opadavý</a:t>
            </a: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2844" y="6357958"/>
            <a:ext cx="4286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Doplň názvy stromů a pověz ,co o nich víš.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Listnaté stromy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nás se nejčastěji vyskytují duby a buky.</a:t>
            </a:r>
            <a:endParaRPr lang="cs-CZ" dirty="0"/>
          </a:p>
        </p:txBody>
      </p:sp>
      <p:pic>
        <p:nvPicPr>
          <p:cNvPr id="4" name="Obrázek 3" descr="thumbnailCAAYCY1Z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596" y="3786190"/>
            <a:ext cx="1562100" cy="2085975"/>
          </a:xfrm>
          <a:prstGeom prst="rect">
            <a:avLst/>
          </a:prstGeom>
        </p:spPr>
      </p:pic>
      <p:pic>
        <p:nvPicPr>
          <p:cNvPr id="5" name="Obrázek 4" descr="thumbnailCABMCVMJ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0298" y="4000504"/>
            <a:ext cx="1928826" cy="1940962"/>
          </a:xfrm>
          <a:prstGeom prst="rect">
            <a:avLst/>
          </a:prstGeom>
        </p:spPr>
      </p:pic>
      <p:pic>
        <p:nvPicPr>
          <p:cNvPr id="6" name="Obrázek 5" descr="thumbnailCAUHOL00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86380" y="3429000"/>
            <a:ext cx="1743075" cy="2857500"/>
          </a:xfrm>
          <a:prstGeom prst="rect">
            <a:avLst/>
          </a:prstGeom>
        </p:spPr>
      </p:pic>
      <p:pic>
        <p:nvPicPr>
          <p:cNvPr id="7" name="Obrázek 6" descr="thumbnailCAGL6L05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86644" y="4143380"/>
            <a:ext cx="1524000" cy="1266825"/>
          </a:xfrm>
          <a:prstGeom prst="rect">
            <a:avLst/>
          </a:prstGeom>
        </p:spPr>
      </p:pic>
      <p:sp>
        <p:nvSpPr>
          <p:cNvPr id="8" name="Zaoblený obdélník 7"/>
          <p:cNvSpPr/>
          <p:nvPr/>
        </p:nvSpPr>
        <p:spPr>
          <a:xfrm>
            <a:off x="5500694" y="2571744"/>
            <a:ext cx="2357454" cy="571504"/>
          </a:xfrm>
          <a:prstGeom prst="round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BUK LESNÍ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928662" y="2643182"/>
            <a:ext cx="2357454" cy="571504"/>
          </a:xfrm>
          <a:prstGeom prst="round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DUB LETNÍ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LISTNATÉ STROMY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Doplň názvy:</a:t>
            </a:r>
            <a:endParaRPr lang="cs-CZ" dirty="0"/>
          </a:p>
        </p:txBody>
      </p:sp>
      <p:pic>
        <p:nvPicPr>
          <p:cNvPr id="4" name="Obrázek 3" descr="thumbnailCA5V5ZIU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20" y="2643182"/>
            <a:ext cx="2143125" cy="2857500"/>
          </a:xfrm>
          <a:prstGeom prst="rect">
            <a:avLst/>
          </a:prstGeom>
        </p:spPr>
      </p:pic>
      <p:pic>
        <p:nvPicPr>
          <p:cNvPr id="6" name="Obrázek 5" descr="thumbnailCASFZWOG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0364" y="1571612"/>
            <a:ext cx="1600200" cy="2133600"/>
          </a:xfrm>
          <a:prstGeom prst="rect">
            <a:avLst/>
          </a:prstGeom>
        </p:spPr>
      </p:pic>
      <p:pic>
        <p:nvPicPr>
          <p:cNvPr id="7" name="Obrázek 6" descr="thumbnailCAUW6OQL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86380" y="1357298"/>
            <a:ext cx="1781175" cy="2266950"/>
          </a:xfrm>
          <a:prstGeom prst="rect">
            <a:avLst/>
          </a:prstGeom>
        </p:spPr>
      </p:pic>
      <p:pic>
        <p:nvPicPr>
          <p:cNvPr id="8" name="Obrázek 7" descr="thumbnailCAXRIPQH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2066" y="3786190"/>
            <a:ext cx="2200275" cy="285750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500034" y="5786454"/>
            <a:ext cx="19288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b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říza bělokorá</a:t>
            </a: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28926" y="4143380"/>
            <a:ext cx="1714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h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abr obecný</a:t>
            </a: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286644" y="1928802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l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ípa srdčitá</a:t>
            </a: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00958" y="4643446"/>
            <a:ext cx="1428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j</a:t>
            </a:r>
            <a:r>
              <a:rPr lang="cs-CZ" sz="20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avor mléč</a:t>
            </a:r>
            <a:endParaRPr lang="cs-CZ" sz="2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lesa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kyslík,</a:t>
            </a:r>
          </a:p>
          <a:p>
            <a:r>
              <a:rPr lang="cs-CZ" dirty="0" smtClean="0"/>
              <a:t>2. zásobárna vody,</a:t>
            </a:r>
          </a:p>
          <a:p>
            <a:r>
              <a:rPr lang="cs-CZ" dirty="0" smtClean="0"/>
              <a:t>3. zadržuje vodu (ochrana před povodněmi),</a:t>
            </a:r>
          </a:p>
          <a:p>
            <a:r>
              <a:rPr lang="cs-CZ" dirty="0" smtClean="0"/>
              <a:t>4. zabraňuje odnosu půdy,</a:t>
            </a:r>
          </a:p>
          <a:p>
            <a:r>
              <a:rPr lang="cs-CZ" dirty="0" smtClean="0"/>
              <a:t>5. snižuje rychlost větru,</a:t>
            </a:r>
          </a:p>
          <a:p>
            <a:r>
              <a:rPr lang="cs-CZ" dirty="0" smtClean="0"/>
              <a:t>6. domov rostlin, hub a živočichů,</a:t>
            </a:r>
          </a:p>
          <a:p>
            <a:r>
              <a:rPr lang="cs-CZ" dirty="0" smtClean="0"/>
              <a:t>7. odpočinek člověka.</a:t>
            </a:r>
            <a:endParaRPr lang="cs-CZ" dirty="0"/>
          </a:p>
        </p:txBody>
      </p:sp>
      <p:pic>
        <p:nvPicPr>
          <p:cNvPr id="4" name="Obrázek 3" descr="thumbnailCAK2MQN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8" y="357166"/>
            <a:ext cx="2857500" cy="2143125"/>
          </a:xfrm>
          <a:prstGeom prst="rect">
            <a:avLst/>
          </a:prstGeom>
        </p:spPr>
      </p:pic>
      <p:pic>
        <p:nvPicPr>
          <p:cNvPr id="6" name="Obrázek 5" descr="thumbnailCAIQD0S6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5140" y="4786322"/>
            <a:ext cx="1885950" cy="1571625"/>
          </a:xfrm>
          <a:prstGeom prst="rect">
            <a:avLst/>
          </a:prstGeom>
        </p:spPr>
      </p:pic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http://microsoft.com</a:t>
            </a:r>
            <a:endParaRPr lang="cs-CZ" dirty="0" smtClean="0"/>
          </a:p>
          <a:p>
            <a:r>
              <a:rPr lang="cs-CZ" sz="2000" dirty="0"/>
              <a:t>MGR.VĚRA ŠTIKOVÁ. </a:t>
            </a:r>
            <a:r>
              <a:rPr lang="cs-CZ" sz="2000" i="1" dirty="0"/>
              <a:t>Člověk a jeho svět</a:t>
            </a:r>
            <a:r>
              <a:rPr lang="cs-CZ" sz="2000" dirty="0"/>
              <a:t>: </a:t>
            </a:r>
            <a:r>
              <a:rPr lang="cs-CZ" sz="2000" i="1" dirty="0"/>
              <a:t>Přírodověda pro 4.ročník</a:t>
            </a:r>
            <a:r>
              <a:rPr lang="cs-CZ" sz="2000" dirty="0"/>
              <a:t>. druhé vydání. Nový Malín: NOVÁ </a:t>
            </a:r>
            <a:r>
              <a:rPr lang="cs-CZ" sz="2000" dirty="0" err="1"/>
              <a:t>ŠKOLA,s.r.o</a:t>
            </a:r>
            <a:r>
              <a:rPr lang="cs-CZ" sz="2000" dirty="0"/>
              <a:t>., 2011. ISBN 978-80-7289-211-2. </a:t>
            </a:r>
          </a:p>
          <a:p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150</TotalTime>
  <Words>335</Words>
  <Application>Microsoft Office PowerPoint</Application>
  <PresentationFormat>Předvádění na obrazovce (4:3)</PresentationFormat>
  <Paragraphs>70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Prezentace aplikace PowerPoint</vt:lpstr>
      <vt:lpstr>ROSTLINY NAŠICH LESŮ</vt:lpstr>
      <vt:lpstr>ANOTACE</vt:lpstr>
      <vt:lpstr>ŽIVÉ ORGANISMY ŽIJÍ V LESÍCH V NĚKOLIKA PATRECH</vt:lpstr>
      <vt:lpstr>KOŘENOVÉ PATRO</vt:lpstr>
      <vt:lpstr>Mechové patro</vt:lpstr>
      <vt:lpstr>Bylinné patro</vt:lpstr>
      <vt:lpstr>Keřové patro</vt:lpstr>
      <vt:lpstr>Stromové patro</vt:lpstr>
      <vt:lpstr>Jehličnaté stromy</vt:lpstr>
      <vt:lpstr>Listnaté stromy</vt:lpstr>
      <vt:lpstr>DALŠÍ LISTNATÉ STROMY</vt:lpstr>
      <vt:lpstr>Význam lesa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Guest</dc:creator>
  <cp:lastModifiedBy>Martin Králík</cp:lastModifiedBy>
  <cp:revision>31</cp:revision>
  <dcterms:created xsi:type="dcterms:W3CDTF">2011-11-21T18:54:25Z</dcterms:created>
  <dcterms:modified xsi:type="dcterms:W3CDTF">2012-04-03T21:21:46Z</dcterms:modified>
</cp:coreProperties>
</file>