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78" r:id="rId2"/>
    <p:sldId id="257" r:id="rId3"/>
    <p:sldId id="272" r:id="rId4"/>
    <p:sldId id="259" r:id="rId5"/>
    <p:sldId id="269" r:id="rId6"/>
    <p:sldId id="260" r:id="rId7"/>
    <p:sldId id="261" r:id="rId8"/>
    <p:sldId id="270" r:id="rId9"/>
    <p:sldId id="271" r:id="rId10"/>
    <p:sldId id="265" r:id="rId11"/>
    <p:sldId id="274" r:id="rId12"/>
    <p:sldId id="266" r:id="rId13"/>
    <p:sldId id="264" r:id="rId14"/>
    <p:sldId id="267" r:id="rId15"/>
    <p:sldId id="277" r:id="rId16"/>
    <p:sldId id="268" r:id="rId17"/>
    <p:sldId id="276" r:id="rId18"/>
    <p:sldId id="26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FF78A0-5890-4826-A2D5-FCD755F5B161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</dgm:pt>
    <dgm:pt modelId="{55B76952-2604-4A65-9DF8-E5E6D4B18E84}">
      <dgm:prSet phldrT="[Text]" custT="1"/>
      <dgm:spPr>
        <a:noFill/>
        <a:ln>
          <a:noFill/>
        </a:ln>
      </dgm:spPr>
      <dgm:t>
        <a:bodyPr/>
        <a:lstStyle/>
        <a:p>
          <a:r>
            <a:rPr lang="cs-CZ" sz="1000" dirty="0" smtClean="0"/>
            <a:t>                                              Obr.č.1</a:t>
          </a:r>
          <a:endParaRPr lang="cs-CZ" sz="1000" dirty="0"/>
        </a:p>
      </dgm:t>
    </dgm:pt>
    <dgm:pt modelId="{50898D28-2664-44F2-ABC4-B99FB1FD0DEE}" type="parTrans" cxnId="{D3D066DF-50C4-4959-A0C6-E6C1DB8489B6}">
      <dgm:prSet/>
      <dgm:spPr/>
      <dgm:t>
        <a:bodyPr/>
        <a:lstStyle/>
        <a:p>
          <a:endParaRPr lang="cs-CZ"/>
        </a:p>
      </dgm:t>
    </dgm:pt>
    <dgm:pt modelId="{E8499B0D-5664-41B6-9A18-C909D8F4FF63}" type="sibTrans" cxnId="{D3D066DF-50C4-4959-A0C6-E6C1DB8489B6}">
      <dgm:prSet/>
      <dgm:spPr/>
      <dgm:t>
        <a:bodyPr/>
        <a:lstStyle/>
        <a:p>
          <a:endParaRPr lang="cs-CZ"/>
        </a:p>
      </dgm:t>
    </dgm:pt>
    <dgm:pt modelId="{49FF1E4A-A9D3-4716-AE57-B9909E3DAACA}" type="pres">
      <dgm:prSet presAssocID="{BBFF78A0-5890-4826-A2D5-FCD755F5B161}" presName="diagram" presStyleCnt="0">
        <dgm:presLayoutVars>
          <dgm:dir/>
        </dgm:presLayoutVars>
      </dgm:prSet>
      <dgm:spPr/>
    </dgm:pt>
    <dgm:pt modelId="{F4706F0E-C99A-48E2-984F-46CF09D85A4F}" type="pres">
      <dgm:prSet presAssocID="{55B76952-2604-4A65-9DF8-E5E6D4B18E84}" presName="composite" presStyleCnt="0"/>
      <dgm:spPr/>
    </dgm:pt>
    <dgm:pt modelId="{45D2428D-F476-4D09-A029-B6FBEA0DBD2C}" type="pres">
      <dgm:prSet presAssocID="{55B76952-2604-4A65-9DF8-E5E6D4B18E84}" presName="Image" presStyleLbl="bgShp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6000" r="-6000"/>
          </a:stretch>
        </a:blipFill>
      </dgm:spPr>
    </dgm:pt>
    <dgm:pt modelId="{45432EC2-2479-4ED2-A5C2-4D2D54D14E11}" type="pres">
      <dgm:prSet presAssocID="{55B76952-2604-4A65-9DF8-E5E6D4B18E84}" presName="Parent" presStyleLbl="node0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A10BAE-EF51-4BC8-8B74-325B17F124FA}" type="presOf" srcId="{BBFF78A0-5890-4826-A2D5-FCD755F5B161}" destId="{49FF1E4A-A9D3-4716-AE57-B9909E3DAACA}" srcOrd="0" destOrd="0" presId="urn:microsoft.com/office/officeart/2008/layout/BendingPictureCaption"/>
    <dgm:cxn modelId="{33010C2F-0AC0-40EE-94A2-37129A5FFE7F}" type="presOf" srcId="{55B76952-2604-4A65-9DF8-E5E6D4B18E84}" destId="{45432EC2-2479-4ED2-A5C2-4D2D54D14E11}" srcOrd="0" destOrd="0" presId="urn:microsoft.com/office/officeart/2008/layout/BendingPictureCaption"/>
    <dgm:cxn modelId="{D3D066DF-50C4-4959-A0C6-E6C1DB8489B6}" srcId="{BBFF78A0-5890-4826-A2D5-FCD755F5B161}" destId="{55B76952-2604-4A65-9DF8-E5E6D4B18E84}" srcOrd="0" destOrd="0" parTransId="{50898D28-2664-44F2-ABC4-B99FB1FD0DEE}" sibTransId="{E8499B0D-5664-41B6-9A18-C909D8F4FF63}"/>
    <dgm:cxn modelId="{33A6336E-B511-421F-8BB4-16386FDD7B96}" type="presParOf" srcId="{49FF1E4A-A9D3-4716-AE57-B9909E3DAACA}" destId="{F4706F0E-C99A-48E2-984F-46CF09D85A4F}" srcOrd="0" destOrd="0" presId="urn:microsoft.com/office/officeart/2008/layout/BendingPictureCaption"/>
    <dgm:cxn modelId="{2093F561-2DD2-4104-8E9A-AF9878DA95D6}" type="presParOf" srcId="{F4706F0E-C99A-48E2-984F-46CF09D85A4F}" destId="{45D2428D-F476-4D09-A029-B6FBEA0DBD2C}" srcOrd="0" destOrd="0" presId="urn:microsoft.com/office/officeart/2008/layout/BendingPictureCaption"/>
    <dgm:cxn modelId="{650F8E5D-AF6A-47C3-8900-5B4A81184C2A}" type="presParOf" srcId="{F4706F0E-C99A-48E2-984F-46CF09D85A4F}" destId="{45432EC2-2479-4ED2-A5C2-4D2D54D14E11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DC8B68-1957-4926-AEB1-92431A3E858B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</dgm:pt>
    <dgm:pt modelId="{374B1D41-FE68-457A-BBC8-D0BDB5C02D76}">
      <dgm:prSet phldrT="[Text]" custT="1"/>
      <dgm:spPr>
        <a:noFill/>
        <a:ln>
          <a:noFill/>
        </a:ln>
      </dgm:spPr>
      <dgm:t>
        <a:bodyPr/>
        <a:lstStyle/>
        <a:p>
          <a:r>
            <a:rPr lang="cs-CZ" sz="1000" dirty="0" smtClean="0"/>
            <a:t>                                                      </a:t>
          </a:r>
        </a:p>
        <a:p>
          <a:r>
            <a:rPr lang="cs-CZ" sz="1000" dirty="0" smtClean="0"/>
            <a:t>            </a:t>
          </a:r>
        </a:p>
        <a:p>
          <a:r>
            <a:rPr lang="cs-CZ" sz="1000" dirty="0" smtClean="0"/>
            <a:t>                                                          Obr.č.2</a:t>
          </a:r>
          <a:endParaRPr lang="cs-CZ" sz="1000" dirty="0"/>
        </a:p>
      </dgm:t>
    </dgm:pt>
    <dgm:pt modelId="{0363F935-5FDE-4835-820A-427D64CA1B53}" type="parTrans" cxnId="{43F714B5-397F-4656-911F-6C7667B55688}">
      <dgm:prSet/>
      <dgm:spPr/>
      <dgm:t>
        <a:bodyPr/>
        <a:lstStyle/>
        <a:p>
          <a:endParaRPr lang="cs-CZ"/>
        </a:p>
      </dgm:t>
    </dgm:pt>
    <dgm:pt modelId="{B8429E41-0B41-4AA6-8D89-4ED68DA36477}" type="sibTrans" cxnId="{43F714B5-397F-4656-911F-6C7667B55688}">
      <dgm:prSet/>
      <dgm:spPr/>
      <dgm:t>
        <a:bodyPr/>
        <a:lstStyle/>
        <a:p>
          <a:endParaRPr lang="cs-CZ"/>
        </a:p>
      </dgm:t>
    </dgm:pt>
    <dgm:pt modelId="{7905D58D-6D31-4E9D-BBA5-EF207C2DC0A5}" type="pres">
      <dgm:prSet presAssocID="{20DC8B68-1957-4926-AEB1-92431A3E858B}" presName="diagram" presStyleCnt="0">
        <dgm:presLayoutVars>
          <dgm:dir/>
        </dgm:presLayoutVars>
      </dgm:prSet>
      <dgm:spPr/>
    </dgm:pt>
    <dgm:pt modelId="{A9CCA145-2E17-45F9-A28C-0BFF15BFD96A}" type="pres">
      <dgm:prSet presAssocID="{374B1D41-FE68-457A-BBC8-D0BDB5C02D76}" presName="composite" presStyleCnt="0"/>
      <dgm:spPr/>
    </dgm:pt>
    <dgm:pt modelId="{BAD0E3F5-FBC2-4C12-B5CF-ECAF763124C8}" type="pres">
      <dgm:prSet presAssocID="{374B1D41-FE68-457A-BBC8-D0BDB5C02D76}" presName="Image" presStyleLbl="bgShp" presStyleIdx="0" presStyleCnt="1" custScaleY="102946" custLinFactNeighborX="-238" custLinFactNeighborY="253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5000" r="-5000"/>
          </a:stretch>
        </a:blipFill>
      </dgm:spPr>
    </dgm:pt>
    <dgm:pt modelId="{BE7E8347-30F9-4EAF-99AB-7B852B954145}" type="pres">
      <dgm:prSet presAssocID="{374B1D41-FE68-457A-BBC8-D0BDB5C02D76}" presName="Parent" presStyleLbl="node0" presStyleIdx="0" presStyleCnt="1" custLinFactNeighborX="2374" custLinFactNeighborY="65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9ABA08-59E9-4638-932B-CE24CD26677E}" type="presOf" srcId="{20DC8B68-1957-4926-AEB1-92431A3E858B}" destId="{7905D58D-6D31-4E9D-BBA5-EF207C2DC0A5}" srcOrd="0" destOrd="0" presId="urn:microsoft.com/office/officeart/2008/layout/BendingPictureCaption"/>
    <dgm:cxn modelId="{43F714B5-397F-4656-911F-6C7667B55688}" srcId="{20DC8B68-1957-4926-AEB1-92431A3E858B}" destId="{374B1D41-FE68-457A-BBC8-D0BDB5C02D76}" srcOrd="0" destOrd="0" parTransId="{0363F935-5FDE-4835-820A-427D64CA1B53}" sibTransId="{B8429E41-0B41-4AA6-8D89-4ED68DA36477}"/>
    <dgm:cxn modelId="{9DA2059C-B6A1-45D7-99FF-EBC5479DA241}" type="presOf" srcId="{374B1D41-FE68-457A-BBC8-D0BDB5C02D76}" destId="{BE7E8347-30F9-4EAF-99AB-7B852B954145}" srcOrd="0" destOrd="0" presId="urn:microsoft.com/office/officeart/2008/layout/BendingPictureCaption"/>
    <dgm:cxn modelId="{D3C2C626-E195-43C5-9806-F99A45706032}" type="presParOf" srcId="{7905D58D-6D31-4E9D-BBA5-EF207C2DC0A5}" destId="{A9CCA145-2E17-45F9-A28C-0BFF15BFD96A}" srcOrd="0" destOrd="0" presId="urn:microsoft.com/office/officeart/2008/layout/BendingPictureCaption"/>
    <dgm:cxn modelId="{90F01185-E19C-4F47-B29C-1280426F7876}" type="presParOf" srcId="{A9CCA145-2E17-45F9-A28C-0BFF15BFD96A}" destId="{BAD0E3F5-FBC2-4C12-B5CF-ECAF763124C8}" srcOrd="0" destOrd="0" presId="urn:microsoft.com/office/officeart/2008/layout/BendingPictureCaption"/>
    <dgm:cxn modelId="{661950CD-29F8-40EE-A89F-A11141EBCE70}" type="presParOf" srcId="{A9CCA145-2E17-45F9-A28C-0BFF15BFD96A}" destId="{BE7E8347-30F9-4EAF-99AB-7B852B954145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5D2428D-F476-4D09-A029-B6FBEA0DBD2C}">
      <dsp:nvSpPr>
        <dsp:cNvPr id="0" name=""/>
        <dsp:cNvSpPr/>
      </dsp:nvSpPr>
      <dsp:spPr>
        <a:xfrm>
          <a:off x="484613" y="0"/>
          <a:ext cx="3014802" cy="22279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6000" r="-6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32EC2-2479-4ED2-A5C2-4D2D54D14E11}">
      <dsp:nvSpPr>
        <dsp:cNvPr id="0" name=""/>
        <dsp:cNvSpPr/>
      </dsp:nvSpPr>
      <dsp:spPr>
        <a:xfrm>
          <a:off x="1093988" y="1823962"/>
          <a:ext cx="2597861" cy="624309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000" kern="1200" dirty="0" smtClean="0"/>
            <a:t>                                              Obr.č.1</a:t>
          </a:r>
          <a:endParaRPr lang="cs-CZ" sz="1000" kern="1200" dirty="0"/>
        </a:p>
      </dsp:txBody>
      <dsp:txXfrm>
        <a:off x="1093988" y="1823962"/>
        <a:ext cx="2597861" cy="62430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AD0E3F5-FBC2-4C12-B5CF-ECAF763124C8}">
      <dsp:nvSpPr>
        <dsp:cNvPr id="0" name=""/>
        <dsp:cNvSpPr/>
      </dsp:nvSpPr>
      <dsp:spPr>
        <a:xfrm>
          <a:off x="532098" y="71731"/>
          <a:ext cx="3788516" cy="28821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5000" r="-5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E8347-30F9-4EAF-99AB-7B852B954145}">
      <dsp:nvSpPr>
        <dsp:cNvPr id="0" name=""/>
        <dsp:cNvSpPr/>
      </dsp:nvSpPr>
      <dsp:spPr>
        <a:xfrm>
          <a:off x="1384380" y="2334707"/>
          <a:ext cx="3264572" cy="784531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000" kern="1200" dirty="0" smtClean="0"/>
            <a:t>                                                      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000" kern="1200" dirty="0" smtClean="0"/>
            <a:t>            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000" kern="1200" dirty="0" smtClean="0"/>
            <a:t>                                                          Obr.č.2</a:t>
          </a:r>
          <a:endParaRPr lang="cs-CZ" sz="1000" kern="1200" dirty="0"/>
        </a:p>
      </dsp:txBody>
      <dsp:txXfrm>
        <a:off x="1384380" y="2334707"/>
        <a:ext cx="3264572" cy="7845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3A66-0807-42C5-8A67-91AD07D264B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62079A-FD11-4946-832E-90A76DDF47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5548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2319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C9F20-2542-4CB1-8672-80BEF225D6C7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44B8981-3482-4553-A2DB-336884BCF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C9F20-2542-4CB1-8672-80BEF225D6C7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4B8981-3482-4553-A2DB-336884BCF4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C9F20-2542-4CB1-8672-80BEF225D6C7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44B8981-3482-4553-A2DB-336884BCF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C9F20-2542-4CB1-8672-80BEF225D6C7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B8981-3482-4553-A2DB-336884BCF4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C9F20-2542-4CB1-8672-80BEF225D6C7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B8981-3482-4553-A2DB-336884BCF4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C9F20-2542-4CB1-8672-80BEF225D6C7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4B8981-3482-4553-A2DB-336884BCF4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C9F20-2542-4CB1-8672-80BEF225D6C7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B8981-3482-4553-A2DB-336884BCF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C9F20-2542-4CB1-8672-80BEF225D6C7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4B8981-3482-4553-A2DB-336884BCF4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C9F20-2542-4CB1-8672-80BEF225D6C7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4B8981-3482-4553-A2DB-336884BCF4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C9F20-2542-4CB1-8672-80BEF225D6C7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B8981-3482-4553-A2DB-336884BCF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C9F20-2542-4CB1-8672-80BEF225D6C7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B8981-3482-4553-A2DB-336884BCF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C9F20-2542-4CB1-8672-80BEF225D6C7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44B8981-3482-4553-A2DB-336884BCF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as.snadno.eu/TABAKISMU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09755303"/>
              </p:ext>
            </p:extLst>
          </p:nvPr>
        </p:nvGraphicFramePr>
        <p:xfrm>
          <a:off x="683568" y="1268760"/>
          <a:ext cx="7848872" cy="437017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Mírová 218/6,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Dubí III 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latin typeface="Palatino Linotype" panose="02040502050505030304" pitchFamily="18" charset="0"/>
                          <a:ea typeface="Times New Roman"/>
                        </a:rPr>
                        <a:t>III/2 </a:t>
                      </a:r>
                      <a:r>
                        <a:rPr lang="cs-CZ" sz="1400" kern="50" dirty="0">
                          <a:latin typeface="Palatino Linotype" panose="02040502050505030304" pitchFamily="18" charset="0"/>
                          <a:ea typeface="Times New Roman"/>
                        </a:rPr>
                        <a:t>Inovace a zkvalitnění </a:t>
                      </a:r>
                      <a:r>
                        <a:rPr lang="cs-CZ" sz="1400" kern="50" dirty="0" smtClean="0">
                          <a:latin typeface="Palatino Linotype" panose="02040502050505030304" pitchFamily="18" charset="0"/>
                          <a:ea typeface="Times New Roman"/>
                        </a:rPr>
                        <a:t>výuky  ICT  </a:t>
                      </a:r>
                      <a:endParaRPr lang="cs-CZ" sz="1200" kern="50" dirty="0"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</a:rPr>
                        <a:t>ODS_32_INOVACE_JTD3.A_8</a:t>
                      </a: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</a:rPr>
                        <a:t>28.4.2014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+mn-ea"/>
                          <a:cs typeface="+mn-cs"/>
                        </a:rPr>
                        <a:t>Mgr. Petra Převrátilová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Sociální pedagogika  - Občan v demokratické společnosti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+mn-ea"/>
                          <a:cs typeface="+mn-cs"/>
                        </a:rPr>
                        <a:t>III. SOŠ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</a:rPr>
                        <a:t>Výsledky vzdělávání dle RVP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+mn-ea"/>
                          <a:cs typeface="+mn-cs"/>
                        </a:rPr>
                        <a:t>Žák umí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+mn-ea"/>
                          <a:cs typeface="+mn-cs"/>
                        </a:rPr>
                        <a:t> popsat závislost na tabáku, zná její rizika, dokáže o nich diskutovat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  <a:cs typeface="+mn-cs"/>
                        </a:rPr>
                        <a:t>Kombinované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+mn-ea"/>
                          <a:cs typeface="+mn-cs"/>
                        </a:rPr>
                        <a:t>Prezentace s využitím interaktivní tabule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  <a:cs typeface="+mn-cs"/>
                        </a:rPr>
                        <a:t>Tabakismus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Palatino Linotype" panose="02040502050505030304" pitchFamily="18" charset="0"/>
                          <a:ea typeface="+mn-ea"/>
                          <a:cs typeface="Arial" panose="020B0604020202020204" pitchFamily="34" charset="0"/>
                        </a:rPr>
                        <a:t>Didaktický učební materiál je určen pro žáky maturitních oborů SOŠ. Je zaměřen na prezentaci  závislosti na tabáku. Je možné ho využít jako samostatný studijní materiál nebo jako podklad k diskuzi.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cs typeface="Arial" panose="020B0604020202020204" pitchFamily="34" charset="0"/>
                        </a:rPr>
                        <a:t>Součástí materiálu jsou otázky a úkoly  vztahující se k  problematice </a:t>
                      </a:r>
                      <a:r>
                        <a:rPr kumimoji="0" lang="cs-CZ" alt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cs typeface="Arial" panose="020B0604020202020204" pitchFamily="34" charset="0"/>
                        </a:rPr>
                        <a:t>tabakismu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cs typeface="Arial" panose="020B0604020202020204" pitchFamily="34" charset="0"/>
                        </a:rPr>
                        <a:t>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pSp>
        <p:nvGrpSpPr>
          <p:cNvPr id="10" name="Skupina 9"/>
          <p:cNvGrpSpPr/>
          <p:nvPr/>
        </p:nvGrpSpPr>
        <p:grpSpPr>
          <a:xfrm>
            <a:off x="1115617" y="116632"/>
            <a:ext cx="6665465" cy="1127667"/>
            <a:chOff x="1115617" y="116632"/>
            <a:chExt cx="6665465" cy="1127667"/>
          </a:xfrm>
        </p:grpSpPr>
        <p:grpSp>
          <p:nvGrpSpPr>
            <p:cNvPr id="7" name="Skupina 6"/>
            <p:cNvGrpSpPr/>
            <p:nvPr/>
          </p:nvGrpSpPr>
          <p:grpSpPr>
            <a:xfrm>
              <a:off x="1259632" y="167333"/>
              <a:ext cx="6521450" cy="762000"/>
              <a:chOff x="1187624" y="348726"/>
              <a:chExt cx="6521450" cy="762000"/>
            </a:xfrm>
          </p:grpSpPr>
          <p:pic>
            <p:nvPicPr>
              <p:cNvPr id="8" name="Picture 0" descr="MSMT_logolink_bez_vl_a_sloganu.ai"/>
              <p:cNvPicPr>
                <a:picLocks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348726"/>
                <a:ext cx="5191125" cy="7620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" name="obrázek 2"/>
              <p:cNvPicPr/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56946" y="501845"/>
                <a:ext cx="1152128" cy="40687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6" name="Obrázek 5" descr="logo.pn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15617" y="116632"/>
              <a:ext cx="5328592" cy="11276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853158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6000" b="1" dirty="0" err="1" smtClean="0"/>
              <a:t>Tabakismus</a:t>
            </a:r>
            <a:endParaRPr lang="en-US" sz="6000" dirty="0" smtClean="0"/>
          </a:p>
        </p:txBody>
      </p:sp>
      <p:grpSp>
        <p:nvGrpSpPr>
          <p:cNvPr id="6" name="Skupina 5"/>
          <p:cNvGrpSpPr/>
          <p:nvPr/>
        </p:nvGrpSpPr>
        <p:grpSpPr>
          <a:xfrm>
            <a:off x="1115617" y="116632"/>
            <a:ext cx="6665465" cy="1127667"/>
            <a:chOff x="1115617" y="116632"/>
            <a:chExt cx="6665465" cy="1127667"/>
          </a:xfrm>
        </p:grpSpPr>
        <p:grpSp>
          <p:nvGrpSpPr>
            <p:cNvPr id="7" name="Skupina 6"/>
            <p:cNvGrpSpPr/>
            <p:nvPr/>
          </p:nvGrpSpPr>
          <p:grpSpPr>
            <a:xfrm>
              <a:off x="1259632" y="167333"/>
              <a:ext cx="6521450" cy="762000"/>
              <a:chOff x="1187624" y="348726"/>
              <a:chExt cx="6521450" cy="762000"/>
            </a:xfrm>
          </p:grpSpPr>
          <p:pic>
            <p:nvPicPr>
              <p:cNvPr id="9" name="Picture 0" descr="MSMT_logolink_bez_vl_a_sloganu.ai"/>
              <p:cNvPicPr>
                <a:picLocks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348726"/>
                <a:ext cx="5191125" cy="7620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0" name="obrázek 2"/>
              <p:cNvPicPr/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56946" y="501845"/>
                <a:ext cx="1152128" cy="40687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8" name="Obrázek 7" descr="logo.pn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15617" y="116632"/>
              <a:ext cx="5328592" cy="11276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389439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Historie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cs-CZ" dirty="0" smtClean="0"/>
              <a:t>Mexiko - tabákové </a:t>
            </a:r>
            <a:r>
              <a:rPr lang="cs-CZ" dirty="0"/>
              <a:t>listy </a:t>
            </a:r>
            <a:r>
              <a:rPr lang="cs-CZ" dirty="0" smtClean="0"/>
              <a:t>se kouřili</a:t>
            </a:r>
            <a:r>
              <a:rPr lang="cs-CZ" dirty="0"/>
              <a:t>, šňupali a žvýkali 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dirty="0" smtClean="0"/>
              <a:t>K</a:t>
            </a:r>
            <a:r>
              <a:rPr lang="cs-CZ" dirty="0"/>
              <a:t>. Kolumbus se poprvé setkal s kouřením tabáku u indiánů po přistání u Kubánských břehů</a:t>
            </a:r>
          </a:p>
          <a:p>
            <a:pPr>
              <a:lnSpc>
                <a:spcPct val="80000"/>
              </a:lnSpc>
              <a:defRPr/>
            </a:pPr>
            <a:r>
              <a:rPr lang="cs-CZ" dirty="0" smtClean="0"/>
              <a:t>Portugalci – dovezli tabák z Ameriky, šířili jej </a:t>
            </a:r>
            <a:r>
              <a:rPr lang="cs-CZ" dirty="0"/>
              <a:t>dále do Evropy</a:t>
            </a:r>
          </a:p>
          <a:p>
            <a:pPr>
              <a:lnSpc>
                <a:spcPct val="80000"/>
              </a:lnSpc>
              <a:defRPr/>
            </a:pPr>
            <a:r>
              <a:rPr lang="cs-CZ" dirty="0"/>
              <a:t>Jean Nicotin 1560 dováží šňupací tabák na francouzský dvůr</a:t>
            </a:r>
          </a:p>
          <a:p>
            <a:pPr>
              <a:lnSpc>
                <a:spcPct val="80000"/>
              </a:lnSpc>
              <a:defRPr/>
            </a:pPr>
            <a:r>
              <a:rPr lang="cs-CZ" dirty="0" smtClean="0"/>
              <a:t>16</a:t>
            </a:r>
            <a:r>
              <a:rPr lang="cs-CZ" dirty="0"/>
              <a:t>. století </a:t>
            </a:r>
            <a:r>
              <a:rPr lang="cs-CZ" dirty="0" smtClean="0"/>
              <a:t>– kouření se </a:t>
            </a:r>
            <a:r>
              <a:rPr lang="cs-CZ" dirty="0"/>
              <a:t>stává společenským rituálem vyšších vrstev</a:t>
            </a:r>
          </a:p>
          <a:p>
            <a:pPr>
              <a:lnSpc>
                <a:spcPct val="80000"/>
              </a:lnSpc>
              <a:defRPr/>
            </a:pPr>
            <a:r>
              <a:rPr lang="cs-CZ" dirty="0" smtClean="0"/>
              <a:t>Výroba </a:t>
            </a:r>
            <a:r>
              <a:rPr lang="cs-CZ" dirty="0"/>
              <a:t>dýmek </a:t>
            </a:r>
            <a:r>
              <a:rPr lang="cs-CZ" dirty="0" smtClean="0"/>
              <a:t>- </a:t>
            </a:r>
            <a:r>
              <a:rPr lang="cs-CZ" dirty="0"/>
              <a:t>kouření </a:t>
            </a:r>
            <a:r>
              <a:rPr lang="cs-CZ" dirty="0" smtClean="0"/>
              <a:t>se rozšiřuje  </a:t>
            </a:r>
            <a:r>
              <a:rPr lang="cs-CZ" dirty="0"/>
              <a:t>mezi </a:t>
            </a:r>
            <a:r>
              <a:rPr lang="cs-CZ" dirty="0" smtClean="0"/>
              <a:t>chudší vrstvy </a:t>
            </a:r>
            <a:r>
              <a:rPr lang="cs-CZ" dirty="0"/>
              <a:t>(hliněné, kukuřičné a dřevěné dýmky)</a:t>
            </a:r>
          </a:p>
          <a:p>
            <a:pPr>
              <a:lnSpc>
                <a:spcPct val="80000"/>
              </a:lnSpc>
              <a:defRPr/>
            </a:pPr>
            <a:r>
              <a:rPr lang="cs-CZ" dirty="0" smtClean="0"/>
              <a:t>19</a:t>
            </a:r>
            <a:r>
              <a:rPr lang="cs-CZ" dirty="0"/>
              <a:t>. století  </a:t>
            </a:r>
            <a:r>
              <a:rPr lang="cs-CZ" dirty="0" smtClean="0"/>
              <a:t>- </a:t>
            </a:r>
            <a:r>
              <a:rPr lang="cs-CZ" dirty="0"/>
              <a:t>ručně </a:t>
            </a:r>
            <a:r>
              <a:rPr lang="cs-CZ" dirty="0" smtClean="0"/>
              <a:t>balené </a:t>
            </a:r>
            <a:r>
              <a:rPr lang="cs-CZ" dirty="0"/>
              <a:t>cigarety do papíru</a:t>
            </a:r>
          </a:p>
          <a:p>
            <a:pPr>
              <a:lnSpc>
                <a:spcPct val="80000"/>
              </a:lnSpc>
              <a:defRPr/>
            </a:pPr>
            <a:r>
              <a:rPr lang="cs-CZ" dirty="0" smtClean="0"/>
              <a:t>20</a:t>
            </a:r>
            <a:r>
              <a:rPr lang="cs-CZ" dirty="0"/>
              <a:t>. století  </a:t>
            </a:r>
            <a:r>
              <a:rPr lang="cs-CZ" dirty="0" smtClean="0"/>
              <a:t>- </a:t>
            </a:r>
            <a:r>
              <a:rPr lang="cs-CZ" dirty="0"/>
              <a:t>cigaretový filtr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231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Tabakismus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závislost </a:t>
            </a:r>
            <a:r>
              <a:rPr lang="cs-CZ" dirty="0"/>
              <a:t>na tabáku </a:t>
            </a:r>
            <a:r>
              <a:rPr lang="cs-CZ" dirty="0" smtClean="0"/>
              <a:t> F17-MKN-10</a:t>
            </a:r>
          </a:p>
          <a:p>
            <a:r>
              <a:rPr lang="cs-CZ" dirty="0" smtClean="0"/>
              <a:t>nejčastěji začíná jako </a:t>
            </a:r>
            <a:r>
              <a:rPr lang="cs-CZ" dirty="0"/>
              <a:t>závislost psychosociální, </a:t>
            </a:r>
            <a:r>
              <a:rPr lang="cs-CZ" dirty="0" smtClean="0"/>
              <a:t>u </a:t>
            </a:r>
            <a:r>
              <a:rPr lang="cs-CZ" dirty="0"/>
              <a:t>většiny pravidelných kuřáků </a:t>
            </a:r>
            <a:r>
              <a:rPr lang="cs-CZ" dirty="0" smtClean="0"/>
              <a:t>se po </a:t>
            </a:r>
            <a:r>
              <a:rPr lang="cs-CZ" dirty="0"/>
              <a:t>určité </a:t>
            </a:r>
            <a:r>
              <a:rPr lang="cs-CZ" dirty="0" smtClean="0"/>
              <a:t>době mění v </a:t>
            </a:r>
            <a:r>
              <a:rPr lang="cs-CZ" dirty="0"/>
              <a:t>závislost drogovou, tj. závislost na </a:t>
            </a:r>
            <a:r>
              <a:rPr lang="cs-CZ" dirty="0" smtClean="0"/>
              <a:t>nikotinu</a:t>
            </a:r>
          </a:p>
          <a:p>
            <a:r>
              <a:rPr lang="cs-CZ" b="1" dirty="0"/>
              <a:t>Počet kouřících dětí stoupá</a:t>
            </a:r>
            <a:endParaRPr lang="cs-CZ" dirty="0"/>
          </a:p>
          <a:p>
            <a:r>
              <a:rPr lang="cs-CZ" b="1" dirty="0"/>
              <a:t>Počet pravidelných kuřáků mezi dětmi ve věku od 11 do 15 i nadále </a:t>
            </a:r>
            <a:r>
              <a:rPr lang="cs-CZ" b="1" dirty="0" smtClean="0"/>
              <a:t>stoupá </a:t>
            </a:r>
            <a:r>
              <a:rPr lang="cs-CZ" dirty="0" smtClean="0"/>
              <a:t>(důsledek větší </a:t>
            </a:r>
            <a:r>
              <a:rPr lang="cs-CZ" dirty="0"/>
              <a:t>vnímavosti dětí k reklamě, celkové atmosféry ve společnosti, kde je kouření považováno za normální, a příliš liberálního postoje </a:t>
            </a:r>
            <a:r>
              <a:rPr lang="cs-CZ" dirty="0" smtClean="0"/>
              <a:t>zákonodárců)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0819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Statistika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cs-CZ" b="1" dirty="0"/>
              <a:t>V ČR</a:t>
            </a:r>
            <a:r>
              <a:rPr lang="cs-CZ" dirty="0"/>
              <a:t>  kouří cca 2,3 mil lidí</a:t>
            </a:r>
          </a:p>
          <a:p>
            <a:pPr>
              <a:lnSpc>
                <a:spcPct val="90000"/>
              </a:lnSpc>
              <a:defRPr/>
            </a:pPr>
            <a:r>
              <a:rPr lang="cs-CZ" dirty="0"/>
              <a:t>Z toho 26% lidí nad 18 let</a:t>
            </a:r>
          </a:p>
          <a:p>
            <a:pPr>
              <a:lnSpc>
                <a:spcPct val="90000"/>
              </a:lnSpc>
              <a:defRPr/>
            </a:pPr>
            <a:r>
              <a:rPr lang="cs-CZ" dirty="0"/>
              <a:t>74% děti a mladiství</a:t>
            </a:r>
          </a:p>
          <a:p>
            <a:pPr>
              <a:lnSpc>
                <a:spcPct val="90000"/>
              </a:lnSpc>
              <a:defRPr/>
            </a:pPr>
            <a:r>
              <a:rPr lang="cs-CZ" dirty="0"/>
              <a:t>Počet úmrtí následkem kouření: 50 den; 18 tis za rok</a:t>
            </a:r>
          </a:p>
          <a:p>
            <a:pPr>
              <a:lnSpc>
                <a:spcPct val="90000"/>
              </a:lnSpc>
              <a:defRPr/>
            </a:pPr>
            <a:r>
              <a:rPr lang="cs-CZ" dirty="0"/>
              <a:t>Kuřáci umírají přibližně o 15 let dříve</a:t>
            </a:r>
          </a:p>
          <a:p>
            <a:pPr>
              <a:lnSpc>
                <a:spcPct val="90000"/>
              </a:lnSpc>
              <a:defRPr/>
            </a:pPr>
            <a:r>
              <a:rPr lang="cs-CZ" dirty="0"/>
              <a:t>Ve věku do 18 let kouří více dívek než chlapců</a:t>
            </a:r>
          </a:p>
          <a:p>
            <a:pPr>
              <a:lnSpc>
                <a:spcPct val="90000"/>
              </a:lnSpc>
              <a:defRPr/>
            </a:pPr>
            <a:r>
              <a:rPr lang="cs-CZ" dirty="0"/>
              <a:t>V Praze začínají děti kouřit v průměru  v 9,5 letech              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350745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Proč někteří mladí začínají kouřit?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</a:t>
            </a:r>
            <a:r>
              <a:rPr lang="cs-CZ" b="1" dirty="0"/>
              <a:t>důvody:</a:t>
            </a:r>
            <a:endParaRPr lang="cs-CZ" dirty="0"/>
          </a:p>
          <a:p>
            <a:r>
              <a:rPr lang="cs-CZ" dirty="0"/>
              <a:t>jejich kamarádi kouří </a:t>
            </a:r>
          </a:p>
          <a:p>
            <a:r>
              <a:rPr lang="cs-CZ" dirty="0"/>
              <a:t>jejich rodiče nebo starší sourozenci kouří </a:t>
            </a:r>
          </a:p>
          <a:p>
            <a:r>
              <a:rPr lang="cs-CZ" dirty="0"/>
              <a:t>mají o sobě nízké mínění a hledají způsoby, jak změnit svoji  image </a:t>
            </a:r>
          </a:p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677496689"/>
              </p:ext>
            </p:extLst>
          </p:nvPr>
        </p:nvGraphicFramePr>
        <p:xfrm>
          <a:off x="2771800" y="3789040"/>
          <a:ext cx="4176463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953252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Formy kouření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Cigarety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Dýmky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Doutníky</a:t>
            </a:r>
          </a:p>
          <a:p>
            <a:pPr marL="0" indent="0" algn="ctr">
              <a:buNone/>
            </a:pPr>
            <a:r>
              <a:rPr lang="cs-CZ" b="1" dirty="0">
                <a:solidFill>
                  <a:srgbClr val="FF0000"/>
                </a:solidFill>
              </a:rPr>
              <a:t>Ž</a:t>
            </a:r>
            <a:r>
              <a:rPr lang="cs-CZ" b="1" dirty="0" smtClean="0">
                <a:solidFill>
                  <a:srgbClr val="FF0000"/>
                </a:solidFill>
              </a:rPr>
              <a:t>výkají </a:t>
            </a:r>
            <a:r>
              <a:rPr lang="cs-CZ" b="1" dirty="0">
                <a:solidFill>
                  <a:srgbClr val="FF0000"/>
                </a:solidFill>
              </a:rPr>
              <a:t>tabákové listy nebo </a:t>
            </a:r>
            <a:r>
              <a:rPr lang="cs-CZ" b="1" dirty="0" smtClean="0">
                <a:solidFill>
                  <a:srgbClr val="FF0000"/>
                </a:solidFill>
              </a:rPr>
              <a:t>žvýkačky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Šňupají </a:t>
            </a:r>
            <a:r>
              <a:rPr lang="cs-CZ" b="1" dirty="0">
                <a:solidFill>
                  <a:srgbClr val="FF0000"/>
                </a:solidFill>
              </a:rPr>
              <a:t>tabákovou </a:t>
            </a:r>
            <a:r>
              <a:rPr lang="cs-CZ" b="1" dirty="0" smtClean="0">
                <a:solidFill>
                  <a:srgbClr val="FF0000"/>
                </a:solidFill>
              </a:rPr>
              <a:t>drť</a:t>
            </a:r>
          </a:p>
          <a:p>
            <a:pPr marL="0" indent="0">
              <a:buNone/>
            </a:pPr>
            <a:r>
              <a:rPr lang="cs-CZ" b="1" dirty="0" smtClean="0"/>
              <a:t>Neexistuje </a:t>
            </a:r>
            <a:r>
              <a:rPr lang="cs-CZ" b="1" dirty="0"/>
              <a:t>žádný bezpečný způsob </a:t>
            </a:r>
            <a:r>
              <a:rPr lang="cs-CZ" b="1" dirty="0" smtClean="0"/>
              <a:t>konzumace tabáku</a:t>
            </a:r>
          </a:p>
          <a:p>
            <a:r>
              <a:rPr lang="cs-CZ" dirty="0" smtClean="0"/>
              <a:t>Ohroženi jsou i </a:t>
            </a:r>
            <a:r>
              <a:rPr lang="cs-CZ" dirty="0"/>
              <a:t>tzv. pasivní </a:t>
            </a:r>
            <a:r>
              <a:rPr lang="cs-CZ" dirty="0" smtClean="0"/>
              <a:t>kuřáci</a:t>
            </a:r>
          </a:p>
          <a:p>
            <a:r>
              <a:rPr lang="cs-CZ" dirty="0" smtClean="0"/>
              <a:t>Tabák </a:t>
            </a:r>
            <a:r>
              <a:rPr lang="cs-CZ" dirty="0"/>
              <a:t>obsahuje psychoaktivní látku </a:t>
            </a:r>
            <a:r>
              <a:rPr lang="cs-CZ" b="1" dirty="0"/>
              <a:t>nikotin </a:t>
            </a:r>
            <a:endParaRPr lang="cs-CZ" b="1" dirty="0" smtClean="0"/>
          </a:p>
          <a:p>
            <a:r>
              <a:rPr lang="cs-CZ" dirty="0" smtClean="0"/>
              <a:t>Závislost </a:t>
            </a:r>
            <a:r>
              <a:rPr lang="cs-CZ" dirty="0"/>
              <a:t>se vyvíjí různě dlouho – nejčastěji během dvou prvních let pravidelného kuřáctví, mladí lidé – doba podstatně kratší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2433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Složení Cigaret I.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Nikotin – droga, kvůli níž nemohou kuřáci přestat</a:t>
            </a:r>
          </a:p>
          <a:p>
            <a:pPr>
              <a:defRPr/>
            </a:pPr>
            <a:r>
              <a:rPr lang="cs-CZ" dirty="0"/>
              <a:t>Karcinogenní látky, které způsobují rakovinu</a:t>
            </a:r>
          </a:p>
          <a:p>
            <a:pPr>
              <a:defRPr/>
            </a:pPr>
            <a:r>
              <a:rPr lang="cs-CZ" dirty="0"/>
              <a:t>Jedy, toxické látky (kyanid</a:t>
            </a:r>
            <a:r>
              <a:rPr lang="cs-CZ" dirty="0" smtClean="0"/>
              <a:t>, formaldehyd</a:t>
            </a:r>
            <a:r>
              <a:rPr lang="cs-CZ" dirty="0"/>
              <a:t>, fenol, oxid síry, amoniak, oxid uhelnatý)</a:t>
            </a:r>
          </a:p>
          <a:p>
            <a:pPr>
              <a:defRPr/>
            </a:pPr>
            <a:r>
              <a:rPr lang="cs-CZ" dirty="0"/>
              <a:t>Radioaktivní látky (radioaktivní polonium a olovo) </a:t>
            </a:r>
          </a:p>
        </p:txBody>
      </p:sp>
    </p:spTree>
    <p:extLst>
      <p:ext uri="{BB962C8B-B14F-4D97-AF65-F5344CB8AC3E}">
        <p14:creationId xmlns:p14="http://schemas.microsoft.com/office/powerpoint/2010/main" xmlns="" val="2082471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Složení Cigaret </a:t>
            </a:r>
            <a:r>
              <a:rPr lang="cs-CZ" b="1" dirty="0" smtClean="0"/>
              <a:t>II.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169528748"/>
              </p:ext>
            </p:extLst>
          </p:nvPr>
        </p:nvGraphicFramePr>
        <p:xfrm>
          <a:off x="683568" y="1412776"/>
          <a:ext cx="7560839" cy="4824536"/>
        </p:xfrm>
        <a:graphic>
          <a:graphicData uri="http://schemas.openxmlformats.org/drawingml/2006/table">
            <a:tbl>
              <a:tblPr/>
              <a:tblGrid>
                <a:gridCol w="2704528"/>
                <a:gridCol w="1677993"/>
                <a:gridCol w="3178318"/>
              </a:tblGrid>
              <a:tr h="260147">
                <a:tc gridSpan="3"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Já vím, </a:t>
                      </a:r>
                      <a:r>
                        <a:rPr lang="cs-CZ" sz="1400" b="1" dirty="0" err="1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žě</a:t>
                      </a:r>
                      <a:r>
                        <a:rPr lang="cs-CZ" sz="1400" b="1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...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0147">
                <a:tc gridSpan="3"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Tabákový kouř obsahuje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3400"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ARSEN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jako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JED NA KRYSY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03400"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DEHET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jako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SAZE V KOMÍNĚ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03400"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DIOXINY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jako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SPALOVNY ODPADU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46654"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FORMALDEHYD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jako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KULIČKY PROTI MOLŮM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03400">
                <a:tc>
                  <a:txBody>
                    <a:bodyPr/>
                    <a:lstStyle/>
                    <a:p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KADMIUM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jako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UMĚLÁ HNOJIVA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0147"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KYANID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jako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JED NA MYŠI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0147"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MOČOVINU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jako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VÝMĚŠKY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0147"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NIKOTIN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jako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JED NA MŠICE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03400"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OXID UHELNATÝ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jako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VÝFUKOVÉ PLYNY</a:t>
                      </a: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0147">
                <a:tc gridSpan="3"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Jste překvapeni?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521" marR="7521" marT="7521" marB="75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213736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Akutní obraz 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7467600" cy="4873752"/>
          </a:xfrm>
        </p:spPr>
        <p:txBody>
          <a:bodyPr/>
          <a:lstStyle/>
          <a:p>
            <a:r>
              <a:rPr lang="cs-CZ" dirty="0" smtClean="0"/>
              <a:t>Urychluje puls</a:t>
            </a:r>
          </a:p>
          <a:p>
            <a:r>
              <a:rPr lang="cs-CZ" dirty="0" smtClean="0"/>
              <a:t>Zvyšuje </a:t>
            </a:r>
            <a:r>
              <a:rPr lang="cs-CZ" dirty="0"/>
              <a:t>se </a:t>
            </a:r>
            <a:r>
              <a:rPr lang="cs-CZ" dirty="0" smtClean="0"/>
              <a:t>sympatická </a:t>
            </a:r>
            <a:r>
              <a:rPr lang="cs-CZ" dirty="0"/>
              <a:t>nervová </a:t>
            </a:r>
            <a:r>
              <a:rPr lang="cs-CZ" dirty="0" smtClean="0"/>
              <a:t>aktivita, zvýšená produkce slin, zvýšená aktivita trávicího ústrojí, srdce, produkce potu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44016640"/>
              </p:ext>
            </p:extLst>
          </p:nvPr>
        </p:nvGraphicFramePr>
        <p:xfrm>
          <a:off x="1907704" y="3429000"/>
          <a:ext cx="5112568" cy="3119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3294508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Chronický </a:t>
            </a:r>
            <a:r>
              <a:rPr lang="cs-CZ" b="1" dirty="0"/>
              <a:t>obraz 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Vyšší výskyt vzniku karcinogenních onemocnění</a:t>
            </a:r>
          </a:p>
          <a:p>
            <a:r>
              <a:rPr lang="cs-CZ" dirty="0" smtClean="0"/>
              <a:t>Abstinenční syndrom u novorozeněte</a:t>
            </a:r>
          </a:p>
          <a:p>
            <a:r>
              <a:rPr lang="cs-CZ" dirty="0" smtClean="0"/>
              <a:t>Nízká porodní váha dětí, poruchy plodnosti</a:t>
            </a:r>
          </a:p>
          <a:p>
            <a:r>
              <a:rPr lang="cs-CZ" dirty="0" smtClean="0"/>
              <a:t>Stárnutí kůže</a:t>
            </a:r>
          </a:p>
          <a:p>
            <a:r>
              <a:rPr lang="cs-CZ" dirty="0" smtClean="0"/>
              <a:t>Zažloutnutí rukou…</a:t>
            </a:r>
          </a:p>
          <a:p>
            <a:r>
              <a:rPr lang="cs-CZ" dirty="0" smtClean="0"/>
              <a:t>Zápach z úst </a:t>
            </a:r>
          </a:p>
          <a:p>
            <a:r>
              <a:rPr lang="cs-CZ" dirty="0" smtClean="0"/>
              <a:t>Úbytek váhy</a:t>
            </a:r>
          </a:p>
          <a:p>
            <a:r>
              <a:rPr lang="cs-CZ" dirty="0" smtClean="0"/>
              <a:t>Nervozita, když kuřák nemá cigaretu (riziko při řízení, neklid v letadle , autobusu…)</a:t>
            </a:r>
          </a:p>
          <a:p>
            <a:r>
              <a:rPr lang="cs-CZ" dirty="0"/>
              <a:t>Kašel, zejména v ranních hodinách</a:t>
            </a:r>
          </a:p>
          <a:p>
            <a:r>
              <a:rPr lang="cs-CZ" dirty="0"/>
              <a:t>Vyvíjí se chronická </a:t>
            </a:r>
            <a:r>
              <a:rPr lang="cs-CZ" dirty="0" smtClean="0"/>
              <a:t>bronchitida</a:t>
            </a:r>
            <a:endParaRPr lang="cs-CZ" dirty="0"/>
          </a:p>
          <a:p>
            <a:r>
              <a:rPr lang="cs-CZ" dirty="0"/>
              <a:t>Bronchogenní karcinom, ateroskleróza, ICHS – po mnohaletém kouření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1742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Abstinenční příznaky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nutkavá potřeba </a:t>
            </a:r>
            <a:r>
              <a:rPr lang="cs-CZ" dirty="0" smtClean="0"/>
              <a:t>kouřit</a:t>
            </a:r>
          </a:p>
          <a:p>
            <a:r>
              <a:rPr lang="cs-CZ" dirty="0" smtClean="0"/>
              <a:t>neklid </a:t>
            </a:r>
            <a:r>
              <a:rPr lang="cs-CZ" dirty="0"/>
              <a:t>a </a:t>
            </a:r>
            <a:r>
              <a:rPr lang="cs-CZ" dirty="0" smtClean="0"/>
              <a:t>nervozita</a:t>
            </a:r>
          </a:p>
          <a:p>
            <a:r>
              <a:rPr lang="cs-CZ" dirty="0" smtClean="0"/>
              <a:t>psychická tenze</a:t>
            </a:r>
          </a:p>
          <a:p>
            <a:r>
              <a:rPr lang="cs-CZ" dirty="0" err="1" smtClean="0"/>
              <a:t>anxiosita</a:t>
            </a:r>
            <a:endParaRPr lang="cs-CZ" dirty="0" smtClean="0"/>
          </a:p>
          <a:p>
            <a:r>
              <a:rPr lang="cs-CZ" dirty="0" smtClean="0"/>
              <a:t>depresivní nálada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90328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Rizika kuřáctví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Riziko  kardiovaskulárních chorob (ICHS)</a:t>
            </a:r>
          </a:p>
          <a:p>
            <a:r>
              <a:rPr lang="cs-CZ" dirty="0" smtClean="0"/>
              <a:t>Riziko </a:t>
            </a:r>
            <a:r>
              <a:rPr lang="cs-CZ" dirty="0"/>
              <a:t>respiračních </a:t>
            </a:r>
            <a:r>
              <a:rPr lang="cs-CZ" dirty="0" smtClean="0"/>
              <a:t>chorob</a:t>
            </a:r>
          </a:p>
          <a:p>
            <a:r>
              <a:rPr lang="cs-CZ" dirty="0" smtClean="0"/>
              <a:t>Riziko některých nádorů (hlavně bronchogenní a plicní karcinomy)</a:t>
            </a:r>
          </a:p>
          <a:p>
            <a:pPr marL="0" indent="0">
              <a:buNone/>
            </a:pPr>
            <a:r>
              <a:rPr lang="cs-CZ" dirty="0" smtClean="0"/>
              <a:t>Závisí </a:t>
            </a:r>
            <a:r>
              <a:rPr lang="cs-CZ" dirty="0"/>
              <a:t>na množství vykouřeného tabáku, na typu tabákových produktů a době kuřáckého </a:t>
            </a:r>
            <a:r>
              <a:rPr lang="cs-CZ" dirty="0" smtClean="0"/>
              <a:t>návyku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65699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Definice kuřáctví podle SZO: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Kuřák </a:t>
            </a:r>
            <a:r>
              <a:rPr lang="cs-CZ" dirty="0"/>
              <a:t>– ten kdo v době vyšetření kouří</a:t>
            </a:r>
          </a:p>
          <a:p>
            <a:pPr lvl="0"/>
            <a:r>
              <a:rPr lang="cs-CZ" dirty="0"/>
              <a:t>Pravidelný kuřák – kouří denně</a:t>
            </a:r>
          </a:p>
          <a:p>
            <a:pPr lvl="0"/>
            <a:r>
              <a:rPr lang="cs-CZ" dirty="0"/>
              <a:t>Příležitostný kuřák – kouří, ale ne denně</a:t>
            </a:r>
          </a:p>
          <a:p>
            <a:pPr lvl="0"/>
            <a:r>
              <a:rPr lang="cs-CZ" dirty="0"/>
              <a:t>Nekuřák – ten kdo v době vyšetření nekouřil</a:t>
            </a:r>
          </a:p>
          <a:p>
            <a:pPr lvl="0"/>
            <a:r>
              <a:rPr lang="cs-CZ" dirty="0"/>
              <a:t>Bývalý kuřák – dříve kouřil, nyní nekouří alespoň 1/2 roku</a:t>
            </a:r>
          </a:p>
          <a:p>
            <a:pPr lvl="0"/>
            <a:r>
              <a:rPr lang="cs-CZ" dirty="0"/>
              <a:t>Ten, kdo nekouřil buď vůbec nebo vykouřil během svého života méně než 100 cigaret, je označován jako „</a:t>
            </a:r>
            <a:r>
              <a:rPr lang="cs-CZ" dirty="0" err="1"/>
              <a:t>neversmoker</a:t>
            </a:r>
            <a:r>
              <a:rPr lang="cs-CZ" dirty="0"/>
              <a:t>“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69333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Stadia odvykání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err="1"/>
              <a:t>Prekontemplační</a:t>
            </a:r>
            <a:r>
              <a:rPr lang="cs-CZ" b="1" dirty="0"/>
              <a:t> stadium</a:t>
            </a:r>
            <a:r>
              <a:rPr lang="cs-CZ" dirty="0"/>
              <a:t> (období před rozhodnutím): </a:t>
            </a:r>
            <a:r>
              <a:rPr lang="cs-CZ" dirty="0" smtClean="0"/>
              <a:t> </a:t>
            </a:r>
            <a:r>
              <a:rPr lang="cs-CZ" dirty="0"/>
              <a:t>kuřák na odvykání </a:t>
            </a:r>
            <a:r>
              <a:rPr lang="cs-CZ" dirty="0" smtClean="0"/>
              <a:t>nepomýšlí, namlouvá </a:t>
            </a:r>
            <a:r>
              <a:rPr lang="cs-CZ" dirty="0"/>
              <a:t>si, že nekouří tak mnoho, zdravotní rizika mu nehrozí a není </a:t>
            </a:r>
            <a:r>
              <a:rPr lang="cs-CZ" dirty="0" err="1" smtClean="0"/>
              <a:t>závislý,možná</a:t>
            </a:r>
            <a:r>
              <a:rPr lang="cs-CZ" dirty="0" smtClean="0"/>
              <a:t> negativa </a:t>
            </a:r>
            <a:r>
              <a:rPr lang="cs-CZ" dirty="0"/>
              <a:t>kouření </a:t>
            </a:r>
            <a:r>
              <a:rPr lang="cs-CZ" dirty="0" smtClean="0"/>
              <a:t>potlačuje</a:t>
            </a:r>
            <a:endParaRPr lang="cs-CZ" dirty="0"/>
          </a:p>
          <a:p>
            <a:r>
              <a:rPr lang="cs-CZ" b="1" dirty="0"/>
              <a:t>Kontemplační stadium</a:t>
            </a:r>
            <a:r>
              <a:rPr lang="cs-CZ" dirty="0"/>
              <a:t> (období rozhodování): negativní vlivy kouření začínají vystupovat do </a:t>
            </a:r>
            <a:r>
              <a:rPr lang="cs-CZ" dirty="0" smtClean="0"/>
              <a:t>popředí, začíná si </a:t>
            </a:r>
            <a:r>
              <a:rPr lang="cs-CZ" dirty="0"/>
              <a:t>uvědomovat svou závislost a také skutečnost, že přestat kouřit bude </a:t>
            </a:r>
            <a:r>
              <a:rPr lang="cs-CZ" dirty="0" smtClean="0"/>
              <a:t>obtížné</a:t>
            </a:r>
            <a:endParaRPr lang="cs-CZ" dirty="0"/>
          </a:p>
          <a:p>
            <a:r>
              <a:rPr lang="cs-CZ" b="1" dirty="0"/>
              <a:t>Přípravné stadium:</a:t>
            </a:r>
            <a:r>
              <a:rPr lang="cs-CZ" dirty="0"/>
              <a:t> kuřák se rozhodne, že se své závislosti </a:t>
            </a:r>
            <a:r>
              <a:rPr lang="cs-CZ" dirty="0" smtClean="0"/>
              <a:t>zbaví, rozhlížet se </a:t>
            </a:r>
            <a:r>
              <a:rPr lang="cs-CZ" dirty="0"/>
              <a:t>ve svém okolí po bývalých kuřácích, kterým se podařilo </a:t>
            </a:r>
            <a:r>
              <a:rPr lang="cs-CZ" dirty="0" smtClean="0"/>
              <a:t>přestat, </a:t>
            </a:r>
            <a:r>
              <a:rPr lang="cs-CZ" dirty="0"/>
              <a:t>shromažďuje informace o metodách odvykání a přemýšlí nad tím, </a:t>
            </a:r>
            <a:r>
              <a:rPr lang="cs-CZ" dirty="0" smtClean="0"/>
              <a:t>co by pro něj bylo nejvhodnější</a:t>
            </a:r>
            <a:endParaRPr lang="cs-CZ" dirty="0"/>
          </a:p>
          <a:p>
            <a:r>
              <a:rPr lang="cs-CZ" b="1" dirty="0"/>
              <a:t>Stadium akce:</a:t>
            </a:r>
            <a:r>
              <a:rPr lang="cs-CZ" dirty="0"/>
              <a:t> období, kdy kuřák </a:t>
            </a:r>
            <a:r>
              <a:rPr lang="cs-CZ" dirty="0" smtClean="0"/>
              <a:t>odvyká</a:t>
            </a:r>
            <a:endParaRPr lang="cs-CZ" dirty="0"/>
          </a:p>
          <a:p>
            <a:r>
              <a:rPr lang="cs-CZ" b="1" dirty="0"/>
              <a:t>Stadium setrvání:</a:t>
            </a:r>
            <a:r>
              <a:rPr lang="cs-CZ" dirty="0"/>
              <a:t> stadium po skončení kritického období, člověk se stává „bývalým kuřákem“, nepociťuje abstinenční příznaky ani chuť na </a:t>
            </a:r>
            <a:r>
              <a:rPr lang="cs-CZ" dirty="0" smtClean="0"/>
              <a:t>cigaretu, pokud </a:t>
            </a:r>
            <a:r>
              <a:rPr lang="cs-CZ" dirty="0"/>
              <a:t>nechce znovu upadnout do závislosti, již nikdy si nebude moci </a:t>
            </a:r>
            <a:r>
              <a:rPr lang="cs-CZ" dirty="0" smtClean="0"/>
              <a:t>zapálit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58660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Léčba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 silné závislosti </a:t>
            </a:r>
            <a:r>
              <a:rPr lang="cs-CZ" dirty="0"/>
              <a:t>na nikotinu </a:t>
            </a:r>
            <a:r>
              <a:rPr lang="cs-CZ" dirty="0" smtClean="0"/>
              <a:t> - </a:t>
            </a:r>
            <a:r>
              <a:rPr lang="cs-CZ" dirty="0"/>
              <a:t>náhradní </a:t>
            </a:r>
            <a:r>
              <a:rPr lang="cs-CZ" dirty="0" smtClean="0"/>
              <a:t>léčba </a:t>
            </a:r>
            <a:r>
              <a:rPr lang="cs-CZ" dirty="0"/>
              <a:t>nikotinem (NLN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V</a:t>
            </a:r>
            <a:r>
              <a:rPr lang="cs-CZ" b="1" dirty="0"/>
              <a:t> </a:t>
            </a:r>
            <a:r>
              <a:rPr lang="cs-CZ" b="1" dirty="0" smtClean="0"/>
              <a:t>současnosti </a:t>
            </a:r>
            <a:r>
              <a:rPr lang="cs-CZ" b="1" dirty="0" smtClean="0"/>
              <a:t>- </a:t>
            </a:r>
            <a:r>
              <a:rPr lang="cs-CZ" b="1" dirty="0"/>
              <a:t>existují 4 typy NLN: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dirty="0"/>
              <a:t>žvýkačka s nikotinem </a:t>
            </a: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err="1" smtClean="0"/>
              <a:t>transdermální</a:t>
            </a:r>
            <a:r>
              <a:rPr lang="cs-CZ" dirty="0" smtClean="0"/>
              <a:t> </a:t>
            </a:r>
            <a:r>
              <a:rPr lang="cs-CZ" dirty="0"/>
              <a:t>nikotinová náplast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dirty="0"/>
              <a:t>nosní sprej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dirty="0"/>
              <a:t>ústní </a:t>
            </a:r>
            <a:r>
              <a:rPr lang="cs-CZ" dirty="0" err="1"/>
              <a:t>inhalér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55574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TEST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836712"/>
            <a:ext cx="7560840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800" b="1" u="sng" dirty="0" smtClean="0">
              <a:latin typeface="+mj-lt"/>
            </a:endParaRPr>
          </a:p>
          <a:p>
            <a:pPr marL="342900" indent="-342900">
              <a:buAutoNum type="arabicPeriod"/>
            </a:pPr>
            <a:r>
              <a:rPr lang="cs-CZ" b="1" dirty="0" smtClean="0">
                <a:latin typeface="+mj-lt"/>
              </a:rPr>
              <a:t>Jaká látka v cigaretě způsobuje závislost?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>
                <a:latin typeface="+mj-lt"/>
              </a:rPr>
              <a:t>Dehet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>
                <a:latin typeface="+mj-lt"/>
              </a:rPr>
              <a:t>Nikotin</a:t>
            </a:r>
          </a:p>
          <a:p>
            <a:endParaRPr lang="cs-CZ" b="1" dirty="0" smtClean="0">
              <a:latin typeface="+mj-lt"/>
            </a:endParaRPr>
          </a:p>
          <a:p>
            <a:r>
              <a:rPr lang="cs-CZ" b="1" dirty="0">
                <a:latin typeface="+mj-lt"/>
              </a:rPr>
              <a:t>2</a:t>
            </a:r>
            <a:r>
              <a:rPr lang="cs-CZ" b="1" dirty="0" smtClean="0">
                <a:latin typeface="+mj-lt"/>
              </a:rPr>
              <a:t>. Jsou u nás cigarety volně prodejné?</a:t>
            </a:r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+mj-lt"/>
              </a:rPr>
              <a:t>a) Ano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b) Ano, od 18-ti let</a:t>
            </a:r>
          </a:p>
          <a:p>
            <a:endParaRPr lang="cs-CZ" sz="800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3. Upravuje pravidla kouření zákon a vyhlášky?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a) Ne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b) Ano</a:t>
            </a:r>
          </a:p>
          <a:p>
            <a:pPr marL="342900" indent="-342900"/>
            <a:endParaRPr lang="cs-CZ" sz="800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pPr marL="342900" indent="-342900"/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4. Jaká rizika přináší </a:t>
            </a:r>
            <a:r>
              <a:rPr lang="cs-CZ" b="1" dirty="0" err="1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tabakismus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– napište alespoň 3</a:t>
            </a:r>
          </a:p>
          <a:p>
            <a:pPr marL="342900" indent="-342900"/>
            <a:endParaRPr lang="cs-CZ" b="1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pPr marL="342900" indent="-342900"/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5. Náhradní léčba nikotinem se provádí :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U silné závislosti na nikotinu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U všech závislostí na nikotinu</a:t>
            </a:r>
          </a:p>
        </p:txBody>
      </p:sp>
    </p:spTree>
    <p:extLst>
      <p:ext uri="{BB962C8B-B14F-4D97-AF65-F5344CB8AC3E}">
        <p14:creationId xmlns:p14="http://schemas.microsoft.com/office/powerpoint/2010/main" xmlns="" val="1406357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AUTOR NEUVEDEN. </a:t>
            </a:r>
            <a:r>
              <a:rPr lang="cs-CZ" sz="1600" i="1" dirty="0" err="1"/>
              <a:t>tabakismus</a:t>
            </a:r>
            <a:r>
              <a:rPr lang="cs-CZ" sz="1600" dirty="0"/>
              <a:t> [online]. [cit. 7.4.2014]. Dostupný na WWW: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www.jas.snadno.eu/TABAKISMUS.html</a:t>
            </a:r>
            <a:endParaRPr lang="cs-CZ" sz="1600" dirty="0" smtClean="0"/>
          </a:p>
          <a:p>
            <a:r>
              <a:rPr lang="cs-CZ" sz="1600" dirty="0"/>
              <a:t>ŠIMON, Jaroslav a kol. </a:t>
            </a:r>
            <a:r>
              <a:rPr lang="cs-CZ" sz="1600" i="1" dirty="0"/>
              <a:t>Epidemiologie a prevence ischemické choroby srdeční</a:t>
            </a:r>
            <a:r>
              <a:rPr lang="cs-CZ" sz="1600" dirty="0"/>
              <a:t>. Praha: </a:t>
            </a:r>
            <a:r>
              <a:rPr lang="cs-CZ" sz="1600" dirty="0" err="1"/>
              <a:t>Grada</a:t>
            </a:r>
            <a:r>
              <a:rPr lang="cs-CZ" sz="1600" dirty="0"/>
              <a:t>, 2001, ISBN </a:t>
            </a:r>
            <a:r>
              <a:rPr lang="cs-CZ" sz="1600" dirty="0" smtClean="0"/>
              <a:t>8024700859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Obrázky:</a:t>
            </a:r>
          </a:p>
          <a:p>
            <a:r>
              <a:rPr lang="cs-CZ" sz="1600" dirty="0" smtClean="0"/>
              <a:t>Obr.č.1: AUTOR </a:t>
            </a:r>
            <a:r>
              <a:rPr lang="cs-CZ" sz="1600" dirty="0"/>
              <a:t>NEUVEDEN. </a:t>
            </a:r>
            <a:r>
              <a:rPr lang="cs-CZ" sz="1600" i="1" dirty="0"/>
              <a:t>medicina.ronnie.cz</a:t>
            </a:r>
            <a:r>
              <a:rPr lang="cs-CZ" sz="1600" dirty="0"/>
              <a:t> [online]. [cit. 7.4.2014]. Dostupný na WWW: http://medicina.ronnie.cz/c-516-vliv-koureni-na-ucinky-leku.html </a:t>
            </a:r>
            <a:endParaRPr lang="cs-CZ" sz="1600" dirty="0" smtClean="0"/>
          </a:p>
          <a:p>
            <a:r>
              <a:rPr lang="cs-CZ" sz="1600" dirty="0" smtClean="0"/>
              <a:t>Obr.č.2: AUTOR </a:t>
            </a:r>
            <a:r>
              <a:rPr lang="cs-CZ" sz="1600" dirty="0"/>
              <a:t>NEUVEDEN. </a:t>
            </a:r>
            <a:r>
              <a:rPr lang="cs-CZ" sz="1600" i="1" dirty="0"/>
              <a:t>stop-koureni.cz</a:t>
            </a:r>
            <a:r>
              <a:rPr lang="cs-CZ" sz="1600" dirty="0"/>
              <a:t> [online]. [cit. 7.4.2014]. Dostupný na WWW: http://www.stop-koureni.cz/historie-koureni </a:t>
            </a:r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6977617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145</TotalTime>
  <Words>954</Words>
  <Application>Microsoft Office PowerPoint</Application>
  <PresentationFormat>Předvádění na obrazovce (4:3)</PresentationFormat>
  <Paragraphs>185</Paragraphs>
  <Slides>18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Arkýř</vt:lpstr>
      <vt:lpstr>Snímek 1</vt:lpstr>
      <vt:lpstr> Tabakismus</vt:lpstr>
      <vt:lpstr>Historie</vt:lpstr>
      <vt:lpstr>Tabakismus</vt:lpstr>
      <vt:lpstr>Statistika</vt:lpstr>
      <vt:lpstr>Proč někteří mladí začínají kouřit?</vt:lpstr>
      <vt:lpstr>Formy kouření</vt:lpstr>
      <vt:lpstr>Složení Cigaret I.</vt:lpstr>
      <vt:lpstr>Složení Cigaret II.</vt:lpstr>
      <vt:lpstr>Akutní obraz : </vt:lpstr>
      <vt:lpstr>Chronický obraz : </vt:lpstr>
      <vt:lpstr>Abstinenční příznaky</vt:lpstr>
      <vt:lpstr>Rizika kuřáctví</vt:lpstr>
      <vt:lpstr>Definice kuřáctví podle SZO: </vt:lpstr>
      <vt:lpstr>Stadia odvykání</vt:lpstr>
      <vt:lpstr>Léčba </vt:lpstr>
      <vt:lpstr>Snímek 17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Tabakismus</dc:title>
  <dc:creator>Petra Převrátilová</dc:creator>
  <cp:lastModifiedBy>Dum</cp:lastModifiedBy>
  <cp:revision>13</cp:revision>
  <dcterms:created xsi:type="dcterms:W3CDTF">2014-04-07T06:25:28Z</dcterms:created>
  <dcterms:modified xsi:type="dcterms:W3CDTF">2014-05-13T11:50:24Z</dcterms:modified>
</cp:coreProperties>
</file>