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5" r:id="rId2"/>
    <p:sldId id="276" r:id="rId3"/>
    <p:sldId id="258" r:id="rId4"/>
    <p:sldId id="261" r:id="rId5"/>
    <p:sldId id="271" r:id="rId6"/>
    <p:sldId id="259" r:id="rId7"/>
    <p:sldId id="267" r:id="rId8"/>
    <p:sldId id="268" r:id="rId9"/>
    <p:sldId id="269" r:id="rId10"/>
    <p:sldId id="260" r:id="rId11"/>
    <p:sldId id="263" r:id="rId12"/>
    <p:sldId id="270" r:id="rId13"/>
    <p:sldId id="272" r:id="rId14"/>
    <p:sldId id="273" r:id="rId15"/>
    <p:sldId id="274" r:id="rId16"/>
    <p:sldId id="26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3AD9A8-AAE7-4B26-9105-BC766CF400A0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</dgm:pt>
    <dgm:pt modelId="{D40E4189-03AF-4868-AABF-FC79BA6E790A}">
      <dgm:prSet phldrT="[Text]" custT="1"/>
      <dgm:spPr>
        <a:noFill/>
        <a:ln>
          <a:noFill/>
        </a:ln>
      </dgm:spPr>
      <dgm:t>
        <a:bodyPr/>
        <a:lstStyle/>
        <a:p>
          <a:r>
            <a:rPr lang="cs-CZ" sz="1200" smtClean="0"/>
            <a:t>                                Obr.č.1</a:t>
          </a:r>
          <a:endParaRPr lang="cs-CZ" sz="1200" dirty="0"/>
        </a:p>
      </dgm:t>
    </dgm:pt>
    <dgm:pt modelId="{DD04EB5C-3D7F-4063-9880-5D3E3BB7793F}" type="parTrans" cxnId="{8FEC0B2E-A4F8-48E2-9F87-5ADE3DAD278E}">
      <dgm:prSet/>
      <dgm:spPr/>
      <dgm:t>
        <a:bodyPr/>
        <a:lstStyle/>
        <a:p>
          <a:endParaRPr lang="cs-CZ"/>
        </a:p>
      </dgm:t>
    </dgm:pt>
    <dgm:pt modelId="{69698240-87DD-4EA5-939D-F01B919F4D76}" type="sibTrans" cxnId="{8FEC0B2E-A4F8-48E2-9F87-5ADE3DAD278E}">
      <dgm:prSet/>
      <dgm:spPr/>
      <dgm:t>
        <a:bodyPr/>
        <a:lstStyle/>
        <a:p>
          <a:endParaRPr lang="cs-CZ"/>
        </a:p>
      </dgm:t>
    </dgm:pt>
    <dgm:pt modelId="{F8CA34E8-5F00-4EB1-8558-AA3AB307E91E}" type="pres">
      <dgm:prSet presAssocID="{EA3AD9A8-AAE7-4B26-9105-BC766CF400A0}" presName="diagram" presStyleCnt="0">
        <dgm:presLayoutVars>
          <dgm:dir/>
        </dgm:presLayoutVars>
      </dgm:prSet>
      <dgm:spPr/>
    </dgm:pt>
    <dgm:pt modelId="{E380973C-A95C-4038-A169-5B83F99EC90F}" type="pres">
      <dgm:prSet presAssocID="{D40E4189-03AF-4868-AABF-FC79BA6E790A}" presName="composite" presStyleCnt="0"/>
      <dgm:spPr/>
    </dgm:pt>
    <dgm:pt modelId="{A9D647AE-1173-4584-8879-AC5775336EA2}" type="pres">
      <dgm:prSet presAssocID="{D40E4189-03AF-4868-AABF-FC79BA6E790A}" presName="Image" presStyleLbl="bgShp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  <dgm:pt modelId="{65A86F64-9E99-42F0-99F9-F2086F9FDB6B}" type="pres">
      <dgm:prSet presAssocID="{D40E4189-03AF-4868-AABF-FC79BA6E790A}" presName="Parent" presStyleLbl="node0" presStyleIdx="0" presStyleCnt="1" custLinFactNeighborX="-723" custLinFactNeighborY="69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3CE696C-FB25-4CAA-9935-E99952B65E5D}" type="presOf" srcId="{EA3AD9A8-AAE7-4B26-9105-BC766CF400A0}" destId="{F8CA34E8-5F00-4EB1-8558-AA3AB307E91E}" srcOrd="0" destOrd="0" presId="urn:microsoft.com/office/officeart/2008/layout/BendingPictureCaption"/>
    <dgm:cxn modelId="{8FEC0B2E-A4F8-48E2-9F87-5ADE3DAD278E}" srcId="{EA3AD9A8-AAE7-4B26-9105-BC766CF400A0}" destId="{D40E4189-03AF-4868-AABF-FC79BA6E790A}" srcOrd="0" destOrd="0" parTransId="{DD04EB5C-3D7F-4063-9880-5D3E3BB7793F}" sibTransId="{69698240-87DD-4EA5-939D-F01B919F4D76}"/>
    <dgm:cxn modelId="{F27E9474-8EC9-4BC3-B0C5-54FE3EFDE84C}" type="presOf" srcId="{D40E4189-03AF-4868-AABF-FC79BA6E790A}" destId="{65A86F64-9E99-42F0-99F9-F2086F9FDB6B}" srcOrd="0" destOrd="0" presId="urn:microsoft.com/office/officeart/2008/layout/BendingPictureCaption"/>
    <dgm:cxn modelId="{9FA24D32-B84D-45F8-888F-631F70F91E1F}" type="presParOf" srcId="{F8CA34E8-5F00-4EB1-8558-AA3AB307E91E}" destId="{E380973C-A95C-4038-A169-5B83F99EC90F}" srcOrd="0" destOrd="0" presId="urn:microsoft.com/office/officeart/2008/layout/BendingPictureCaption"/>
    <dgm:cxn modelId="{49A51EE9-49BA-4F1C-ABC2-C05DD57C2385}" type="presParOf" srcId="{E380973C-A95C-4038-A169-5B83F99EC90F}" destId="{A9D647AE-1173-4584-8879-AC5775336EA2}" srcOrd="0" destOrd="0" presId="urn:microsoft.com/office/officeart/2008/layout/BendingPictureCaption"/>
    <dgm:cxn modelId="{9CECFDAA-3E31-4448-A3A9-6D8369ECC164}" type="presParOf" srcId="{E380973C-A95C-4038-A169-5B83F99EC90F}" destId="{65A86F64-9E99-42F0-99F9-F2086F9FDB6B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647AE-1173-4584-8879-AC5775336EA2}">
      <dsp:nvSpPr>
        <dsp:cNvPr id="0" name=""/>
        <dsp:cNvSpPr/>
      </dsp:nvSpPr>
      <dsp:spPr>
        <a:xfrm>
          <a:off x="268223" y="0"/>
          <a:ext cx="2674231" cy="19762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A86F64-9E99-42F0-99F9-F2086F9FDB6B}">
      <dsp:nvSpPr>
        <dsp:cNvPr id="0" name=""/>
        <dsp:cNvSpPr/>
      </dsp:nvSpPr>
      <dsp:spPr>
        <a:xfrm>
          <a:off x="792099" y="1617916"/>
          <a:ext cx="2304390" cy="553783"/>
        </a:xfrm>
        <a:prstGeom prst="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cs-CZ" sz="1200" kern="1200" smtClean="0"/>
            <a:t>                                Obr.č.1</a:t>
          </a:r>
          <a:endParaRPr lang="cs-CZ" sz="1200" kern="1200" dirty="0"/>
        </a:p>
      </dsp:txBody>
      <dsp:txXfrm>
        <a:off x="792099" y="1617916"/>
        <a:ext cx="2304390" cy="5537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C819C8-6F62-47A6-ADF3-F8ED41F961B1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715B48-144F-413D-A7F7-624AFB717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659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3ED1E-5EE1-4A95-9293-F06649EAF6B2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6F54EE-BB17-4B17-A494-2D1858E6044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3ED1E-5EE1-4A95-9293-F06649EAF6B2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6F54EE-BB17-4B17-A494-2D1858E6044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3ED1E-5EE1-4A95-9293-F06649EAF6B2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6F54EE-BB17-4B17-A494-2D1858E6044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3ED1E-5EE1-4A95-9293-F06649EAF6B2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6F54EE-BB17-4B17-A494-2D1858E6044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3ED1E-5EE1-4A95-9293-F06649EAF6B2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6F54EE-BB17-4B17-A494-2D1858E6044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3ED1E-5EE1-4A95-9293-F06649EAF6B2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6F54EE-BB17-4B17-A494-2D1858E6044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3ED1E-5EE1-4A95-9293-F06649EAF6B2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6F54EE-BB17-4B17-A494-2D1858E6044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3ED1E-5EE1-4A95-9293-F06649EAF6B2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6F54EE-BB17-4B17-A494-2D1858E6044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3ED1E-5EE1-4A95-9293-F06649EAF6B2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6F54EE-BB17-4B17-A494-2D1858E6044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3ED1E-5EE1-4A95-9293-F06649EAF6B2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6F54EE-BB17-4B17-A494-2D1858E6044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3ED1E-5EE1-4A95-9293-F06649EAF6B2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6F54EE-BB17-4B17-A494-2D1858E6044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4A3ED1E-5EE1-4A95-9293-F06649EAF6B2}" type="datetimeFigureOut">
              <a:rPr lang="cs-CZ" smtClean="0"/>
              <a:t>28.4.2014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76F54EE-BB17-4B17-A494-2D1858E60441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strovzl.cz/o-na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084515"/>
              </p:ext>
            </p:extLst>
          </p:nvPr>
        </p:nvGraphicFramePr>
        <p:xfrm>
          <a:off x="683568" y="1268760"/>
          <a:ext cx="7848872" cy="458353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0120"/>
                <a:gridCol w="2664296"/>
                <a:gridCol w="1473744"/>
                <a:gridCol w="2630712"/>
              </a:tblGrid>
              <a:tr h="39356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solidFill>
                            <a:schemeClr val="tx1"/>
                          </a:solidFill>
                          <a:effectLst/>
                        </a:rPr>
                        <a:t>Název školy: </a:t>
                      </a:r>
                      <a:endParaRPr lang="cs-CZ" sz="14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</a:rPr>
                        <a:t>Střední škola sociální PERSPEKTIVA a Vyšší odborná škola, s.r.o.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Adresa:  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</a:rPr>
                        <a:t>Mírová 218/6,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</a:rPr>
                        <a:t>Dubí III  </a:t>
                      </a:r>
                      <a:r>
                        <a:rPr lang="cs-CZ" sz="1400" kern="50" dirty="0" err="1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</a:rPr>
                        <a:t>Pozorka</a:t>
                      </a:r>
                      <a:endParaRPr lang="cs-CZ" sz="1400" kern="50" dirty="0" smtClean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solidFill>
                            <a:schemeClr val="tx1"/>
                          </a:solidFill>
                          <a:effectLst/>
                        </a:rPr>
                        <a:t>Název projektu</a:t>
                      </a:r>
                      <a:endParaRPr lang="cs-CZ" sz="14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</a:rPr>
                        <a:t>KLÍČE K POZNÁVÁNÍ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Registrační číslo projektu: 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</a:rPr>
                        <a:t>CZ.1.07/1.5.00/34.0928</a:t>
                      </a:r>
                      <a:endParaRPr lang="cs-CZ" sz="1400" kern="50" dirty="0" smtClean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1967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Šablona:  </a:t>
                      </a:r>
                    </a:p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latin typeface="Palatino Linotype" panose="02040502050505030304" pitchFamily="18" charset="0"/>
                          <a:ea typeface="Times New Roman"/>
                        </a:rPr>
                        <a:t>III/2 </a:t>
                      </a:r>
                      <a:r>
                        <a:rPr lang="cs-CZ" sz="1400" kern="50" dirty="0">
                          <a:latin typeface="Palatino Linotype" panose="02040502050505030304" pitchFamily="18" charset="0"/>
                          <a:ea typeface="Times New Roman"/>
                        </a:rPr>
                        <a:t>Inovace a zkvalitnění </a:t>
                      </a:r>
                      <a:r>
                        <a:rPr lang="cs-CZ" sz="1400" kern="50" dirty="0" smtClean="0">
                          <a:latin typeface="Palatino Linotype" panose="02040502050505030304" pitchFamily="18" charset="0"/>
                          <a:ea typeface="Times New Roman"/>
                        </a:rPr>
                        <a:t>výuky  ICT  </a:t>
                      </a:r>
                      <a:endParaRPr lang="cs-CZ" sz="1200" kern="50" dirty="0">
                        <a:latin typeface="Palatino Linotype" panose="02040502050505030304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Název a číslo materiálu: 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  <a:ea typeface="Times New Roman"/>
                        </a:rPr>
                        <a:t>ODS_32_INOVACE_JTD3.A_9</a:t>
                      </a:r>
                    </a:p>
                  </a:txBody>
                  <a:tcPr marL="63251" marR="63251" marT="0" marB="0"/>
                </a:tc>
              </a:tr>
              <a:tr h="315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Vytvořeno: 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  <a:ea typeface="Times New Roman"/>
                        </a:rPr>
                        <a:t>28.4.2014</a:t>
                      </a: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lang="cs-CZ" sz="14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  <a:ea typeface="+mn-ea"/>
                          <a:cs typeface="+mn-cs"/>
                        </a:rPr>
                        <a:t>Mgr. Petra Převrátilová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93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Vyučovací předmět: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</a:rPr>
                        <a:t> </a:t>
                      </a: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</a:rPr>
                        <a:t>Sociální pedagogika  - Občan v demokratické společnosti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Ročník: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  <a:ea typeface="+mn-ea"/>
                          <a:cs typeface="+mn-cs"/>
                        </a:rPr>
                        <a:t>III. SOŠ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93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Výsledky vzdělávání dle RVP</a:t>
                      </a: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  <a:ea typeface="+mn-ea"/>
                          <a:cs typeface="+mn-cs"/>
                        </a:rPr>
                        <a:t>Žák dokáže</a:t>
                      </a:r>
                      <a:r>
                        <a:rPr lang="cs-CZ" sz="1400" kern="50" baseline="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  <a:ea typeface="+mn-ea"/>
                          <a:cs typeface="+mn-cs"/>
                        </a:rPr>
                        <a:t> rozlišit pojmy kriminalita a delikvence, diskutuje o příčinách kriminality</a:t>
                      </a:r>
                      <a:endParaRPr lang="cs-CZ" sz="1400" kern="50" dirty="0" smtClean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Typ interakce: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  <a:ea typeface="Times New Roman"/>
                          <a:cs typeface="+mn-cs"/>
                        </a:rPr>
                        <a:t>Kombinované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93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Druh výukového zdroje: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  <a:ea typeface="+mn-ea"/>
                          <a:cs typeface="+mn-cs"/>
                        </a:rPr>
                        <a:t>Prezentace s využitím interaktivní tabule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+mn-ea"/>
                        <a:cs typeface="+mn-cs"/>
                      </a:endParaRPr>
                    </a:p>
                  </a:txBody>
                  <a:tcPr marL="63251" marR="63251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Klíčová slova: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  <a:ea typeface="Times New Roman"/>
                          <a:cs typeface="+mn-cs"/>
                        </a:rPr>
                        <a:t>Kriminalita mládeže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  <a:ea typeface="Times New Roman"/>
                          <a:cs typeface="+mn-cs"/>
                        </a:rPr>
                        <a:t>Dětská kriminalita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  <a:ea typeface="Times New Roman"/>
                          <a:cs typeface="+mn-cs"/>
                        </a:rPr>
                        <a:t>Delikvence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+mn-cs"/>
                      </a:endParaRPr>
                    </a:p>
                  </a:txBody>
                  <a:tcPr marL="63251" marR="63251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3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Anotace: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kern="1200" dirty="0" smtClean="0">
                          <a:solidFill>
                            <a:schemeClr val="tx1"/>
                          </a:solidFill>
                          <a:latin typeface="Palatino Linotype" panose="02040502050505030304" pitchFamily="18" charset="0"/>
                          <a:ea typeface="+mn-ea"/>
                          <a:cs typeface="Arial" panose="020B0604020202020204" pitchFamily="34" charset="0"/>
                        </a:rPr>
                        <a:t>Didaktický učební materiál je určen pro žáky maturitních oborů SOŠ. Je zaměřen na prezentaci  kriminality a delikvence mládeže. Je možné ho využít jako samostatný studijní materiál nebo jako podklad k diskuzi.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anose="02040502050505030304" pitchFamily="18" charset="0"/>
                          <a:cs typeface="Arial" panose="020B0604020202020204" pitchFamily="34" charset="0"/>
                        </a:rPr>
                        <a:t>Součástí materiálu jsou  úkoly  vztahující se k  dané problematice.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Palatino Linotype" panose="02040502050505030304" pitchFamily="18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 hMerge="1"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3251" marR="63251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grpSp>
        <p:nvGrpSpPr>
          <p:cNvPr id="7" name="Skupina 6"/>
          <p:cNvGrpSpPr/>
          <p:nvPr/>
        </p:nvGrpSpPr>
        <p:grpSpPr>
          <a:xfrm>
            <a:off x="1259632" y="167333"/>
            <a:ext cx="6521450" cy="762000"/>
            <a:chOff x="1187624" y="348726"/>
            <a:chExt cx="6521450" cy="762000"/>
          </a:xfrm>
        </p:grpSpPr>
        <p:pic>
          <p:nvPicPr>
            <p:cNvPr id="8" name="Picture 0" descr="MSMT_logolink_bez_vl_a_sloganu.ai"/>
            <p:cNvPicPr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obrázek 2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95093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Kriminalita dětí a mládeže</a:t>
            </a:r>
            <a:endParaRPr lang="en-US" sz="6000" dirty="0" smtClean="0"/>
          </a:p>
        </p:txBody>
      </p:sp>
      <p:grpSp>
        <p:nvGrpSpPr>
          <p:cNvPr id="2" name="Skupina 1"/>
          <p:cNvGrpSpPr/>
          <p:nvPr/>
        </p:nvGrpSpPr>
        <p:grpSpPr>
          <a:xfrm>
            <a:off x="1259632" y="348726"/>
            <a:ext cx="6521450" cy="762000"/>
            <a:chOff x="1187624" y="348726"/>
            <a:chExt cx="6521450" cy="762000"/>
          </a:xfrm>
        </p:grpSpPr>
        <p:pic>
          <p:nvPicPr>
            <p:cNvPr id="4" name="Picture 0" descr="MSMT_logolink_bez_vl_a_sloganu.ai"/>
            <p:cNvPicPr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obrázek 2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71768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Kriminalita </a:t>
            </a:r>
            <a:br>
              <a:rPr lang="cs-CZ" dirty="0" smtClean="0"/>
            </a:br>
            <a:endParaRPr lang="cs-CZ" sz="2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>
                <a:solidFill>
                  <a:srgbClr val="000000"/>
                </a:solidFill>
              </a:rPr>
              <a:t>Kriminalita je úhrn činů uvedených v trestním zákoně </a:t>
            </a:r>
            <a:endParaRPr lang="cs-CZ" altLang="cs-CZ" dirty="0" smtClean="0">
              <a:solidFill>
                <a:srgbClr val="000000"/>
              </a:solidFill>
            </a:endParaRPr>
          </a:p>
          <a:p>
            <a:r>
              <a:rPr lang="cs-CZ" altLang="cs-CZ" dirty="0" smtClean="0">
                <a:solidFill>
                  <a:srgbClr val="000000"/>
                </a:solidFill>
              </a:rPr>
              <a:t>Je to veškeré </a:t>
            </a:r>
            <a:r>
              <a:rPr lang="cs-CZ" altLang="cs-CZ" dirty="0">
                <a:solidFill>
                  <a:srgbClr val="000000"/>
                </a:solidFill>
              </a:rPr>
              <a:t>páchání přestupků nebo trestných </a:t>
            </a:r>
            <a:r>
              <a:rPr lang="cs-CZ" altLang="cs-CZ" dirty="0" smtClean="0">
                <a:solidFill>
                  <a:srgbClr val="000000"/>
                </a:solidFill>
              </a:rPr>
              <a:t>činů </a:t>
            </a:r>
            <a:endParaRPr lang="cs-CZ" altLang="cs-CZ" dirty="0">
              <a:solidFill>
                <a:srgbClr val="000000"/>
              </a:solidFill>
            </a:endParaRPr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97365689"/>
              </p:ext>
            </p:extLst>
          </p:nvPr>
        </p:nvGraphicFramePr>
        <p:xfrm>
          <a:off x="4932040" y="4077072"/>
          <a:ext cx="3381375" cy="2171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669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Kriminalita mládeže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altLang="cs-CZ" dirty="0" smtClean="0">
                <a:solidFill>
                  <a:srgbClr val="000000"/>
                </a:solidFill>
              </a:rPr>
              <a:t>je </a:t>
            </a:r>
            <a:r>
              <a:rPr lang="cs-CZ" altLang="cs-CZ" dirty="0">
                <a:solidFill>
                  <a:srgbClr val="000000"/>
                </a:solidFill>
              </a:rPr>
              <a:t>součástí celkové kriminality </a:t>
            </a:r>
            <a:endParaRPr lang="cs-CZ" altLang="cs-CZ" dirty="0" smtClean="0">
              <a:solidFill>
                <a:srgbClr val="000000"/>
              </a:solidFill>
            </a:endParaRPr>
          </a:p>
          <a:p>
            <a:r>
              <a:rPr lang="cs-CZ" altLang="cs-CZ" dirty="0" smtClean="0">
                <a:solidFill>
                  <a:srgbClr val="000000"/>
                </a:solidFill>
              </a:rPr>
              <a:t>zahrnuje </a:t>
            </a:r>
            <a:r>
              <a:rPr lang="cs-CZ" altLang="cs-CZ" dirty="0">
                <a:solidFill>
                  <a:srgbClr val="000000"/>
                </a:solidFill>
              </a:rPr>
              <a:t>jednání osob </a:t>
            </a:r>
            <a:r>
              <a:rPr lang="cs-CZ" altLang="cs-CZ" b="1" dirty="0">
                <a:solidFill>
                  <a:srgbClr val="000000"/>
                </a:solidFill>
              </a:rPr>
              <a:t>do </a:t>
            </a:r>
            <a:r>
              <a:rPr lang="cs-CZ" altLang="cs-CZ" b="1" dirty="0" smtClean="0">
                <a:solidFill>
                  <a:srgbClr val="000000"/>
                </a:solidFill>
              </a:rPr>
              <a:t>18 </a:t>
            </a:r>
            <a:r>
              <a:rPr lang="cs-CZ" altLang="cs-CZ" b="1" dirty="0">
                <a:solidFill>
                  <a:srgbClr val="000000"/>
                </a:solidFill>
              </a:rPr>
              <a:t>let</a:t>
            </a:r>
            <a:r>
              <a:rPr lang="cs-CZ" altLang="cs-CZ" dirty="0">
                <a:solidFill>
                  <a:srgbClr val="000000"/>
                </a:solidFill>
              </a:rPr>
              <a:t>, </a:t>
            </a:r>
            <a:r>
              <a:rPr lang="cs-CZ" altLang="cs-CZ" dirty="0" smtClean="0">
                <a:solidFill>
                  <a:srgbClr val="000000"/>
                </a:solidFill>
              </a:rPr>
              <a:t>jehož </a:t>
            </a:r>
            <a:r>
              <a:rPr lang="cs-CZ" altLang="cs-CZ" dirty="0">
                <a:solidFill>
                  <a:srgbClr val="000000"/>
                </a:solidFill>
              </a:rPr>
              <a:t>důsledkem je překročení </a:t>
            </a:r>
            <a:r>
              <a:rPr lang="cs-CZ" altLang="cs-CZ" dirty="0" smtClean="0">
                <a:solidFill>
                  <a:srgbClr val="000000"/>
                </a:solidFill>
              </a:rPr>
              <a:t>právních                </a:t>
            </a:r>
            <a:r>
              <a:rPr lang="cs-CZ" altLang="cs-CZ" dirty="0">
                <a:solidFill>
                  <a:srgbClr val="000000"/>
                </a:solidFill>
              </a:rPr>
              <a:t>a společenských </a:t>
            </a:r>
            <a:r>
              <a:rPr lang="cs-CZ" altLang="cs-CZ" dirty="0" smtClean="0">
                <a:solidFill>
                  <a:srgbClr val="000000"/>
                </a:solidFill>
              </a:rPr>
              <a:t>norem ( charakteristika trestného činu) </a:t>
            </a:r>
            <a:endParaRPr lang="cs-CZ" altLang="cs-CZ" dirty="0">
              <a:solidFill>
                <a:srgbClr val="00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241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Věková hranice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altLang="cs-CZ" b="1" dirty="0" smtClean="0">
                <a:solidFill>
                  <a:srgbClr val="FF0000"/>
                </a:solidFill>
              </a:rPr>
              <a:t>15 </a:t>
            </a:r>
            <a:r>
              <a:rPr lang="cs-CZ" altLang="cs-CZ" b="1" dirty="0">
                <a:solidFill>
                  <a:srgbClr val="FF0000"/>
                </a:solidFill>
              </a:rPr>
              <a:t>- 18 let </a:t>
            </a:r>
            <a:r>
              <a:rPr lang="cs-CZ" altLang="cs-CZ" dirty="0">
                <a:solidFill>
                  <a:srgbClr val="000000"/>
                </a:solidFill>
              </a:rPr>
              <a:t>– tzv. mladiství , jsou  trestně                 odpovědní s jistým omezením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mladší 15-ti let </a:t>
            </a:r>
            <a:r>
              <a:rPr lang="cs-CZ" altLang="cs-CZ" dirty="0">
                <a:solidFill>
                  <a:srgbClr val="000000"/>
                </a:solidFill>
              </a:rPr>
              <a:t>- nejsou trestně odpovědní </a:t>
            </a:r>
            <a:endParaRPr lang="cs-CZ" altLang="cs-CZ" dirty="0"/>
          </a:p>
          <a:p>
            <a:r>
              <a:rPr lang="cs-CZ" altLang="cs-CZ" dirty="0" smtClean="0">
                <a:solidFill>
                  <a:srgbClr val="000000"/>
                </a:solidFill>
              </a:rPr>
              <a:t>spáchá-li </a:t>
            </a:r>
            <a:r>
              <a:rPr lang="cs-CZ" altLang="cs-CZ" dirty="0">
                <a:solidFill>
                  <a:srgbClr val="000000"/>
                </a:solidFill>
              </a:rPr>
              <a:t>však dítě mezi </a:t>
            </a:r>
            <a:r>
              <a:rPr lang="cs-CZ" altLang="cs-CZ" dirty="0">
                <a:solidFill>
                  <a:srgbClr val="FF0000"/>
                </a:solidFill>
              </a:rPr>
              <a:t>12. až 15</a:t>
            </a:r>
            <a:r>
              <a:rPr lang="cs-CZ" altLang="cs-CZ" dirty="0">
                <a:solidFill>
                  <a:srgbClr val="000000"/>
                </a:solidFill>
              </a:rPr>
              <a:t>. rokem věku čin, za který lze </a:t>
            </a:r>
            <a:r>
              <a:rPr lang="cs-CZ" altLang="cs-CZ" dirty="0" smtClean="0">
                <a:solidFill>
                  <a:srgbClr val="000000"/>
                </a:solidFill>
              </a:rPr>
              <a:t>dle </a:t>
            </a:r>
            <a:r>
              <a:rPr lang="cs-CZ" altLang="cs-CZ" dirty="0">
                <a:solidFill>
                  <a:srgbClr val="000000"/>
                </a:solidFill>
              </a:rPr>
              <a:t>trestního zákona uložit výjimečný trest, může se takovému jedinci uložit v občansko-právním řízení </a:t>
            </a:r>
            <a:r>
              <a:rPr lang="cs-CZ" altLang="cs-CZ" b="1" dirty="0">
                <a:solidFill>
                  <a:srgbClr val="000000"/>
                </a:solidFill>
              </a:rPr>
              <a:t>ochranná výchova</a:t>
            </a:r>
            <a:r>
              <a:rPr lang="cs-CZ" altLang="cs-CZ" dirty="0">
                <a:solidFill>
                  <a:srgbClr val="000000"/>
                </a:solidFill>
              </a:rPr>
              <a:t>, </a:t>
            </a:r>
            <a:r>
              <a:rPr lang="cs-CZ" altLang="cs-CZ" dirty="0" smtClean="0">
                <a:solidFill>
                  <a:srgbClr val="000000"/>
                </a:solidFill>
              </a:rPr>
              <a:t>kterou </a:t>
            </a:r>
            <a:r>
              <a:rPr lang="cs-CZ" altLang="cs-CZ" dirty="0">
                <a:solidFill>
                  <a:srgbClr val="000000"/>
                </a:solidFill>
              </a:rPr>
              <a:t>uloží </a:t>
            </a:r>
            <a:r>
              <a:rPr lang="cs-CZ" altLang="cs-CZ" b="1" dirty="0" smtClean="0">
                <a:solidFill>
                  <a:srgbClr val="000000"/>
                </a:solidFill>
              </a:rPr>
              <a:t>soud</a:t>
            </a:r>
            <a:r>
              <a:rPr lang="cs-CZ" altLang="cs-CZ" dirty="0" smtClean="0">
                <a:solidFill>
                  <a:srgbClr val="000000"/>
                </a:solidFill>
              </a:rPr>
              <a:t> </a:t>
            </a:r>
            <a:endParaRPr lang="cs-CZ" alt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724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Delikvence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altLang="cs-CZ" b="1" dirty="0" smtClean="0">
                <a:solidFill>
                  <a:srgbClr val="000000"/>
                </a:solidFill>
              </a:rPr>
              <a:t>širší </a:t>
            </a:r>
            <a:r>
              <a:rPr lang="cs-CZ" altLang="cs-CZ" b="1" dirty="0">
                <a:solidFill>
                  <a:srgbClr val="000000"/>
                </a:solidFill>
              </a:rPr>
              <a:t>pojem </a:t>
            </a:r>
            <a:r>
              <a:rPr lang="cs-CZ" altLang="cs-CZ" dirty="0">
                <a:solidFill>
                  <a:srgbClr val="000000"/>
                </a:solidFill>
              </a:rPr>
              <a:t>než </a:t>
            </a:r>
            <a:r>
              <a:rPr lang="cs-CZ" altLang="cs-CZ" dirty="0" smtClean="0">
                <a:solidFill>
                  <a:srgbClr val="000000"/>
                </a:solidFill>
              </a:rPr>
              <a:t>kriminalita</a:t>
            </a:r>
          </a:p>
          <a:p>
            <a:r>
              <a:rPr lang="cs-CZ" altLang="cs-CZ" dirty="0" smtClean="0">
                <a:solidFill>
                  <a:srgbClr val="000000"/>
                </a:solidFill>
              </a:rPr>
              <a:t>činnost </a:t>
            </a:r>
            <a:r>
              <a:rPr lang="cs-CZ" altLang="cs-CZ" dirty="0">
                <a:solidFill>
                  <a:srgbClr val="000000"/>
                </a:solidFill>
              </a:rPr>
              <a:t>porušující nejen právní, ale i </a:t>
            </a:r>
            <a:r>
              <a:rPr lang="cs-CZ" altLang="cs-CZ" dirty="0" smtClean="0">
                <a:solidFill>
                  <a:srgbClr val="000000"/>
                </a:solidFill>
              </a:rPr>
              <a:t>společenské</a:t>
            </a:r>
            <a:r>
              <a:rPr lang="cs-CZ" altLang="cs-CZ" dirty="0">
                <a:solidFill>
                  <a:srgbClr val="000000"/>
                </a:solidFill>
              </a:rPr>
              <a:t> </a:t>
            </a:r>
            <a:r>
              <a:rPr lang="cs-CZ" altLang="cs-CZ" dirty="0" smtClean="0">
                <a:solidFill>
                  <a:srgbClr val="000000"/>
                </a:solidFill>
              </a:rPr>
              <a:t>( </a:t>
            </a:r>
            <a:r>
              <a:rPr lang="cs-CZ" altLang="cs-CZ" dirty="0">
                <a:solidFill>
                  <a:srgbClr val="000000"/>
                </a:solidFill>
              </a:rPr>
              <a:t>širší </a:t>
            </a:r>
            <a:r>
              <a:rPr lang="cs-CZ" altLang="cs-CZ" dirty="0" smtClean="0">
                <a:solidFill>
                  <a:srgbClr val="000000"/>
                </a:solidFill>
              </a:rPr>
              <a:t>normy)</a:t>
            </a:r>
          </a:p>
          <a:p>
            <a:r>
              <a:rPr lang="cs-CZ" dirty="0" smtClean="0"/>
              <a:t>vztahuje se na </a:t>
            </a:r>
            <a:r>
              <a:rPr lang="cs-CZ" dirty="0"/>
              <a:t>děti </a:t>
            </a:r>
            <a:r>
              <a:rPr lang="cs-CZ" dirty="0" smtClean="0"/>
              <a:t>i mladistvé</a:t>
            </a:r>
            <a:r>
              <a:rPr lang="cs-CZ" dirty="0"/>
              <a:t>, </a:t>
            </a:r>
            <a:r>
              <a:rPr lang="cs-CZ" dirty="0" smtClean="0"/>
              <a:t>ti se </a:t>
            </a:r>
            <a:r>
              <a:rPr lang="cs-CZ" dirty="0"/>
              <a:t>tak stávají </a:t>
            </a:r>
            <a:r>
              <a:rPr lang="cs-CZ" dirty="0" smtClean="0"/>
              <a:t>delikventy</a:t>
            </a:r>
          </a:p>
          <a:p>
            <a:r>
              <a:rPr lang="cs-CZ" dirty="0" smtClean="0"/>
              <a:t>podle </a:t>
            </a:r>
            <a:r>
              <a:rPr lang="cs-CZ" dirty="0"/>
              <a:t>stupně závažnosti činu, kterým osoba porušuje normy, hodnotíme takové </a:t>
            </a:r>
            <a:r>
              <a:rPr lang="cs-CZ" b="1" i="1" dirty="0"/>
              <a:t>chování</a:t>
            </a:r>
            <a:r>
              <a:rPr lang="cs-CZ" dirty="0"/>
              <a:t> jako </a:t>
            </a:r>
            <a:r>
              <a:rPr lang="cs-CZ" b="1" i="1" dirty="0"/>
              <a:t>disociální, asociální a </a:t>
            </a:r>
            <a:r>
              <a:rPr lang="cs-CZ" b="1" i="1" dirty="0" smtClean="0"/>
              <a:t>antisociální</a:t>
            </a:r>
          </a:p>
          <a:p>
            <a:r>
              <a:rPr lang="cs-CZ" dirty="0" smtClean="0"/>
              <a:t>závažnost </a:t>
            </a:r>
            <a:r>
              <a:rPr lang="cs-CZ" dirty="0"/>
              <a:t>chování obvykle stoupá s věkem a má také tendenci se prohlubovat</a:t>
            </a:r>
          </a:p>
        </p:txBody>
      </p:sp>
    </p:spTree>
    <p:extLst>
      <p:ext uri="{BB962C8B-B14F-4D97-AF65-F5344CB8AC3E}">
        <p14:creationId xmlns:p14="http://schemas.microsoft.com/office/powerpoint/2010/main" val="1722378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Disociální chování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dirty="0"/>
              <a:t>mírné odchylky od normy, stav se dá zlepšit důslednou výchovou</a:t>
            </a:r>
            <a:endParaRPr lang="cs-CZ" dirty="0" smtClean="0"/>
          </a:p>
          <a:p>
            <a:pPr marL="82296" indent="0">
              <a:buNone/>
            </a:pPr>
            <a:r>
              <a:rPr lang="cs-CZ" dirty="0" smtClean="0"/>
              <a:t>Zahrnuje :</a:t>
            </a:r>
          </a:p>
          <a:p>
            <a:r>
              <a:rPr lang="cs-CZ" dirty="0" smtClean="0"/>
              <a:t> </a:t>
            </a:r>
            <a:r>
              <a:rPr lang="cs-CZ" dirty="0"/>
              <a:t>kázeňské přestupky ve </a:t>
            </a:r>
            <a:r>
              <a:rPr lang="cs-CZ" dirty="0" smtClean="0"/>
              <a:t>škole</a:t>
            </a:r>
          </a:p>
          <a:p>
            <a:r>
              <a:rPr lang="cs-CZ" dirty="0" smtClean="0"/>
              <a:t> neposlušnost</a:t>
            </a:r>
          </a:p>
          <a:p>
            <a:r>
              <a:rPr lang="cs-CZ" dirty="0" smtClean="0"/>
              <a:t> vzdorovitost</a:t>
            </a:r>
          </a:p>
          <a:p>
            <a:r>
              <a:rPr lang="cs-CZ" dirty="0" smtClean="0"/>
              <a:t> negativismus</a:t>
            </a:r>
          </a:p>
          <a:p>
            <a:r>
              <a:rPr lang="cs-CZ" dirty="0" smtClean="0"/>
              <a:t> lži, podvádění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2018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Asociální chování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82296" indent="0">
              <a:buNone/>
            </a:pPr>
            <a:r>
              <a:rPr lang="cs-CZ" dirty="0"/>
              <a:t>závažnější odchylky, které ale stále nejsou přestupky</a:t>
            </a:r>
            <a:endParaRPr lang="cs-CZ" dirty="0" smtClean="0"/>
          </a:p>
          <a:p>
            <a:pPr marL="82296" indent="0">
              <a:buNone/>
            </a:pPr>
            <a:r>
              <a:rPr lang="cs-CZ" dirty="0" smtClean="0"/>
              <a:t>Zahrnuje :</a:t>
            </a:r>
          </a:p>
          <a:p>
            <a:r>
              <a:rPr lang="cs-CZ" dirty="0" smtClean="0"/>
              <a:t>alkoholismus</a:t>
            </a:r>
          </a:p>
          <a:p>
            <a:r>
              <a:rPr lang="cs-CZ" dirty="0"/>
              <a:t>z</a:t>
            </a:r>
            <a:r>
              <a:rPr lang="cs-CZ" dirty="0" smtClean="0"/>
              <a:t>áškoláctví</a:t>
            </a:r>
          </a:p>
          <a:p>
            <a:r>
              <a:rPr lang="cs-CZ" dirty="0"/>
              <a:t>t</a:t>
            </a:r>
            <a:r>
              <a:rPr lang="cs-CZ" dirty="0" smtClean="0"/>
              <a:t>oxikomanii</a:t>
            </a:r>
          </a:p>
          <a:p>
            <a:r>
              <a:rPr lang="cs-CZ" dirty="0" smtClean="0"/>
              <a:t>útěky</a:t>
            </a:r>
          </a:p>
          <a:p>
            <a:r>
              <a:rPr lang="cs-CZ" dirty="0" smtClean="0"/>
              <a:t>toulky</a:t>
            </a:r>
          </a:p>
          <a:p>
            <a:r>
              <a:rPr lang="cs-CZ" dirty="0" err="1" smtClean="0"/>
              <a:t>tabakismus</a:t>
            </a:r>
            <a:endParaRPr lang="cs-CZ" dirty="0" smtClean="0"/>
          </a:p>
          <a:p>
            <a:r>
              <a:rPr lang="cs-CZ" dirty="0" smtClean="0"/>
              <a:t>demonstrativní sebepoškozování</a:t>
            </a:r>
          </a:p>
          <a:p>
            <a:r>
              <a:rPr lang="cs-CZ" dirty="0" smtClean="0"/>
              <a:t>gamblerství</a:t>
            </a:r>
          </a:p>
          <a:p>
            <a:r>
              <a:rPr lang="cs-CZ" dirty="0" smtClean="0"/>
              <a:t>popř</a:t>
            </a:r>
            <a:r>
              <a:rPr lang="cs-CZ" dirty="0"/>
              <a:t>. </a:t>
            </a:r>
            <a:r>
              <a:rPr lang="cs-CZ" dirty="0" smtClean="0"/>
              <a:t>prostituce</a:t>
            </a:r>
          </a:p>
          <a:p>
            <a:pPr marL="82296" indent="0">
              <a:buNone/>
            </a:pPr>
            <a:r>
              <a:rPr lang="cs-CZ" dirty="0" smtClean="0"/>
              <a:t>Jedinec </a:t>
            </a:r>
            <a:r>
              <a:rPr lang="cs-CZ" dirty="0"/>
              <a:t>poškozuje spíše sebe než </a:t>
            </a:r>
            <a:r>
              <a:rPr lang="cs-CZ" dirty="0" smtClean="0"/>
              <a:t>okolí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515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Antisociální chování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2492896"/>
            <a:ext cx="254317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závažné </a:t>
            </a:r>
            <a:r>
              <a:rPr lang="cs-CZ" dirty="0"/>
              <a:t>protispolečenské </a:t>
            </a:r>
            <a:r>
              <a:rPr lang="cs-CZ" dirty="0" smtClean="0"/>
              <a:t>jednání</a:t>
            </a:r>
          </a:p>
          <a:p>
            <a:pPr marL="82296" indent="0">
              <a:buNone/>
            </a:pPr>
            <a:r>
              <a:rPr lang="cs-CZ" dirty="0" smtClean="0"/>
              <a:t>Zahrnuje </a:t>
            </a:r>
            <a:r>
              <a:rPr lang="cs-CZ" dirty="0"/>
              <a:t>veškerou trestnou </a:t>
            </a:r>
            <a:r>
              <a:rPr lang="cs-CZ" dirty="0" smtClean="0"/>
              <a:t>činnost :</a:t>
            </a:r>
          </a:p>
          <a:p>
            <a:r>
              <a:rPr lang="cs-CZ" dirty="0" smtClean="0"/>
              <a:t>krádeže</a:t>
            </a:r>
          </a:p>
          <a:p>
            <a:r>
              <a:rPr lang="cs-CZ" dirty="0" smtClean="0"/>
              <a:t>loupeže</a:t>
            </a:r>
          </a:p>
          <a:p>
            <a:r>
              <a:rPr lang="cs-CZ" dirty="0"/>
              <a:t>v</a:t>
            </a:r>
            <a:r>
              <a:rPr lang="cs-CZ" dirty="0" smtClean="0"/>
              <a:t>andalství</a:t>
            </a:r>
          </a:p>
          <a:p>
            <a:r>
              <a:rPr lang="cs-CZ" dirty="0" smtClean="0"/>
              <a:t>sexuální delikty</a:t>
            </a:r>
          </a:p>
          <a:p>
            <a:r>
              <a:rPr lang="cs-CZ" dirty="0" smtClean="0"/>
              <a:t>zabití</a:t>
            </a:r>
          </a:p>
          <a:p>
            <a:r>
              <a:rPr lang="cs-CZ" dirty="0" smtClean="0"/>
              <a:t>vraždy                                       </a:t>
            </a:r>
          </a:p>
          <a:p>
            <a:pPr marL="82296" indent="0">
              <a:buNone/>
            </a:pPr>
            <a:r>
              <a:rPr lang="cs-CZ" dirty="0" smtClean="0"/>
              <a:t>                        </a:t>
            </a:r>
          </a:p>
          <a:p>
            <a:pPr marL="82296" indent="0">
              <a:buNone/>
            </a:pPr>
            <a:r>
              <a:rPr lang="cs-CZ" sz="1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                                                                                                                                  Obr.č.2</a:t>
            </a:r>
            <a:endParaRPr lang="cs-CZ" sz="1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078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Vandalismus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altLang="cs-CZ" b="1" dirty="0" smtClean="0">
                <a:solidFill>
                  <a:srgbClr val="000000"/>
                </a:solidFill>
              </a:rPr>
              <a:t>neúčelné</a:t>
            </a:r>
            <a:r>
              <a:rPr lang="cs-CZ" altLang="cs-CZ" b="1" dirty="0">
                <a:solidFill>
                  <a:srgbClr val="000000"/>
                </a:solidFill>
              </a:rPr>
              <a:t>, nekulturní a primitivní ničení určitých </a:t>
            </a:r>
            <a:r>
              <a:rPr lang="cs-CZ" altLang="cs-CZ" b="1" dirty="0" smtClean="0">
                <a:solidFill>
                  <a:srgbClr val="000000"/>
                </a:solidFill>
              </a:rPr>
              <a:t>hodnot</a:t>
            </a:r>
          </a:p>
          <a:p>
            <a:pPr marL="82296" indent="0">
              <a:buNone/>
            </a:pPr>
            <a:r>
              <a:rPr lang="cs-CZ" altLang="cs-CZ" dirty="0" smtClean="0">
                <a:solidFill>
                  <a:srgbClr val="000000"/>
                </a:solidFill>
              </a:rPr>
              <a:t>Charakteristika :</a:t>
            </a:r>
          </a:p>
          <a:p>
            <a:r>
              <a:rPr lang="cs-CZ" altLang="cs-CZ" dirty="0" smtClean="0">
                <a:solidFill>
                  <a:srgbClr val="000000"/>
                </a:solidFill>
              </a:rPr>
              <a:t>pachateli </a:t>
            </a:r>
            <a:r>
              <a:rPr lang="cs-CZ" altLang="cs-CZ" dirty="0">
                <a:solidFill>
                  <a:srgbClr val="000000"/>
                </a:solidFill>
              </a:rPr>
              <a:t>nepřináší žádné materiální </a:t>
            </a:r>
            <a:r>
              <a:rPr lang="cs-CZ" altLang="cs-CZ" dirty="0" smtClean="0">
                <a:solidFill>
                  <a:srgbClr val="000000"/>
                </a:solidFill>
              </a:rPr>
              <a:t>obohacení</a:t>
            </a:r>
          </a:p>
          <a:p>
            <a:r>
              <a:rPr lang="cs-CZ" altLang="cs-CZ" dirty="0" smtClean="0">
                <a:solidFill>
                  <a:srgbClr val="000000"/>
                </a:solidFill>
              </a:rPr>
              <a:t>zpravidla bez motivu, </a:t>
            </a:r>
            <a:r>
              <a:rPr lang="cs-CZ" altLang="cs-CZ" dirty="0">
                <a:solidFill>
                  <a:srgbClr val="000000"/>
                </a:solidFill>
              </a:rPr>
              <a:t>většinou tak koná jen pro vlastní potěšení či pro potřebou odreagovat </a:t>
            </a:r>
            <a:r>
              <a:rPr lang="cs-CZ" altLang="cs-CZ" dirty="0" smtClean="0">
                <a:solidFill>
                  <a:srgbClr val="000000"/>
                </a:solidFill>
              </a:rPr>
              <a:t>se</a:t>
            </a:r>
          </a:p>
          <a:p>
            <a:r>
              <a:rPr lang="cs-CZ" altLang="cs-CZ" dirty="0" smtClean="0">
                <a:solidFill>
                  <a:srgbClr val="000000"/>
                </a:solidFill>
              </a:rPr>
              <a:t>často </a:t>
            </a:r>
            <a:r>
              <a:rPr lang="cs-CZ" altLang="cs-CZ" dirty="0">
                <a:solidFill>
                  <a:srgbClr val="000000"/>
                </a:solidFill>
              </a:rPr>
              <a:t>k němu dochází pod vlivem </a:t>
            </a:r>
            <a:r>
              <a:rPr lang="cs-CZ" altLang="cs-CZ" dirty="0" smtClean="0">
                <a:solidFill>
                  <a:srgbClr val="000000"/>
                </a:solidFill>
              </a:rPr>
              <a:t>drog</a:t>
            </a:r>
            <a:endParaRPr lang="cs-CZ" alt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395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Krádeže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altLang="cs-CZ" dirty="0" smtClean="0">
                <a:solidFill>
                  <a:srgbClr val="000000"/>
                </a:solidFill>
              </a:rPr>
              <a:t>odcizování předmětů, často těch, které mladiství potřebují, </a:t>
            </a:r>
            <a:r>
              <a:rPr lang="cs-CZ" altLang="cs-CZ" dirty="0">
                <a:solidFill>
                  <a:srgbClr val="000000"/>
                </a:solidFill>
              </a:rPr>
              <a:t>nebo které se jim vzhledem k věku líbí (např. automobily, motocykly, videa, televizory, oblečení, zbraně, nože, alkohol, cigarety, léky apod</a:t>
            </a:r>
            <a:r>
              <a:rPr lang="cs-CZ" altLang="cs-CZ" dirty="0" smtClean="0">
                <a:solidFill>
                  <a:srgbClr val="000000"/>
                </a:solidFill>
              </a:rPr>
              <a:t>.) </a:t>
            </a:r>
            <a:endParaRPr lang="cs-CZ" altLang="cs-CZ" dirty="0"/>
          </a:p>
          <a:p>
            <a:r>
              <a:rPr lang="cs-CZ" altLang="cs-CZ" dirty="0" smtClean="0"/>
              <a:t>trestné </a:t>
            </a:r>
            <a:r>
              <a:rPr lang="cs-CZ" altLang="cs-CZ" dirty="0"/>
              <a:t>je odcizení věci nad 5000 </a:t>
            </a:r>
            <a:r>
              <a:rPr lang="cs-CZ" altLang="cs-CZ" dirty="0" smtClean="0"/>
              <a:t>Kč</a:t>
            </a:r>
            <a:r>
              <a:rPr lang="cs-CZ" altLang="cs-CZ" dirty="0"/>
              <a:t> </a:t>
            </a:r>
          </a:p>
          <a:p>
            <a:r>
              <a:rPr lang="cs-CZ" altLang="cs-CZ" dirty="0"/>
              <a:t>u</a:t>
            </a:r>
            <a:r>
              <a:rPr lang="cs-CZ" altLang="cs-CZ" dirty="0" smtClean="0"/>
              <a:t> </a:t>
            </a:r>
            <a:r>
              <a:rPr lang="cs-CZ" altLang="cs-CZ" dirty="0"/>
              <a:t>recidivy </a:t>
            </a:r>
            <a:r>
              <a:rPr lang="cs-CZ" altLang="cs-CZ" dirty="0" smtClean="0"/>
              <a:t>( </a:t>
            </a:r>
            <a:r>
              <a:rPr lang="cs-CZ" altLang="cs-CZ" dirty="0"/>
              <a:t>opakovaných krádeží) tato hranice výše škody není </a:t>
            </a:r>
            <a:r>
              <a:rPr lang="cs-CZ" altLang="cs-CZ" dirty="0" smtClean="0"/>
              <a:t>rozhodná </a:t>
            </a:r>
          </a:p>
          <a:p>
            <a:r>
              <a:rPr lang="cs-CZ" altLang="cs-CZ" dirty="0" smtClean="0"/>
              <a:t>drobné </a:t>
            </a:r>
            <a:r>
              <a:rPr lang="cs-CZ" altLang="cs-CZ" dirty="0"/>
              <a:t>krádeže </a:t>
            </a:r>
            <a:r>
              <a:rPr lang="cs-CZ" altLang="cs-CZ" dirty="0" smtClean="0"/>
              <a:t>-dle</a:t>
            </a:r>
            <a:r>
              <a:rPr lang="cs-CZ" altLang="cs-CZ" dirty="0"/>
              <a:t> </a:t>
            </a:r>
            <a:r>
              <a:rPr lang="cs-CZ" altLang="cs-CZ" dirty="0" smtClean="0"/>
              <a:t>trestního zákoníku jsou to </a:t>
            </a:r>
            <a:r>
              <a:rPr lang="cs-CZ" altLang="cs-CZ" dirty="0"/>
              <a:t>krádeže pod tuto stanovenou </a:t>
            </a:r>
            <a:r>
              <a:rPr lang="cs-CZ" altLang="cs-CZ" dirty="0" smtClean="0"/>
              <a:t>hranici</a:t>
            </a:r>
            <a:endParaRPr lang="cs-CZ" altLang="cs-CZ" dirty="0"/>
          </a:p>
          <a:p>
            <a:endParaRPr lang="cs-CZ" alt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0901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Nejčastější delikty mladistvých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násilí proti jednotlivci či </a:t>
            </a:r>
            <a:r>
              <a:rPr lang="cs-CZ" dirty="0" smtClean="0"/>
              <a:t>skupině</a:t>
            </a:r>
          </a:p>
          <a:p>
            <a:r>
              <a:rPr lang="cs-CZ" dirty="0" smtClean="0"/>
              <a:t>opilství </a:t>
            </a:r>
            <a:r>
              <a:rPr lang="cs-CZ" dirty="0"/>
              <a:t>a </a:t>
            </a:r>
            <a:r>
              <a:rPr lang="cs-CZ" dirty="0" smtClean="0"/>
              <a:t>výtržnictví</a:t>
            </a:r>
          </a:p>
          <a:p>
            <a:r>
              <a:rPr lang="cs-CZ" dirty="0" smtClean="0"/>
              <a:t>neoprávněné </a:t>
            </a:r>
            <a:r>
              <a:rPr lang="cs-CZ" dirty="0"/>
              <a:t>užívání motorového </a:t>
            </a:r>
            <a:r>
              <a:rPr lang="cs-CZ" dirty="0" smtClean="0"/>
              <a:t>vozidla</a:t>
            </a:r>
          </a:p>
          <a:p>
            <a:r>
              <a:rPr lang="cs-CZ" dirty="0" smtClean="0"/>
              <a:t>rozkrádání</a:t>
            </a:r>
          </a:p>
          <a:p>
            <a:r>
              <a:rPr lang="cs-CZ" dirty="0" smtClean="0"/>
              <a:t>vandalismus</a:t>
            </a:r>
            <a:endParaRPr lang="cs-CZ" dirty="0"/>
          </a:p>
          <a:p>
            <a:r>
              <a:rPr lang="cs-CZ" dirty="0" smtClean="0"/>
              <a:t>toxikomanie</a:t>
            </a:r>
          </a:p>
          <a:p>
            <a:r>
              <a:rPr lang="cs-CZ" dirty="0" smtClean="0"/>
              <a:t>prostituce</a:t>
            </a:r>
          </a:p>
          <a:p>
            <a:r>
              <a:rPr lang="cs-CZ" dirty="0" smtClean="0"/>
              <a:t>gamblerství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13844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Charakteristika delikvence mladistvých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impuls - často </a:t>
            </a:r>
            <a:r>
              <a:rPr lang="cs-CZ" sz="2400" dirty="0"/>
              <a:t>alkohol, případně jiná návyková látka </a:t>
            </a:r>
            <a:endParaRPr lang="cs-CZ" sz="2400" dirty="0" smtClean="0"/>
          </a:p>
          <a:p>
            <a:r>
              <a:rPr lang="cs-CZ" sz="2400" dirty="0" smtClean="0"/>
              <a:t>příprava - </a:t>
            </a:r>
            <a:r>
              <a:rPr lang="cs-CZ" sz="2400" dirty="0"/>
              <a:t>nedokonalá, </a:t>
            </a:r>
            <a:r>
              <a:rPr lang="cs-CZ" sz="2400" dirty="0" smtClean="0"/>
              <a:t>obvykle bez </a:t>
            </a:r>
            <a:r>
              <a:rPr lang="cs-CZ" sz="2400" dirty="0"/>
              <a:t>plánování, </a:t>
            </a:r>
            <a:r>
              <a:rPr lang="cs-CZ" sz="2400" dirty="0" smtClean="0"/>
              <a:t>nedostatečná </a:t>
            </a:r>
            <a:r>
              <a:rPr lang="cs-CZ" sz="2400" dirty="0"/>
              <a:t>příprava vhodných nástrojů ke spáchání trestného </a:t>
            </a:r>
            <a:r>
              <a:rPr lang="cs-CZ" sz="2400" dirty="0" smtClean="0"/>
              <a:t>činu</a:t>
            </a:r>
          </a:p>
          <a:p>
            <a:r>
              <a:rPr lang="cs-CZ" sz="2400" dirty="0" smtClean="0"/>
              <a:t>neúměrná tvrdost trestné činnosti - devastace, ničení </a:t>
            </a:r>
            <a:r>
              <a:rPr lang="cs-CZ" sz="2400" dirty="0"/>
              <a:t>předmětů a </a:t>
            </a:r>
            <a:r>
              <a:rPr lang="cs-CZ" sz="2400" dirty="0" smtClean="0"/>
              <a:t>znehodnocení zařízení</a:t>
            </a:r>
          </a:p>
          <a:p>
            <a:r>
              <a:rPr lang="cs-CZ" sz="2400" dirty="0" smtClean="0"/>
              <a:t>některé </a:t>
            </a:r>
            <a:r>
              <a:rPr lang="cs-CZ" sz="2400" dirty="0"/>
              <a:t>znaky způsobu spáchání </a:t>
            </a:r>
            <a:r>
              <a:rPr lang="cs-CZ" sz="2400" dirty="0" smtClean="0"/>
              <a:t>– dány tělesnými </a:t>
            </a:r>
            <a:r>
              <a:rPr lang="cs-CZ" sz="2400" dirty="0"/>
              <a:t>znaky pachatele, </a:t>
            </a:r>
            <a:r>
              <a:rPr lang="cs-CZ" sz="2400" dirty="0" smtClean="0"/>
              <a:t>(vyšší rychlost </a:t>
            </a:r>
            <a:r>
              <a:rPr lang="cs-CZ" sz="2400" dirty="0"/>
              <a:t>pohybu, </a:t>
            </a:r>
            <a:r>
              <a:rPr lang="cs-CZ" sz="2400" dirty="0" smtClean="0"/>
              <a:t>mrštnost, obratnost)</a:t>
            </a:r>
          </a:p>
          <a:p>
            <a:r>
              <a:rPr lang="cs-CZ" sz="2400" dirty="0" smtClean="0"/>
              <a:t>výběr </a:t>
            </a:r>
            <a:r>
              <a:rPr lang="cs-CZ" sz="2400" dirty="0"/>
              <a:t>předmětu </a:t>
            </a:r>
            <a:r>
              <a:rPr lang="cs-CZ" sz="2400" dirty="0" smtClean="0"/>
              <a:t>útoku -  </a:t>
            </a:r>
            <a:r>
              <a:rPr lang="cs-CZ" sz="2400" dirty="0"/>
              <a:t>určován jiným hodnotovým systémem než u dospělých</a:t>
            </a:r>
            <a:endParaRPr lang="cs-CZ" sz="2400" dirty="0" smtClean="0"/>
          </a:p>
          <a:p>
            <a:r>
              <a:rPr lang="cs-CZ" sz="2400" dirty="0" smtClean="0"/>
              <a:t>věci </a:t>
            </a:r>
            <a:r>
              <a:rPr lang="cs-CZ" sz="2400" dirty="0"/>
              <a:t>získané z trestné </a:t>
            </a:r>
            <a:r>
              <a:rPr lang="cs-CZ" sz="2400" dirty="0" smtClean="0"/>
              <a:t>činnosti - </a:t>
            </a:r>
            <a:r>
              <a:rPr lang="cs-CZ" sz="2400" dirty="0"/>
              <a:t>rozdělovány ve </a:t>
            </a:r>
            <a:r>
              <a:rPr lang="cs-CZ" sz="2400" dirty="0" smtClean="0"/>
              <a:t>skupině, finance se </a:t>
            </a:r>
            <a:r>
              <a:rPr lang="cs-CZ" sz="2400" dirty="0"/>
              <a:t>zpravidla utrácejí </a:t>
            </a:r>
            <a:r>
              <a:rPr lang="cs-CZ" sz="2400" dirty="0" smtClean="0"/>
              <a:t>společně, při </a:t>
            </a:r>
            <a:r>
              <a:rPr lang="cs-CZ" sz="2400" dirty="0"/>
              <a:t>dělení je patrná hierarchie a podíl na spáchané trestné </a:t>
            </a:r>
            <a:r>
              <a:rPr lang="cs-CZ" sz="2400" dirty="0" smtClean="0"/>
              <a:t>činnosti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32896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Dětská kriminalita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(též dětská delikvence, </a:t>
            </a:r>
            <a:r>
              <a:rPr lang="cs-CZ" dirty="0" err="1"/>
              <a:t>predelikvence</a:t>
            </a:r>
            <a:r>
              <a:rPr lang="cs-CZ" dirty="0"/>
              <a:t>, </a:t>
            </a:r>
            <a:r>
              <a:rPr lang="cs-CZ" dirty="0" err="1"/>
              <a:t>prekriminalita</a:t>
            </a:r>
            <a:r>
              <a:rPr lang="cs-CZ" dirty="0"/>
              <a:t>) </a:t>
            </a:r>
            <a:endParaRPr lang="cs-CZ" dirty="0" smtClean="0"/>
          </a:p>
          <a:p>
            <a:r>
              <a:rPr lang="cs-CZ" dirty="0" smtClean="0"/>
              <a:t>děti </a:t>
            </a:r>
            <a:r>
              <a:rPr lang="cs-CZ" dirty="0"/>
              <a:t>do 15 </a:t>
            </a:r>
            <a:r>
              <a:rPr lang="cs-CZ" dirty="0" smtClean="0"/>
              <a:t>let</a:t>
            </a:r>
          </a:p>
          <a:p>
            <a:r>
              <a:rPr lang="cs-CZ" dirty="0" smtClean="0"/>
              <a:t>znaky :</a:t>
            </a:r>
          </a:p>
          <a:p>
            <a:pPr lvl="1"/>
            <a:r>
              <a:rPr lang="cs-CZ" dirty="0" smtClean="0"/>
              <a:t>skupinovost</a:t>
            </a:r>
          </a:p>
          <a:p>
            <a:pPr lvl="1"/>
            <a:r>
              <a:rPr lang="cs-CZ" dirty="0" smtClean="0"/>
              <a:t>malá </a:t>
            </a:r>
            <a:r>
              <a:rPr lang="cs-CZ" dirty="0"/>
              <a:t>připravenost i </a:t>
            </a:r>
            <a:r>
              <a:rPr lang="cs-CZ" dirty="0" smtClean="0"/>
              <a:t>promyšlenost</a:t>
            </a:r>
          </a:p>
          <a:p>
            <a:pPr lvl="1"/>
            <a:r>
              <a:rPr lang="cs-CZ" dirty="0" smtClean="0"/>
              <a:t>převážně spontánní činy</a:t>
            </a:r>
          </a:p>
          <a:p>
            <a:pPr lvl="1"/>
            <a:r>
              <a:rPr lang="cs-CZ" dirty="0" smtClean="0"/>
              <a:t>směřováno </a:t>
            </a:r>
            <a:r>
              <a:rPr lang="cs-CZ" dirty="0"/>
              <a:t>převážně proti </a:t>
            </a:r>
            <a:r>
              <a:rPr lang="cs-CZ" dirty="0" smtClean="0"/>
              <a:t>majetku</a:t>
            </a:r>
            <a:endParaRPr lang="cs-CZ" dirty="0"/>
          </a:p>
          <a:p>
            <a:pPr lvl="1"/>
            <a:r>
              <a:rPr lang="cs-CZ" dirty="0" smtClean="0"/>
              <a:t>méně </a:t>
            </a:r>
            <a:r>
              <a:rPr lang="cs-CZ" dirty="0"/>
              <a:t>často se </a:t>
            </a:r>
            <a:r>
              <a:rPr lang="cs-CZ" dirty="0" smtClean="0"/>
              <a:t>setkáváme </a:t>
            </a:r>
            <a:r>
              <a:rPr lang="cs-CZ" dirty="0"/>
              <a:t>s násilnými </a:t>
            </a:r>
            <a:r>
              <a:rPr lang="cs-CZ" dirty="0" smtClean="0"/>
              <a:t>činy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2122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Úkoly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Zakroužkujte správnou odpověď:</a:t>
            </a:r>
          </a:p>
          <a:p>
            <a:pPr marL="539496" indent="-457200">
              <a:buAutoNum type="arabicParenR"/>
            </a:pPr>
            <a:r>
              <a:rPr lang="cs-CZ" sz="2400" dirty="0" smtClean="0"/>
              <a:t>Kriminalita je širší pojem než delikvence  ANO x NE</a:t>
            </a:r>
          </a:p>
          <a:p>
            <a:pPr marL="539496" indent="-457200">
              <a:buAutoNum type="arabicParenR"/>
            </a:pPr>
            <a:r>
              <a:rPr lang="cs-CZ" sz="2400" dirty="0" smtClean="0"/>
              <a:t>Závažné protispolečenské jednání se nazývá asociální jednání   ANO x NE</a:t>
            </a:r>
          </a:p>
          <a:p>
            <a:pPr marL="539496" indent="-457200">
              <a:buAutoNum type="arabicParenR"/>
            </a:pPr>
            <a:r>
              <a:rPr lang="cs-CZ" sz="2400" dirty="0" smtClean="0"/>
              <a:t>Vandalismus pachateli většinou nepřináší žádné materiální obohacení   ANO x NE</a:t>
            </a:r>
          </a:p>
          <a:p>
            <a:pPr marL="539496" indent="-457200">
              <a:buAutoNum type="arabicParenR"/>
            </a:pPr>
            <a:r>
              <a:rPr lang="cs-CZ" sz="2400" dirty="0" smtClean="0"/>
              <a:t>Delikvence mladistvých je charakterizována často nedokonalou přípravou a neobvyklou tvrdostí          ANO x NE</a:t>
            </a:r>
          </a:p>
          <a:p>
            <a:pPr marL="539496" indent="-457200">
              <a:buAutoNum type="arabicParenR"/>
            </a:pPr>
            <a:r>
              <a:rPr lang="cs-CZ" sz="2400" dirty="0" smtClean="0"/>
              <a:t>O </a:t>
            </a:r>
            <a:r>
              <a:rPr lang="cs-CZ" sz="2400" dirty="0" err="1" smtClean="0"/>
              <a:t>prekriminalitě</a:t>
            </a:r>
            <a:r>
              <a:rPr lang="cs-CZ" sz="2400" dirty="0" smtClean="0"/>
              <a:t> hovoříme u dětí mezi  15 – 18 rokem věku     ANO x NE</a:t>
            </a:r>
          </a:p>
          <a:p>
            <a:pPr marL="539496" indent="-457200">
              <a:buAutoNum type="arabicParenR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738357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/>
              <a:t>NETOLICKÁ, Danuše. </a:t>
            </a:r>
            <a:r>
              <a:rPr lang="cs-CZ" sz="1400" i="1" dirty="0"/>
              <a:t>Kriminalita dětí a mládeže</a:t>
            </a:r>
            <a:r>
              <a:rPr lang="cs-CZ" sz="1400" dirty="0"/>
              <a:t> [online]. [cit. 18.4.2014]. Dostupný na WWW: http://</a:t>
            </a:r>
            <a:r>
              <a:rPr lang="cs-CZ" sz="1400" dirty="0" smtClean="0"/>
              <a:t>clanky.rvp.cz/clanek/k/n/16439/KRIMINALITA-DETI-A-MLADEZE.html</a:t>
            </a:r>
            <a:r>
              <a:rPr lang="cs-CZ" sz="1400" dirty="0"/>
              <a:t>/ </a:t>
            </a:r>
            <a:endParaRPr lang="cs-CZ" sz="1400" dirty="0" smtClean="0"/>
          </a:p>
          <a:p>
            <a:r>
              <a:rPr lang="cs-CZ" sz="1400" dirty="0"/>
              <a:t>AUTOR NEUVEDEN. </a:t>
            </a:r>
            <a:r>
              <a:rPr lang="cs-CZ" sz="1400" i="1" dirty="0"/>
              <a:t>Kriminalita a delikvence</a:t>
            </a:r>
            <a:r>
              <a:rPr lang="cs-CZ" sz="1400" dirty="0"/>
              <a:t> [online]. [cit. 19.4.2014]. Dostupný na WWW: http://www.icm.cz/kriminalita-a-delikvence-charakteristika </a:t>
            </a:r>
            <a:endParaRPr lang="cs-CZ" sz="1400" dirty="0" smtClean="0"/>
          </a:p>
          <a:p>
            <a:r>
              <a:rPr lang="cs-CZ" sz="1400" dirty="0"/>
              <a:t>AUTOR NEUVEDEN. </a:t>
            </a:r>
            <a:r>
              <a:rPr lang="cs-CZ" sz="1400" i="1" dirty="0"/>
              <a:t>Kriminalita, delikvence, vandalismus</a:t>
            </a:r>
            <a:r>
              <a:rPr lang="cs-CZ" sz="1400" dirty="0"/>
              <a:t> [online]. [cit. 18.4.2014]. </a:t>
            </a:r>
            <a:r>
              <a:rPr lang="cs-CZ" sz="1400" dirty="0" smtClean="0"/>
              <a:t>Dostupný </a:t>
            </a:r>
            <a:r>
              <a:rPr lang="cs-CZ" sz="1400" dirty="0"/>
              <a:t>na WWW: </a:t>
            </a:r>
            <a:r>
              <a:rPr lang="cs-CZ" sz="1400" dirty="0">
                <a:hlinkClick r:id="rId2"/>
              </a:rPr>
              <a:t>http://www.ostrovzl.cz/o-nas</a:t>
            </a:r>
            <a:r>
              <a:rPr lang="cs-CZ" sz="1400" dirty="0" smtClean="0">
                <a:hlinkClick r:id="rId2"/>
              </a:rPr>
              <a:t>/</a:t>
            </a:r>
            <a:endParaRPr lang="cs-CZ" sz="1400" dirty="0" smtClean="0"/>
          </a:p>
          <a:p>
            <a:r>
              <a:rPr lang="cs-CZ" sz="1400" dirty="0"/>
              <a:t>MATOUŠEK, Oldřich; KROFTOVÁ, Andrea. </a:t>
            </a:r>
            <a:r>
              <a:rPr lang="cs-CZ" sz="1400" i="1" dirty="0"/>
              <a:t>Mládež a delikvence</a:t>
            </a:r>
            <a:r>
              <a:rPr lang="cs-CZ" sz="1400" dirty="0"/>
              <a:t>. Praha: Portál, 2003, ISBN 80-7178-771-X</a:t>
            </a:r>
            <a:r>
              <a:rPr lang="cs-CZ" sz="1400" dirty="0" smtClean="0"/>
              <a:t>.</a:t>
            </a:r>
          </a:p>
          <a:p>
            <a:pPr marL="82296" indent="0">
              <a:buNone/>
            </a:pPr>
            <a:endParaRPr lang="cs-CZ" sz="1400" dirty="0" smtClean="0"/>
          </a:p>
          <a:p>
            <a:pPr marL="82296" indent="0">
              <a:buNone/>
            </a:pPr>
            <a:endParaRPr lang="cs-CZ" sz="1400" dirty="0"/>
          </a:p>
          <a:p>
            <a:pPr marL="82296" indent="0">
              <a:buNone/>
            </a:pPr>
            <a:r>
              <a:rPr lang="cs-CZ" sz="1400" dirty="0" smtClean="0"/>
              <a:t>Obrázky :</a:t>
            </a:r>
          </a:p>
          <a:p>
            <a:r>
              <a:rPr lang="cs-CZ" sz="1400" dirty="0" smtClean="0"/>
              <a:t>Obr.č.1: </a:t>
            </a:r>
            <a:r>
              <a:rPr lang="cs-CZ" sz="1400" dirty="0"/>
              <a:t>AUTOR NEUVEDEN. </a:t>
            </a:r>
            <a:r>
              <a:rPr lang="cs-CZ" sz="1400" i="1" dirty="0"/>
              <a:t>michalmaly.blog.idnes.cz</a:t>
            </a:r>
            <a:r>
              <a:rPr lang="cs-CZ" sz="1400" dirty="0"/>
              <a:t> [online]. [cit. 18.4.2014]. Dostupný na WWW: http://michalmaly.blog.idnes.cz/c/57488/Popravi-USA-dite-na-kresle-nebo-injekci-A-vekova-hranice-v-CR.html </a:t>
            </a:r>
            <a:endParaRPr lang="cs-CZ" sz="1400" dirty="0" smtClean="0"/>
          </a:p>
          <a:p>
            <a:r>
              <a:rPr lang="cs-CZ" sz="1400" dirty="0" smtClean="0"/>
              <a:t>Obr.č.2: </a:t>
            </a:r>
            <a:r>
              <a:rPr lang="cs-CZ" sz="1400" dirty="0"/>
              <a:t>AUTOR NEUVEDEN. </a:t>
            </a:r>
            <a:r>
              <a:rPr lang="cs-CZ" sz="1400" i="1" dirty="0"/>
              <a:t>diva.aktuality.sk</a:t>
            </a:r>
            <a:r>
              <a:rPr lang="cs-CZ" sz="1400" dirty="0"/>
              <a:t> [online]. [cit. 18.4.2014]. Dostupný na WWW: http://diva.aktuality.sk/fotogaleria/23447/kriminalita-mladeze/1/ </a:t>
            </a:r>
          </a:p>
        </p:txBody>
      </p:sp>
    </p:spTree>
    <p:extLst>
      <p:ext uri="{BB962C8B-B14F-4D97-AF65-F5344CB8AC3E}">
        <p14:creationId xmlns:p14="http://schemas.microsoft.com/office/powerpoint/2010/main" val="1324532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678</TotalTime>
  <Words>791</Words>
  <Application>Microsoft Office PowerPoint</Application>
  <PresentationFormat>Předvádění na obrazovce (4:3)</PresentationFormat>
  <Paragraphs>136</Paragraphs>
  <Slides>16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Slunovrat</vt:lpstr>
      <vt:lpstr>Prezentace aplikace PowerPoint</vt:lpstr>
      <vt:lpstr> Kriminalita dětí a mládeže</vt:lpstr>
      <vt:lpstr>Kriminalita  </vt:lpstr>
      <vt:lpstr>Kriminalita mládeže</vt:lpstr>
      <vt:lpstr>Věková hranice</vt:lpstr>
      <vt:lpstr>Delikvence</vt:lpstr>
      <vt:lpstr>Disociální chování</vt:lpstr>
      <vt:lpstr>Asociální chování</vt:lpstr>
      <vt:lpstr>Antisociální chování</vt:lpstr>
      <vt:lpstr>Vandalismus</vt:lpstr>
      <vt:lpstr>Krádeže</vt:lpstr>
      <vt:lpstr>Nejčastější delikty mladistvých</vt:lpstr>
      <vt:lpstr>Charakteristika delikvence mladistvých</vt:lpstr>
      <vt:lpstr>Dětská kriminalita</vt:lpstr>
      <vt:lpstr>Úkoly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Kriminalita dětí a mládeže</dc:title>
  <dc:creator>Petra Převrátilová</dc:creator>
  <cp:lastModifiedBy>Petra Převrátilová</cp:lastModifiedBy>
  <cp:revision>21</cp:revision>
  <dcterms:created xsi:type="dcterms:W3CDTF">2014-04-18T07:21:24Z</dcterms:created>
  <dcterms:modified xsi:type="dcterms:W3CDTF">2014-04-28T09:42:44Z</dcterms:modified>
</cp:coreProperties>
</file>