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8" r:id="rId2"/>
    <p:sldId id="269" r:id="rId3"/>
    <p:sldId id="256" r:id="rId4"/>
    <p:sldId id="257" r:id="rId5"/>
    <p:sldId id="258" r:id="rId6"/>
    <p:sldId id="270" r:id="rId7"/>
    <p:sldId id="260" r:id="rId8"/>
    <p:sldId id="262" r:id="rId9"/>
    <p:sldId id="266" r:id="rId10"/>
    <p:sldId id="267" r:id="rId11"/>
    <p:sldId id="263" r:id="rId12"/>
    <p:sldId id="261" r:id="rId13"/>
    <p:sldId id="265" r:id="rId14"/>
    <p:sldId id="264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24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2" d="100"/>
          <a:sy n="82" d="100"/>
        </p:scale>
        <p:origin x="-3180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F35D34-2AD8-40EE-AE72-66AC871F1922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7D4812-5E08-4BCE-9B6A-3AD68F4B28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1903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7D4812-5E08-4BCE-9B6A-3AD68F4B289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0" name="Skupina 19"/>
          <p:cNvGrpSpPr/>
          <p:nvPr userDrawn="1"/>
        </p:nvGrpSpPr>
        <p:grpSpPr>
          <a:xfrm>
            <a:off x="4572000" y="4293096"/>
            <a:ext cx="720080" cy="792623"/>
            <a:chOff x="467544" y="188640"/>
            <a:chExt cx="720080" cy="792623"/>
          </a:xfrm>
        </p:grpSpPr>
        <p:sp>
          <p:nvSpPr>
            <p:cNvPr id="21" name="Pravoúhlý trojúhelník 20"/>
            <p:cNvSpPr/>
            <p:nvPr userDrawn="1"/>
          </p:nvSpPr>
          <p:spPr>
            <a:xfrm>
              <a:off x="467544" y="188640"/>
              <a:ext cx="720080" cy="792088"/>
            </a:xfrm>
            <a:prstGeom prst="rtTriangl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2" name="Obrázek 21" descr="Logo_IS_se stínem.jpg"/>
            <p:cNvPicPr>
              <a:picLocks noChangeAspect="1"/>
            </p:cNvPicPr>
            <p:nvPr userDrawn="1"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39552" y="260648"/>
              <a:ext cx="448998" cy="72061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>
            <a:lvl1pPr>
              <a:buFontTx/>
              <a:buBlip>
                <a:blip r:embed="rId2"/>
              </a:buBlip>
              <a:defRPr/>
            </a:lvl1pPr>
            <a:lvl2pPr>
              <a:buFontTx/>
              <a:buBlip>
                <a:blip r:embed="rId2"/>
              </a:buBlip>
              <a:defRPr/>
            </a:lvl2pPr>
            <a:lvl3pPr>
              <a:buFontTx/>
              <a:buBlip>
                <a:blip r:embed="rId2"/>
              </a:buBlip>
              <a:defRPr/>
            </a:lvl3pPr>
            <a:lvl4pPr>
              <a:buFontTx/>
              <a:buBlip>
                <a:blip r:embed="rId2"/>
              </a:buBlip>
              <a:defRPr/>
            </a:lvl4pPr>
            <a:lvl5pPr>
              <a:buFontTx/>
              <a:buBlip>
                <a:blip r:embed="rId2"/>
              </a:buBlip>
              <a:defRPr/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19256" cy="1143000"/>
          </a:xfrm>
        </p:spPr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grpSp>
        <p:nvGrpSpPr>
          <p:cNvPr id="12" name="Skupina 11"/>
          <p:cNvGrpSpPr/>
          <p:nvPr userDrawn="1"/>
        </p:nvGrpSpPr>
        <p:grpSpPr>
          <a:xfrm>
            <a:off x="611560" y="260648"/>
            <a:ext cx="720080" cy="792623"/>
            <a:chOff x="467544" y="188640"/>
            <a:chExt cx="720080" cy="792623"/>
          </a:xfrm>
        </p:grpSpPr>
        <p:sp>
          <p:nvSpPr>
            <p:cNvPr id="13" name="Pravoúhlý trojúhelník 12"/>
            <p:cNvSpPr/>
            <p:nvPr userDrawn="1"/>
          </p:nvSpPr>
          <p:spPr>
            <a:xfrm>
              <a:off x="467544" y="188640"/>
              <a:ext cx="720080" cy="792088"/>
            </a:xfrm>
            <a:prstGeom prst="rtTriangl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 descr="Logo_IS_se stínem.jpg"/>
            <p:cNvPicPr>
              <a:picLocks noChangeAspect="1"/>
            </p:cNvPicPr>
            <p:nvPr userDrawn="1"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39552" y="260648"/>
              <a:ext cx="448998" cy="72061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3" name="Skupina 12"/>
          <p:cNvGrpSpPr/>
          <p:nvPr userDrawn="1"/>
        </p:nvGrpSpPr>
        <p:grpSpPr>
          <a:xfrm>
            <a:off x="539552" y="404664"/>
            <a:ext cx="720080" cy="792623"/>
            <a:chOff x="467544" y="188640"/>
            <a:chExt cx="720080" cy="792623"/>
          </a:xfrm>
        </p:grpSpPr>
        <p:sp>
          <p:nvSpPr>
            <p:cNvPr id="15" name="Pravoúhlý trojúhelník 14"/>
            <p:cNvSpPr/>
            <p:nvPr userDrawn="1"/>
          </p:nvSpPr>
          <p:spPr>
            <a:xfrm>
              <a:off x="467544" y="188640"/>
              <a:ext cx="720080" cy="792088"/>
            </a:xfrm>
            <a:prstGeom prst="rtTriangl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" name="Obrázek 19" descr="Logo_IS_se stínem.jpg"/>
            <p:cNvPicPr>
              <a:picLocks noChangeAspect="1"/>
            </p:cNvPicPr>
            <p:nvPr userDrawn="1"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39552" y="260648"/>
              <a:ext cx="448998" cy="72061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Klepnutím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nímek s anim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548680"/>
            <a:ext cx="7067128" cy="1143000"/>
          </a:xfrm>
        </p:spPr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3"/>
          </p:nvPr>
        </p:nvSpPr>
        <p:spPr>
          <a:xfrm>
            <a:off x="755650" y="1988839"/>
            <a:ext cx="7848600" cy="3672185"/>
          </a:xfrm>
        </p:spPr>
        <p:txBody>
          <a:bodyPr>
            <a:normAutofit/>
          </a:bodyPr>
          <a:lstStyle>
            <a:lvl1pPr>
              <a:defRPr sz="3200"/>
            </a:lvl1pPr>
            <a:lvl2pPr>
              <a:defRPr sz="3600"/>
            </a:lvl2pPr>
            <a:lvl3pPr>
              <a:defRPr sz="2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grpSp>
        <p:nvGrpSpPr>
          <p:cNvPr id="8" name="Skupina 7"/>
          <p:cNvGrpSpPr/>
          <p:nvPr userDrawn="1"/>
        </p:nvGrpSpPr>
        <p:grpSpPr>
          <a:xfrm>
            <a:off x="755576" y="692696"/>
            <a:ext cx="720080" cy="792623"/>
            <a:chOff x="467544" y="188640"/>
            <a:chExt cx="720080" cy="792623"/>
          </a:xfrm>
        </p:grpSpPr>
        <p:sp>
          <p:nvSpPr>
            <p:cNvPr id="9" name="Pravoúhlý trojúhelník 8"/>
            <p:cNvSpPr/>
            <p:nvPr userDrawn="1"/>
          </p:nvSpPr>
          <p:spPr>
            <a:xfrm>
              <a:off x="467544" y="188640"/>
              <a:ext cx="720080" cy="792088"/>
            </a:xfrm>
            <a:prstGeom prst="rtTriangl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 descr="Logo_IS_se stínem.jpg"/>
            <p:cNvPicPr>
              <a:picLocks noChangeAspect="1"/>
            </p:cNvPicPr>
            <p:nvPr userDrawn="1"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39552" y="260648"/>
              <a:ext cx="448998" cy="72061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" name="Skupina 5"/>
          <p:cNvGrpSpPr/>
          <p:nvPr userDrawn="1"/>
        </p:nvGrpSpPr>
        <p:grpSpPr>
          <a:xfrm>
            <a:off x="683568" y="404664"/>
            <a:ext cx="720080" cy="792623"/>
            <a:chOff x="467544" y="188640"/>
            <a:chExt cx="720080" cy="792623"/>
          </a:xfrm>
        </p:grpSpPr>
        <p:sp>
          <p:nvSpPr>
            <p:cNvPr id="7" name="Pravoúhlý trojúhelník 6"/>
            <p:cNvSpPr/>
            <p:nvPr userDrawn="1"/>
          </p:nvSpPr>
          <p:spPr>
            <a:xfrm>
              <a:off x="467544" y="188640"/>
              <a:ext cx="720080" cy="792088"/>
            </a:xfrm>
            <a:prstGeom prst="rtTriangl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Obrázek 7" descr="Logo_IS_se stínem.jpg"/>
            <p:cNvPicPr>
              <a:picLocks noChangeAspect="1"/>
            </p:cNvPicPr>
            <p:nvPr userDrawn="1"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39552" y="260648"/>
              <a:ext cx="448998" cy="72061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nímek s animací_velké písm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3"/>
          </p:nvPr>
        </p:nvSpPr>
        <p:spPr>
          <a:xfrm>
            <a:off x="755650" y="1628775"/>
            <a:ext cx="7848600" cy="4032250"/>
          </a:xfrm>
        </p:spPr>
        <p:txBody>
          <a:bodyPr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grpSp>
        <p:nvGrpSpPr>
          <p:cNvPr id="6" name="Skupina 7"/>
          <p:cNvGrpSpPr/>
          <p:nvPr userDrawn="1"/>
        </p:nvGrpSpPr>
        <p:grpSpPr>
          <a:xfrm>
            <a:off x="755576" y="332656"/>
            <a:ext cx="720080" cy="792623"/>
            <a:chOff x="467544" y="188640"/>
            <a:chExt cx="720080" cy="792623"/>
          </a:xfrm>
        </p:grpSpPr>
        <p:sp>
          <p:nvSpPr>
            <p:cNvPr id="9" name="Pravoúhlý trojúhelník 8"/>
            <p:cNvSpPr/>
            <p:nvPr userDrawn="1"/>
          </p:nvSpPr>
          <p:spPr>
            <a:xfrm>
              <a:off x="467544" y="188640"/>
              <a:ext cx="720080" cy="792088"/>
            </a:xfrm>
            <a:prstGeom prst="rtTriangl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 descr="Logo_IS_se stínem.jpg"/>
            <p:cNvPicPr>
              <a:picLocks noChangeAspect="1"/>
            </p:cNvPicPr>
            <p:nvPr userDrawn="1"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39552" y="260648"/>
              <a:ext cx="448998" cy="72061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1619672" y="152400"/>
            <a:ext cx="706712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4" r:id="rId13"/>
    <p:sldLayoutId id="2147483673" r:id="rId14"/>
  </p:sldLayoutIdLst>
  <p:txStyles>
    <p:titleStyle>
      <a:lvl1pPr marL="714375" indent="0"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Tx/>
        <a:buBlip>
          <a:blip r:embed="rId16"/>
        </a:buBlip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Tx/>
        <a:buBlip>
          <a:blip r:embed="rId16"/>
        </a:buBlip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Tx/>
        <a:buBlip>
          <a:blip r:embed="rId16"/>
        </a:buBlip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Tx/>
        <a:buBlip>
          <a:blip r:embed="rId16"/>
        </a:buBlip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Tx/>
        <a:buBlip>
          <a:blip r:embed="rId16"/>
        </a:buBlip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VY_32_INOVACE_043.ICT.13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Práce s předlohou snímku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CZ.1.07/1.5.00/34.0744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VY_32_INOVACE</a:t>
            </a:r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043.ICT.13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r>
              <a:rPr lang="cs-CZ" sz="2800" b="1" u="sng" dirty="0" smtClean="0"/>
              <a:t>Název materiálu</a:t>
            </a:r>
            <a:r>
              <a:rPr lang="cs-CZ" sz="2800" dirty="0" smtClean="0"/>
              <a:t>: Práce s předlohou snímku</a:t>
            </a:r>
          </a:p>
          <a:p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</a:t>
            </a:r>
            <a:r>
              <a:rPr lang="cs-CZ" sz="2800" dirty="0"/>
              <a:t>Prezentace Microsoft PowerPoint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</a:t>
            </a:r>
            <a:r>
              <a:rPr lang="cs-CZ" sz="2800" smtClean="0"/>
              <a:t>416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  <a:endParaRPr lang="cs-CZ" sz="2800" dirty="0" smtClean="0">
              <a:solidFill>
                <a:srgbClr val="FF0000"/>
              </a:solidFill>
            </a:endParaRP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13. 10. 2013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Prezentace, motivy, předloha, rozložení</a:t>
            </a:r>
          </a:p>
          <a:p>
            <a:r>
              <a:rPr lang="cs-CZ" sz="2800" b="1" u="sng" dirty="0" smtClean="0"/>
              <a:t>Anotace</a:t>
            </a:r>
            <a:r>
              <a:rPr lang="cs-CZ" sz="2800" dirty="0" smtClean="0"/>
              <a:t>: Prezentace popisuje úpravu a využití předlohy snímku. Obsahuje námět na samostatnou práci.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Práce s předlohou snímku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Grafická úprava prezentace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sz="quarter" idx="13"/>
          </p:nvPr>
        </p:nvSpPr>
        <p:spPr>
          <a:xfrm>
            <a:off x="755650" y="1988839"/>
            <a:ext cx="7848600" cy="396044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Vytvořte prezentaci, ve které představíte fiktivní firmu na veletrhu fiktivních firem</a:t>
            </a:r>
          </a:p>
          <a:p>
            <a:r>
              <a:rPr lang="cs-CZ" dirty="0" smtClean="0"/>
              <a:t>Maximálně 6 snímků (délka prezentace)</a:t>
            </a:r>
          </a:p>
          <a:p>
            <a:r>
              <a:rPr lang="cs-CZ" dirty="0" smtClean="0"/>
              <a:t> Vlastní grafické zpracování</a:t>
            </a:r>
          </a:p>
          <a:p>
            <a:r>
              <a:rPr lang="cs-CZ" dirty="0" smtClean="0"/>
              <a:t>Logo firmy bude na všech snímcích</a:t>
            </a:r>
          </a:p>
          <a:p>
            <a:r>
              <a:rPr lang="cs-CZ" dirty="0" smtClean="0"/>
              <a:t>Prezentace s lektorem</a:t>
            </a:r>
          </a:p>
          <a:p>
            <a:r>
              <a:rPr lang="cs-CZ" dirty="0" smtClean="0"/>
              <a:t>Promítaní snímků v místnosti s projektorem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snímků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lvl="1"/>
            <a:r>
              <a:rPr lang="cs-CZ" sz="3200" dirty="0" smtClean="0"/>
              <a:t>Název firmy, sídlo a právní subjektivita</a:t>
            </a:r>
          </a:p>
          <a:p>
            <a:pPr lvl="1"/>
            <a:r>
              <a:rPr lang="cs-CZ" sz="3200" dirty="0" smtClean="0"/>
              <a:t>Zaměření firmy</a:t>
            </a:r>
          </a:p>
          <a:p>
            <a:pPr lvl="1"/>
            <a:r>
              <a:rPr lang="cs-CZ" sz="3200" dirty="0" smtClean="0"/>
              <a:t>Úspěchy firmy</a:t>
            </a:r>
          </a:p>
          <a:p>
            <a:pPr lvl="1"/>
            <a:r>
              <a:rPr lang="cs-CZ" sz="3200" dirty="0" smtClean="0"/>
              <a:t>Plány do budoucna</a:t>
            </a:r>
          </a:p>
          <a:p>
            <a:pPr lvl="1"/>
            <a:r>
              <a:rPr lang="cs-CZ" sz="3200" dirty="0" smtClean="0"/>
              <a:t>Kontakty (vše fiktivní)</a:t>
            </a:r>
          </a:p>
          <a:p>
            <a:pPr marL="514350" indent="-514350">
              <a:buNone/>
            </a:pPr>
            <a:endParaRPr lang="cs-CZ" sz="3600" dirty="0" smtClean="0"/>
          </a:p>
          <a:p>
            <a:pPr marL="514350" indent="-514350">
              <a:buFont typeface="+mj-lt"/>
              <a:buAutoNum type="arabicParenR"/>
            </a:pPr>
            <a:endParaRPr lang="cs-CZ" sz="3600" dirty="0" smtClean="0"/>
          </a:p>
          <a:p>
            <a:pPr marL="514350" indent="-514350">
              <a:buFont typeface="+mj-lt"/>
              <a:buAutoNum type="arabicParenR"/>
            </a:pP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Příprava </a:t>
            </a:r>
            <a:r>
              <a:rPr lang="cs-CZ" dirty="0" smtClean="0"/>
              <a:t>loga1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cs-CZ" dirty="0" smtClean="0"/>
              <a:t>jednoduchý grafický tvar (*. </a:t>
            </a:r>
            <a:r>
              <a:rPr lang="cs-CZ" dirty="0" err="1" smtClean="0"/>
              <a:t>jpg</a:t>
            </a:r>
            <a:r>
              <a:rPr lang="cs-CZ" dirty="0" smtClean="0"/>
              <a:t>, *.</a:t>
            </a:r>
            <a:r>
              <a:rPr lang="cs-CZ" dirty="0" err="1" smtClean="0"/>
              <a:t>gif</a:t>
            </a:r>
            <a:r>
              <a:rPr lang="cs-CZ" dirty="0" smtClean="0"/>
              <a:t>)</a:t>
            </a:r>
          </a:p>
          <a:p>
            <a:pPr lvl="1"/>
            <a:r>
              <a:rPr lang="cs-CZ" sz="3200" dirty="0" smtClean="0"/>
              <a:t>nahraďte klipartem</a:t>
            </a:r>
          </a:p>
          <a:p>
            <a:pPr lvl="1"/>
            <a:r>
              <a:rPr lang="cs-CZ" sz="3200" dirty="0" smtClean="0"/>
              <a:t>obrázkem</a:t>
            </a:r>
          </a:p>
          <a:p>
            <a:pPr lvl="1"/>
            <a:r>
              <a:rPr lang="cs-CZ" sz="2800" dirty="0" err="1" smtClean="0"/>
              <a:t>WordArtem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057853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Příprava loga </a:t>
            </a:r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cs-CZ" dirty="0" smtClean="0"/>
              <a:t>jednoduchá grafická značka</a:t>
            </a:r>
          </a:p>
          <a:p>
            <a:r>
              <a:rPr lang="cs-CZ" dirty="0" smtClean="0"/>
              <a:t>může obsahovat </a:t>
            </a:r>
            <a:r>
              <a:rPr lang="cs-CZ" dirty="0" smtClean="0"/>
              <a:t>iniciálu firmy, </a:t>
            </a:r>
            <a:r>
              <a:rPr lang="cs-CZ" dirty="0" smtClean="0"/>
              <a:t>další tvary</a:t>
            </a:r>
          </a:p>
          <a:p>
            <a:r>
              <a:rPr lang="cs-CZ" dirty="0" smtClean="0"/>
              <a:t>použijte program </a:t>
            </a:r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Callisto</a:t>
            </a:r>
            <a:endParaRPr lang="cs-CZ" dirty="0" smtClean="0"/>
          </a:p>
          <a:p>
            <a:r>
              <a:rPr lang="cs-CZ" dirty="0" smtClean="0"/>
              <a:t>vytvořte vlastní logo *. </a:t>
            </a:r>
            <a:r>
              <a:rPr lang="cs-CZ" dirty="0" err="1" smtClean="0"/>
              <a:t>gif</a:t>
            </a:r>
            <a:r>
              <a:rPr lang="cs-CZ" dirty="0" smtClean="0"/>
              <a:t> nebo *.</a:t>
            </a:r>
            <a:r>
              <a:rPr lang="cs-CZ" dirty="0" err="1" smtClean="0"/>
              <a:t>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619672" y="548680"/>
            <a:ext cx="7067128" cy="1143000"/>
          </a:xfrm>
        </p:spPr>
        <p:txBody>
          <a:bodyPr>
            <a:noAutofit/>
          </a:bodyPr>
          <a:lstStyle/>
          <a:p>
            <a:pPr marL="361950"/>
            <a:r>
              <a:rPr lang="cs-CZ" sz="3600" dirty="0" smtClean="0"/>
              <a:t>Jak se pracuje s Předlohou snímku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cs-CZ" dirty="0" smtClean="0"/>
              <a:t>jako se snímkem</a:t>
            </a:r>
          </a:p>
          <a:p>
            <a:r>
              <a:rPr lang="cs-CZ" dirty="0" smtClean="0"/>
              <a:t>vše, co je v předloze, bude na snímcích</a:t>
            </a:r>
          </a:p>
          <a:p>
            <a:r>
              <a:rPr lang="cs-CZ" dirty="0" smtClean="0"/>
              <a:t>grafika předlohy je pozadí snímku</a:t>
            </a:r>
          </a:p>
          <a:p>
            <a:r>
              <a:rPr lang="cs-CZ" dirty="0" smtClean="0"/>
              <a:t>obrázek na pozadí nelze smazat ze snímku, ale v předloze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Zobrazení předlohy snímku</a:t>
            </a:r>
            <a:endParaRPr lang="cs-CZ" dirty="0"/>
          </a:p>
        </p:txBody>
      </p:sp>
      <p:pic>
        <p:nvPicPr>
          <p:cNvPr id="4" name="Obrázek 3" descr="Zobrazení.PNG"/>
          <p:cNvPicPr>
            <a:picLocks noChangeAspect="1"/>
          </p:cNvPicPr>
          <p:nvPr/>
        </p:nvPicPr>
        <p:blipFill>
          <a:blip r:embed="rId2" cstate="print"/>
          <a:srcRect r="5623"/>
          <a:stretch>
            <a:fillRect/>
          </a:stretch>
        </p:blipFill>
        <p:spPr>
          <a:xfrm>
            <a:off x="251520" y="1916832"/>
            <a:ext cx="8460432" cy="1287000"/>
          </a:xfrm>
          <a:prstGeom prst="rect">
            <a:avLst/>
          </a:prstGeom>
        </p:spPr>
      </p:pic>
      <p:sp>
        <p:nvSpPr>
          <p:cNvPr id="6" name="Elipsa 5"/>
          <p:cNvSpPr/>
          <p:nvPr/>
        </p:nvSpPr>
        <p:spPr>
          <a:xfrm>
            <a:off x="4139952" y="1988840"/>
            <a:ext cx="792088" cy="504056"/>
          </a:xfrm>
          <a:prstGeom prst="ellipse">
            <a:avLst/>
          </a:prstGeom>
          <a:noFill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051720" y="2420888"/>
            <a:ext cx="864096" cy="720080"/>
          </a:xfrm>
          <a:prstGeom prst="ellipse">
            <a:avLst/>
          </a:prstGeom>
          <a:noFill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361950"/>
            <a:r>
              <a:rPr lang="cs-CZ" dirty="0" smtClean="0"/>
              <a:t>  Předloha a rozložení snímku</a:t>
            </a:r>
            <a:endParaRPr lang="cs-CZ" dirty="0"/>
          </a:p>
        </p:txBody>
      </p:sp>
      <p:pic>
        <p:nvPicPr>
          <p:cNvPr id="4" name="Obrázek 3" descr="Předloha2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47864" y="1628800"/>
            <a:ext cx="2362530" cy="4334480"/>
          </a:xfrm>
          <a:prstGeom prst="rect">
            <a:avLst/>
          </a:prstGeom>
        </p:spPr>
      </p:pic>
      <p:sp>
        <p:nvSpPr>
          <p:cNvPr id="6" name="Obdélníkový popisek 5"/>
          <p:cNvSpPr/>
          <p:nvPr/>
        </p:nvSpPr>
        <p:spPr>
          <a:xfrm>
            <a:off x="1115616" y="1916832"/>
            <a:ext cx="1872208" cy="648072"/>
          </a:xfrm>
          <a:prstGeom prst="wedgeRectCallout">
            <a:avLst>
              <a:gd name="adj1" fmla="val 72160"/>
              <a:gd name="adj2" fmla="val -65212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Označení předlohy</a:t>
            </a:r>
            <a:endParaRPr lang="cs-CZ" dirty="0"/>
          </a:p>
        </p:txBody>
      </p:sp>
      <p:sp>
        <p:nvSpPr>
          <p:cNvPr id="7" name="Obdélníkový popisek 6"/>
          <p:cNvSpPr/>
          <p:nvPr/>
        </p:nvSpPr>
        <p:spPr>
          <a:xfrm>
            <a:off x="6228184" y="3284984"/>
            <a:ext cx="1872208" cy="648072"/>
          </a:xfrm>
          <a:prstGeom prst="wedgeRectCallout">
            <a:avLst>
              <a:gd name="adj1" fmla="val -102104"/>
              <a:gd name="adj2" fmla="val 79270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Rozložení:</a:t>
            </a:r>
          </a:p>
          <a:p>
            <a:pPr algn="ctr"/>
            <a:r>
              <a:rPr lang="cs-CZ" dirty="0" smtClean="0"/>
              <a:t>Úvodní snímek</a:t>
            </a:r>
            <a:endParaRPr lang="cs-CZ" dirty="0"/>
          </a:p>
        </p:txBody>
      </p:sp>
      <p:sp>
        <p:nvSpPr>
          <p:cNvPr id="8" name="Obdélníkový popisek 7"/>
          <p:cNvSpPr/>
          <p:nvPr/>
        </p:nvSpPr>
        <p:spPr>
          <a:xfrm>
            <a:off x="6300192" y="4509120"/>
            <a:ext cx="1872208" cy="648072"/>
          </a:xfrm>
          <a:prstGeom prst="wedgeRectCallout">
            <a:avLst>
              <a:gd name="adj1" fmla="val -102104"/>
              <a:gd name="adj2" fmla="val 79270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Rozložení:</a:t>
            </a:r>
          </a:p>
          <a:p>
            <a:pPr algn="ctr"/>
            <a:r>
              <a:rPr lang="cs-CZ" dirty="0" smtClean="0"/>
              <a:t>Nadpis a obsah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361950"/>
            <a:r>
              <a:rPr lang="cs-CZ" dirty="0" smtClean="0"/>
              <a:t>Co je součástí předlohy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type="body" sz="quarter" idx="4294967295"/>
          </p:nvPr>
        </p:nvSpPr>
        <p:spPr>
          <a:xfrm>
            <a:off x="1295400" y="2924175"/>
            <a:ext cx="7848600" cy="273685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různá rozložení snímku</a:t>
            </a:r>
          </a:p>
          <a:p>
            <a:r>
              <a:rPr lang="cs-CZ" dirty="0" smtClean="0"/>
              <a:t>zástupné symboly pro text, obrázek, graf</a:t>
            </a:r>
          </a:p>
          <a:p>
            <a:r>
              <a:rPr lang="cs-CZ" dirty="0" smtClean="0"/>
              <a:t>logo, obrázky na pozadí přes kartu (Vložení)</a:t>
            </a:r>
          </a:p>
          <a:p>
            <a:r>
              <a:rPr lang="cs-CZ" dirty="0" smtClean="0"/>
              <a:t>motivy, písma, efekty</a:t>
            </a:r>
          </a:p>
          <a:p>
            <a:r>
              <a:rPr lang="cs-CZ" dirty="0" smtClean="0"/>
              <a:t>záhlaví a zápatí přes kartu (Vložení)</a:t>
            </a:r>
          </a:p>
          <a:p>
            <a:r>
              <a:rPr lang="cs-CZ" dirty="0" smtClean="0"/>
              <a:t>orientace snímku</a:t>
            </a:r>
          </a:p>
          <a:p>
            <a:r>
              <a:rPr lang="cs-CZ" dirty="0" smtClean="0"/>
              <a:t>animace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 descr="Předloha3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628800"/>
            <a:ext cx="8373644" cy="1105054"/>
          </a:xfrm>
          <a:prstGeom prst="rect">
            <a:avLst/>
          </a:prstGeom>
        </p:spPr>
      </p:pic>
      <p:sp>
        <p:nvSpPr>
          <p:cNvPr id="5" name="Elipsa 4"/>
          <p:cNvSpPr/>
          <p:nvPr/>
        </p:nvSpPr>
        <p:spPr>
          <a:xfrm>
            <a:off x="4499992" y="1916832"/>
            <a:ext cx="1296144" cy="720080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059832" y="1844824"/>
            <a:ext cx="1152128" cy="720080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5"/>
          <p:cNvSpPr/>
          <p:nvPr/>
        </p:nvSpPr>
        <p:spPr>
          <a:xfrm>
            <a:off x="1124422" y="1916832"/>
            <a:ext cx="504056" cy="720080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5"/>
          <p:cNvSpPr/>
          <p:nvPr/>
        </p:nvSpPr>
        <p:spPr>
          <a:xfrm>
            <a:off x="2339752" y="1488951"/>
            <a:ext cx="720080" cy="427881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(Zobrazení) (Předloha snímků)</a:t>
            </a:r>
          </a:p>
          <a:p>
            <a:r>
              <a:rPr lang="cs-CZ" sz="2400" dirty="0" smtClean="0"/>
              <a:t>vložit </a:t>
            </a:r>
            <a:r>
              <a:rPr lang="cs-CZ" sz="2400" dirty="0"/>
              <a:t>logo *. </a:t>
            </a:r>
            <a:r>
              <a:rPr lang="cs-CZ" sz="2400" dirty="0" err="1" smtClean="0"/>
              <a:t>jpg</a:t>
            </a:r>
            <a:r>
              <a:rPr lang="cs-CZ" sz="2400" dirty="0" smtClean="0"/>
              <a:t> do předlohy nebo do určitého rozložení </a:t>
            </a:r>
          </a:p>
          <a:p>
            <a:r>
              <a:rPr lang="cs-CZ" sz="2400" dirty="0" smtClean="0"/>
              <a:t>nastavit průhledné pozadí obrázku (pokud je třeba)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(Uzavřít předlohu)</a:t>
            </a:r>
            <a:endParaRPr lang="cs-CZ" sz="2000" dirty="0" smtClean="0"/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 smtClean="0"/>
          </a:p>
          <a:p>
            <a:pPr indent="15875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Vložení loga do předlohy</a:t>
            </a:r>
            <a:endParaRPr lang="cs-CZ" dirty="0"/>
          </a:p>
        </p:txBody>
      </p:sp>
      <p:pic>
        <p:nvPicPr>
          <p:cNvPr id="5" name="Obrázek 4" descr="přebarvit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08265" y="3069241"/>
            <a:ext cx="6716063" cy="1295581"/>
          </a:xfrm>
          <a:prstGeom prst="rect">
            <a:avLst/>
          </a:prstGeom>
        </p:spPr>
      </p:pic>
      <p:sp>
        <p:nvSpPr>
          <p:cNvPr id="6" name="Elipsa 5"/>
          <p:cNvSpPr/>
          <p:nvPr/>
        </p:nvSpPr>
        <p:spPr>
          <a:xfrm>
            <a:off x="818212" y="3933056"/>
            <a:ext cx="845419" cy="432048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6444208" y="2888938"/>
            <a:ext cx="1224136" cy="684078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Grafická úprava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cs-CZ" dirty="0" smtClean="0"/>
              <a:t>v Předloze snímku nebo v Návrhu zvolte Motivy </a:t>
            </a:r>
          </a:p>
          <a:p>
            <a:r>
              <a:rPr lang="cs-CZ" dirty="0" smtClean="0"/>
              <a:t>dolaďte Barvy v souladu s barevností loga</a:t>
            </a:r>
          </a:p>
          <a:p>
            <a:r>
              <a:rPr lang="cs-CZ" dirty="0" smtClean="0"/>
              <a:t>vyberte Písmo</a:t>
            </a:r>
          </a:p>
          <a:p>
            <a:endParaRPr lang="cs-CZ" dirty="0"/>
          </a:p>
        </p:txBody>
      </p:sp>
      <p:pic>
        <p:nvPicPr>
          <p:cNvPr id="4" name="Obrázek 3" descr="Návrh2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4365104"/>
            <a:ext cx="7059011" cy="1095528"/>
          </a:xfrm>
          <a:prstGeom prst="rect">
            <a:avLst/>
          </a:prstGeom>
        </p:spPr>
      </p:pic>
      <p:sp>
        <p:nvSpPr>
          <p:cNvPr id="5" name="Elipsa 4"/>
          <p:cNvSpPr/>
          <p:nvPr/>
        </p:nvSpPr>
        <p:spPr>
          <a:xfrm>
            <a:off x="5942379" y="4293096"/>
            <a:ext cx="2304256" cy="1512168"/>
          </a:xfrm>
          <a:prstGeom prst="ellipse">
            <a:avLst/>
          </a:prstGeom>
          <a:noFill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cs-CZ" dirty="0" smtClean="0"/>
              <a:t>Práce s předlohou zrychluje vytváření prezentací</a:t>
            </a:r>
          </a:p>
          <a:p>
            <a:r>
              <a:rPr lang="cs-CZ" dirty="0" smtClean="0"/>
              <a:t>Zajišťuje jednotný vzhled</a:t>
            </a:r>
          </a:p>
          <a:p>
            <a:r>
              <a:rPr lang="cs-CZ" dirty="0" smtClean="0"/>
              <a:t>Je výhodná, pokud se opakuje typ snímků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KRÁL, Mojmír a Ivo MAGERA. </a:t>
            </a:r>
            <a:r>
              <a:rPr lang="cs-CZ" i="1" dirty="0" smtClean="0"/>
              <a:t>Microsoft Office PowerPoint 2007: podrobná uživatelská příručka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1. Brno: </a:t>
            </a:r>
            <a:r>
              <a:rPr lang="cs-CZ" dirty="0" err="1" smtClean="0"/>
              <a:t>Computer</a:t>
            </a:r>
            <a:r>
              <a:rPr lang="cs-CZ" dirty="0" smtClean="0"/>
              <a:t> </a:t>
            </a:r>
            <a:r>
              <a:rPr lang="cs-CZ" dirty="0" err="1" smtClean="0"/>
              <a:t>Press</a:t>
            </a:r>
            <a:r>
              <a:rPr lang="cs-CZ" dirty="0" smtClean="0"/>
              <a:t>, 2007. ISBN 978-80-251-1619-7. </a:t>
            </a:r>
            <a:endParaRPr lang="cs-CZ" dirty="0" smtClean="0"/>
          </a:p>
          <a:p>
            <a:r>
              <a:rPr lang="cs-CZ" dirty="0" smtClean="0"/>
              <a:t>použité logo je dílem autora(iniciály IS)</a:t>
            </a:r>
          </a:p>
          <a:p>
            <a:r>
              <a:rPr lang="cs-CZ" dirty="0" smtClean="0"/>
              <a:t>ostatní obrázky byly vytvořeny jako </a:t>
            </a:r>
            <a:r>
              <a:rPr lang="cs-CZ" dirty="0" err="1" smtClean="0"/>
              <a:t>Print</a:t>
            </a:r>
            <a:r>
              <a:rPr lang="cs-CZ" dirty="0" smtClean="0"/>
              <a:t> </a:t>
            </a:r>
            <a:r>
              <a:rPr lang="cs-CZ" dirty="0" err="1" smtClean="0"/>
              <a:t>Screen</a:t>
            </a:r>
            <a:r>
              <a:rPr lang="cs-CZ" dirty="0" smtClean="0"/>
              <a:t> v programu PowerPoint 2007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</Template>
  <TotalTime>617</TotalTime>
  <Words>378</Words>
  <Application>Microsoft Office PowerPoint</Application>
  <PresentationFormat>Předvádění na obrazovce (4:3)</PresentationFormat>
  <Paragraphs>90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Mountain</vt:lpstr>
      <vt:lpstr>Snímek 1</vt:lpstr>
      <vt:lpstr>Snímek 2</vt:lpstr>
      <vt:lpstr>Práce s předlohou snímku</vt:lpstr>
      <vt:lpstr>Úkol:</vt:lpstr>
      <vt:lpstr>Obsah snímků</vt:lpstr>
      <vt:lpstr>Příprava loga1</vt:lpstr>
      <vt:lpstr>Příprava loga 2</vt:lpstr>
      <vt:lpstr>Jak se pracuje s Předlohou snímku</vt:lpstr>
      <vt:lpstr>Zobrazení předlohy snímku</vt:lpstr>
      <vt:lpstr>  Předloha a rozložení snímku</vt:lpstr>
      <vt:lpstr>Co je součástí předlohy</vt:lpstr>
      <vt:lpstr>Vložení loga do předlohy</vt:lpstr>
      <vt:lpstr>Grafická úprava</vt:lpstr>
      <vt:lpstr>Závěr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tvorba vlastního grafického návrhu</dc:title>
  <dc:creator>admin</dc:creator>
  <cp:lastModifiedBy>admin</cp:lastModifiedBy>
  <cp:revision>59</cp:revision>
  <dcterms:created xsi:type="dcterms:W3CDTF">2013-10-21T17:16:04Z</dcterms:created>
  <dcterms:modified xsi:type="dcterms:W3CDTF">2014-01-13T21:03:08Z</dcterms:modified>
</cp:coreProperties>
</file>