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3" r:id="rId8"/>
    <p:sldId id="260" r:id="rId9"/>
    <p:sldId id="264" r:id="rId10"/>
    <p:sldId id="261" r:id="rId11"/>
    <p:sldId id="265" r:id="rId12"/>
    <p:sldId id="262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72061E-D796-4B69-9DC9-2115EA218C6F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FFCB0-6A23-4B09-BB6F-6B59303063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Skupina 19"/>
          <p:cNvGrpSpPr/>
          <p:nvPr/>
        </p:nvGrpSpPr>
        <p:grpSpPr>
          <a:xfrm>
            <a:off x="4572000" y="4293096"/>
            <a:ext cx="720080" cy="792623"/>
            <a:chOff x="467544" y="188640"/>
            <a:chExt cx="720080" cy="792623"/>
          </a:xfrm>
        </p:grpSpPr>
        <p:sp>
          <p:nvSpPr>
            <p:cNvPr id="21" name="Pravoúhlý trojúhelník 20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>
            <a:lvl1pPr>
              <a:buFontTx/>
              <a:buBlip>
                <a:blip r:embed="rId2"/>
              </a:buBlip>
              <a:defRPr/>
            </a:lvl1pPr>
            <a:lvl2pPr>
              <a:buFontTx/>
              <a:buBlip>
                <a:blip r:embed="rId2"/>
              </a:buBlip>
              <a:defRPr/>
            </a:lvl2pPr>
            <a:lvl3pPr>
              <a:buFontTx/>
              <a:buBlip>
                <a:blip r:embed="rId2"/>
              </a:buBlip>
              <a:defRPr/>
            </a:lvl3pPr>
            <a:lvl4pPr>
              <a:buFontTx/>
              <a:buBlip>
                <a:blip r:embed="rId2"/>
              </a:buBlip>
              <a:defRPr/>
            </a:lvl4pPr>
            <a:lvl5pPr>
              <a:buFontTx/>
              <a:buBlip>
                <a:blip r:embed="rId2"/>
              </a:buBlip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19256" cy="1143000"/>
          </a:xfrm>
        </p:spPr>
        <p:txBody>
          <a:bodyPr/>
          <a:lstStyle>
            <a:lvl1pPr marL="896938" indent="0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grpSp>
        <p:nvGrpSpPr>
          <p:cNvPr id="7" name="Skupina 11"/>
          <p:cNvGrpSpPr/>
          <p:nvPr/>
        </p:nvGrpSpPr>
        <p:grpSpPr>
          <a:xfrm>
            <a:off x="611560" y="260648"/>
            <a:ext cx="720080" cy="792623"/>
            <a:chOff x="467544" y="188640"/>
            <a:chExt cx="720080" cy="792623"/>
          </a:xfrm>
        </p:grpSpPr>
        <p:sp>
          <p:nvSpPr>
            <p:cNvPr id="13" name="Pravoúhlý trojúhelník 12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Logo_IS_se stínem.jpg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" name="Skupina 12"/>
          <p:cNvGrpSpPr/>
          <p:nvPr/>
        </p:nvGrpSpPr>
        <p:grpSpPr>
          <a:xfrm>
            <a:off x="539552" y="404664"/>
            <a:ext cx="720080" cy="792623"/>
            <a:chOff x="467544" y="188640"/>
            <a:chExt cx="720080" cy="792623"/>
          </a:xfrm>
        </p:grpSpPr>
        <p:sp>
          <p:nvSpPr>
            <p:cNvPr id="15" name="Pravoúhlý trojúhelník 14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467544" y="152400"/>
            <a:ext cx="8219256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nímek s anim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67128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>
          <a:xfrm>
            <a:off x="755650" y="1988839"/>
            <a:ext cx="7848600" cy="3672185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grpSp>
        <p:nvGrpSpPr>
          <p:cNvPr id="6" name="Skupina 7"/>
          <p:cNvGrpSpPr/>
          <p:nvPr/>
        </p:nvGrpSpPr>
        <p:grpSpPr>
          <a:xfrm>
            <a:off x="755576" y="692696"/>
            <a:ext cx="720080" cy="792623"/>
            <a:chOff x="467544" y="188640"/>
            <a:chExt cx="720080" cy="792623"/>
          </a:xfrm>
        </p:grpSpPr>
        <p:sp>
          <p:nvSpPr>
            <p:cNvPr id="9" name="Pravoúhlý trojúhelník 8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nímek s animací_velké pís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>
          <a:xfrm>
            <a:off x="755650" y="1628775"/>
            <a:ext cx="7848600" cy="403225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grpSp>
        <p:nvGrpSpPr>
          <p:cNvPr id="6" name="Skupina 7"/>
          <p:cNvGrpSpPr/>
          <p:nvPr/>
        </p:nvGrpSpPr>
        <p:grpSpPr>
          <a:xfrm>
            <a:off x="755576" y="332656"/>
            <a:ext cx="720080" cy="792623"/>
            <a:chOff x="467544" y="188640"/>
            <a:chExt cx="720080" cy="792623"/>
          </a:xfrm>
        </p:grpSpPr>
        <p:sp>
          <p:nvSpPr>
            <p:cNvPr id="9" name="Pravoúhlý trojúhelník 8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29B7AF28-444F-47CB-B650-5A5A78BEB792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F4F7EE9E-6683-4455-81DB-126E93C71D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1619672" y="152400"/>
            <a:ext cx="706712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</p:sldLayoutIdLst>
  <p:txStyles>
    <p:titleStyle>
      <a:lvl1pPr marL="714375" indent="0"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Tx/>
        <a:buBlip>
          <a:blip r:embed="rId16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Tx/>
        <a:buBlip>
          <a:blip r:embed="rId16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Tx/>
        <a:buBlip>
          <a:blip r:embed="rId16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Tx/>
        <a:buBlip>
          <a:blip r:embed="rId16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Tx/>
        <a:buBlip>
          <a:blip r:embed="rId16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VY_32_INOVACE_044.ICT.13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Animační efekty v prezentaci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044.ICT.13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Animační efekty v prezentaci</a:t>
            </a:r>
            <a:endParaRPr lang="cs-CZ" sz="20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222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19. 10.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</a:t>
            </a:r>
            <a:r>
              <a:rPr lang="cs-CZ" sz="2800" smtClean="0"/>
              <a:t>Prezentace, animace </a:t>
            </a:r>
            <a:r>
              <a:rPr lang="cs-CZ" sz="2800" dirty="0" smtClean="0"/>
              <a:t>objektu, druhy animací</a:t>
            </a: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Prezentace ukazuje druhy efektů, jejich využití i možné chyby při jejich používání.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588"/>
            <a:r>
              <a:rPr lang="cs-CZ" dirty="0" smtClean="0"/>
              <a:t>Animační efekty v prezentaci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PowerPoint 2007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Animace v prezentaci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přechody mezi snímky</a:t>
            </a:r>
          </a:p>
          <a:p>
            <a:r>
              <a:rPr lang="cs-CZ" dirty="0" smtClean="0"/>
              <a:t>animace objektů na snímku</a:t>
            </a:r>
          </a:p>
          <a:p>
            <a:endParaRPr lang="cs-CZ" dirty="0" smtClean="0"/>
          </a:p>
          <a:p>
            <a:r>
              <a:rPr lang="cs-CZ" dirty="0" smtClean="0"/>
              <a:t>oživují promítání</a:t>
            </a:r>
          </a:p>
          <a:p>
            <a:r>
              <a:rPr lang="cs-CZ" dirty="0" smtClean="0"/>
              <a:t>odvádějí pozornost svojí vlastní zajímavostí</a:t>
            </a:r>
          </a:p>
          <a:p>
            <a:r>
              <a:rPr lang="cs-CZ" dirty="0" smtClean="0"/>
              <a:t>používat střídmě a účelově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animací objektů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počáteční</a:t>
            </a:r>
          </a:p>
          <a:p>
            <a:r>
              <a:rPr lang="cs-CZ" dirty="0" smtClean="0"/>
              <a:t>zdůrazňovací</a:t>
            </a:r>
          </a:p>
          <a:p>
            <a:r>
              <a:rPr lang="cs-CZ" dirty="0" smtClean="0"/>
              <a:t>závěrečné</a:t>
            </a:r>
          </a:p>
          <a:p>
            <a:r>
              <a:rPr lang="cs-CZ" dirty="0" smtClean="0"/>
              <a:t>pohybové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Počáteční animace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způsob, jak se objekt objeví na obrazovce</a:t>
            </a:r>
          </a:p>
          <a:p>
            <a:endParaRPr lang="cs-CZ" dirty="0" smtClean="0"/>
          </a:p>
          <a:p>
            <a:pPr lvl="1"/>
            <a:r>
              <a:rPr lang="cs-CZ" sz="3200" dirty="0" smtClean="0"/>
              <a:t>jaký efekt </a:t>
            </a:r>
          </a:p>
          <a:p>
            <a:pPr lvl="1"/>
            <a:r>
              <a:rPr lang="cs-CZ" sz="3200" dirty="0" smtClean="0"/>
              <a:t>jakou rychlostí</a:t>
            </a:r>
          </a:p>
          <a:p>
            <a:pPr lvl="1"/>
            <a:r>
              <a:rPr lang="cs-CZ" sz="3200" dirty="0" smtClean="0"/>
              <a:t>v jakém pořadí</a:t>
            </a:r>
          </a:p>
          <a:p>
            <a:pPr lvl="1"/>
            <a:r>
              <a:rPr lang="cs-CZ" sz="3200" dirty="0" smtClean="0"/>
              <a:t>s jakým objektem současně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Chyby</a:t>
            </a:r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příliš pomalá nebo rychlá</a:t>
            </a:r>
          </a:p>
          <a:p>
            <a:r>
              <a:rPr lang="cs-CZ" dirty="0" smtClean="0"/>
              <a:t>efekt ruší předchozí obsah</a:t>
            </a:r>
          </a:p>
          <a:p>
            <a:r>
              <a:rPr lang="cs-CZ" dirty="0" smtClean="0"/>
              <a:t>přílišná různorodost</a:t>
            </a:r>
          </a:p>
          <a:p>
            <a:r>
              <a:rPr lang="cs-CZ" dirty="0" smtClean="0"/>
              <a:t>stále stejný unavující efekt</a:t>
            </a: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smtClean="0"/>
              <a:t>Ukázka vysvětlování pojmů</a:t>
            </a:r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první pojem</a:t>
            </a:r>
          </a:p>
          <a:p>
            <a:r>
              <a:rPr lang="cs-CZ" dirty="0" smtClean="0"/>
              <a:t>druhý pojem</a:t>
            </a:r>
          </a:p>
          <a:p>
            <a:r>
              <a:rPr lang="cs-CZ" dirty="0" smtClean="0"/>
              <a:t>třetí pojem</a:t>
            </a:r>
          </a:p>
          <a:p>
            <a:r>
              <a:rPr lang="cs-CZ" dirty="0" smtClean="0"/>
              <a:t>čtvrtý pojem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Příklad nevhodně použité animace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770" decel="100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770" decel="100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6" dur="77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8" dur="77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800" decel="100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800" decel="100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00" decel="100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00" decel="100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třeba na objekt přitáhnout pozornost</a:t>
            </a:r>
          </a:p>
          <a:p>
            <a:endParaRPr lang="cs-CZ" sz="2800" dirty="0" smtClean="0"/>
          </a:p>
          <a:p>
            <a:pPr lvl="1"/>
            <a:r>
              <a:rPr lang="cs-CZ" sz="3200" dirty="0" smtClean="0"/>
              <a:t>jaký efekt - zablikání, změna barvy</a:t>
            </a:r>
          </a:p>
          <a:p>
            <a:pPr lvl="1"/>
            <a:r>
              <a:rPr lang="cs-CZ" sz="3200" dirty="0" smtClean="0"/>
              <a:t>v jakém pořadí</a:t>
            </a:r>
          </a:p>
          <a:p>
            <a:pPr lvl="1"/>
            <a:r>
              <a:rPr lang="cs-CZ" sz="3200" dirty="0" smtClean="0"/>
              <a:t>s jakým efektem současně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Animace zdůrazňovací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 zdůrazňovací animace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044699"/>
            <a:ext cx="6827548" cy="4111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2915816" y="422108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652120" y="422108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30C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230C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Animace  pohybové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je třeba přesunout objekt </a:t>
            </a:r>
          </a:p>
          <a:p>
            <a:endParaRPr lang="cs-CZ" dirty="0"/>
          </a:p>
          <a:p>
            <a:pPr lvl="1"/>
            <a:r>
              <a:rPr lang="cs-CZ" sz="3200" dirty="0" smtClean="0"/>
              <a:t>po jaké dráze</a:t>
            </a:r>
          </a:p>
          <a:p>
            <a:pPr lvl="1"/>
            <a:r>
              <a:rPr lang="cs-CZ" sz="3200" dirty="0" smtClean="0"/>
              <a:t>jakou rychlostí </a:t>
            </a:r>
          </a:p>
          <a:p>
            <a:pPr lvl="1"/>
            <a:r>
              <a:rPr lang="cs-CZ" sz="3200" dirty="0" smtClean="0"/>
              <a:t>v jakém pořadí</a:t>
            </a:r>
          </a:p>
          <a:p>
            <a:pPr lvl="1"/>
            <a:r>
              <a:rPr lang="cs-CZ" sz="3200" dirty="0" smtClean="0"/>
              <a:t>s jakým dalším efektem současně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 pohybového efektu</a:t>
            </a:r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8406" y="1558578"/>
            <a:ext cx="7650814" cy="460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2411760" y="4005064"/>
            <a:ext cx="144016" cy="14401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423 -0.05185 0.02847 -0.10347 0.03906 -0.13496 C 0.04965 -0.16644 0.05642 -0.17338 0.06354 -0.18866 C 0.07066 -0.20394 0.0743 -0.21366 0.08177 -0.22616 C 0.08923 -0.23866 0.10173 -0.25486 0.10868 -0.26343 C 0.11562 -0.27199 0.11753 -0.27338 0.12326 -0.27801 C 0.12899 -0.28264 0.13697 -0.2882 0.1427 -0.29097 C 0.14843 -0.29375 0.15364 -0.29329 0.15746 -0.29445 C 0.16128 -0.2956 0.16128 -0.29815 0.16597 -0.29769 C 0.17066 -0.29722 0.17934 -0.29398 0.18541 -0.29097 C 0.19149 -0.28796 0.19687 -0.28403 0.2026 -0.27963 C 0.20833 -0.27523 0.2151 -0.26991 0.21961 -0.26505 C 0.22413 -0.26019 0.22586 -0.25556 0.22934 -0.25046 C 0.23281 -0.24537 0.23645 -0.24028 0.24027 -0.23426 C 0.24409 -0.22824 0.2493 -0.22037 0.2526 -0.21459 C 0.2559 -0.2088 0.25711 -0.20648 0.25989 -0.2 C 0.26267 -0.19352 0.26666 -0.18334 0.26961 -0.1757 C 0.27257 -0.16806 0.27413 -0.16459 0.27812 -0.1544 C 0.28211 -0.14421 0.28819 -0.1294 0.29392 -0.11389 C 0.29965 -0.09838 0.30729 -0.07894 0.31232 -0.06181 C 0.31736 -0.04468 0.32118 -0.02222 0.32447 -0.01134 C 0.32777 -0.00046 0.32968 0.00139 0.33177 0.00324 " pathEditMode="relative" ptsTypes="aaaaaaaaaaaaaaaaaaaa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animace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jak objekt opustí snímek</a:t>
            </a:r>
          </a:p>
          <a:p>
            <a:endParaRPr lang="cs-CZ" dirty="0"/>
          </a:p>
          <a:p>
            <a:pPr lvl="1"/>
            <a:r>
              <a:rPr lang="cs-CZ" sz="3200" dirty="0" smtClean="0"/>
              <a:t>jaký efekt</a:t>
            </a:r>
          </a:p>
          <a:p>
            <a:pPr lvl="1"/>
            <a:r>
              <a:rPr lang="cs-CZ" sz="3200" dirty="0" smtClean="0"/>
              <a:t>jakou rychlostí</a:t>
            </a:r>
          </a:p>
          <a:p>
            <a:pPr lvl="1"/>
            <a:r>
              <a:rPr lang="cs-CZ" sz="3200" dirty="0" smtClean="0"/>
              <a:t>v jakém pořadí</a:t>
            </a:r>
          </a:p>
          <a:p>
            <a:pPr lvl="1"/>
            <a:r>
              <a:rPr lang="cs-CZ" sz="3200" dirty="0" smtClean="0"/>
              <a:t>s jakým efektem současně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New_zealand_flag_300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853531"/>
            <a:ext cx="3034680" cy="151734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067944" y="1600200"/>
            <a:ext cx="4618856" cy="4525963"/>
          </a:xfrm>
        </p:spPr>
        <p:txBody>
          <a:bodyPr/>
          <a:lstStyle/>
          <a:p>
            <a:pPr>
              <a:buNone/>
            </a:pPr>
            <a:r>
              <a:rPr lang="cs-CZ" sz="3200" smtClean="0"/>
              <a:t>Kterému státu patří vlajka?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Velké Britanie</a:t>
            </a:r>
          </a:p>
          <a:p>
            <a:r>
              <a:rPr lang="cs-CZ" smtClean="0"/>
              <a:t>Austrálie</a:t>
            </a:r>
          </a:p>
          <a:p>
            <a:r>
              <a:rPr lang="cs-CZ" smtClean="0"/>
              <a:t>Nový Zéland</a:t>
            </a:r>
          </a:p>
          <a:p>
            <a:r>
              <a:rPr lang="cs-CZ" smtClean="0"/>
              <a:t>USA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algn="ctr"/>
            <a:r>
              <a:rPr lang="cs-CZ" smtClean="0"/>
              <a:t>Použití závěrečného efektu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KRÁL, Mojmír a Ivo MAGERA. </a:t>
            </a:r>
            <a:r>
              <a:rPr lang="cs-CZ" sz="1600" i="1" dirty="0" smtClean="0"/>
              <a:t>Microsoft Office PowerPoint 2007: podrobná uživatelská příručka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1. Brno: </a:t>
            </a:r>
            <a:r>
              <a:rPr lang="cs-CZ" sz="1600" dirty="0" err="1" smtClean="0"/>
              <a:t>Computer</a:t>
            </a:r>
            <a:r>
              <a:rPr lang="cs-CZ" sz="1600" dirty="0" smtClean="0"/>
              <a:t> </a:t>
            </a:r>
            <a:r>
              <a:rPr lang="cs-CZ" sz="1600" dirty="0" err="1" smtClean="0"/>
              <a:t>Press</a:t>
            </a:r>
            <a:r>
              <a:rPr lang="cs-CZ" sz="1600" dirty="0" smtClean="0"/>
              <a:t>, 2007. ISBN 978-80-251-1619-7. </a:t>
            </a:r>
          </a:p>
          <a:p>
            <a:r>
              <a:rPr lang="cs-CZ" sz="1600" dirty="0" smtClean="0"/>
              <a:t>logo je dílem autora (iniciály IS)</a:t>
            </a:r>
          </a:p>
          <a:p>
            <a:r>
              <a:rPr lang="cs-CZ" sz="1600" dirty="0" smtClean="0"/>
              <a:t>obrázky grafů vznikly jako </a:t>
            </a:r>
            <a:r>
              <a:rPr lang="cs-CZ" sz="1600" dirty="0" err="1" smtClean="0"/>
              <a:t>Print</a:t>
            </a:r>
            <a:r>
              <a:rPr lang="cs-CZ" sz="1600" dirty="0" smtClean="0"/>
              <a:t> </a:t>
            </a:r>
            <a:r>
              <a:rPr lang="cs-CZ" sz="1600" dirty="0" err="1" smtClean="0"/>
              <a:t>Screen</a:t>
            </a:r>
            <a:r>
              <a:rPr lang="cs-CZ" sz="1600" dirty="0" smtClean="0"/>
              <a:t> v programu MS Excel 2007</a:t>
            </a:r>
          </a:p>
          <a:p>
            <a:r>
              <a:rPr lang="cs-CZ" sz="1600" dirty="0" smtClean="0"/>
              <a:t>vlajka: http://commons.wikimedia.org/wiki/File%3ANew_zealand_flag_300.png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199</TotalTime>
  <Words>272</Words>
  <Application>Microsoft Office PowerPoint</Application>
  <PresentationFormat>Předvádění na obrazovce (4:3)</PresentationFormat>
  <Paragraphs>88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Motiv1</vt:lpstr>
      <vt:lpstr>Snímek 1</vt:lpstr>
      <vt:lpstr>Snímek 2</vt:lpstr>
      <vt:lpstr>Animační efekty v prezentaci</vt:lpstr>
      <vt:lpstr>Animace v prezentaci</vt:lpstr>
      <vt:lpstr>Druhy animací objektů</vt:lpstr>
      <vt:lpstr>Počáteční animace</vt:lpstr>
      <vt:lpstr>Příklad nevhodně použité animace</vt:lpstr>
      <vt:lpstr>Animace zdůrazňovací</vt:lpstr>
      <vt:lpstr>Příklad zdůrazňovací animace</vt:lpstr>
      <vt:lpstr>Animace  pohybové</vt:lpstr>
      <vt:lpstr>Příklad pohybového efektu</vt:lpstr>
      <vt:lpstr>Závěrečné animace</vt:lpstr>
      <vt:lpstr>Použití závěrečného efektu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Animace</dc:title>
  <dc:creator>zstrechi</dc:creator>
  <cp:lastModifiedBy>zstrechi</cp:lastModifiedBy>
  <cp:revision>30</cp:revision>
  <dcterms:created xsi:type="dcterms:W3CDTF">2013-10-24T07:10:43Z</dcterms:created>
  <dcterms:modified xsi:type="dcterms:W3CDTF">2014-05-06T09:29:32Z</dcterms:modified>
</cp:coreProperties>
</file>