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5"/>
  </p:notesMasterIdLst>
  <p:sldIdLst>
    <p:sldId id="267" r:id="rId2"/>
    <p:sldId id="268" r:id="rId3"/>
    <p:sldId id="256" r:id="rId4"/>
    <p:sldId id="263" r:id="rId5"/>
    <p:sldId id="265" r:id="rId6"/>
    <p:sldId id="257" r:id="rId7"/>
    <p:sldId id="258" r:id="rId8"/>
    <p:sldId id="259" r:id="rId9"/>
    <p:sldId id="260" r:id="rId10"/>
    <p:sldId id="264" r:id="rId11"/>
    <p:sldId id="261" r:id="rId12"/>
    <p:sldId id="262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66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DE9E15-0E31-4E25-88AE-70341886387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65383B-E77B-4D7C-B25A-77DA50A2DA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 anchor="ctr"/>
          <a:lstStyle>
            <a:lvl1pPr algn="ct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 anchor="ctr"/>
          <a:lstStyle>
            <a:lvl1pPr marL="36576" indent="0" algn="ct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dirty="0" smtClean="0"/>
              <a:t>Klepnutím lze upravit styl předlohy podnadpisů.</a:t>
            </a:r>
            <a:endParaRPr kumimoji="0" lang="en-US" dirty="0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183880" cy="4187952"/>
          </a:xfrm>
        </p:spPr>
        <p:txBody>
          <a:bodyPr/>
          <a:lstStyle>
            <a:lvl1pPr>
              <a:defRPr sz="2400"/>
            </a:lvl1pPr>
            <a:lvl2pPr>
              <a:buFont typeface="Arial" pitchFamily="34" charset="0"/>
              <a:buChar char="•"/>
              <a:defRPr sz="2000"/>
            </a:lvl2pPr>
            <a:extLst/>
          </a:lstStyle>
          <a:p>
            <a:pPr lvl="0" eaLnBrk="1" latinLnBrk="0" hangingPunct="1"/>
            <a:r>
              <a:rPr lang="cs-CZ" dirty="0" smtClean="0"/>
              <a:t>Klepnutím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lastní rozložení s anim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>
          <a:xfrm>
            <a:off x="467544" y="2132856"/>
            <a:ext cx="8207375" cy="4032548"/>
          </a:xfrm>
        </p:spPr>
        <p:txBody>
          <a:bodyPr/>
          <a:lstStyle>
            <a:lvl2pPr>
              <a:spcBef>
                <a:spcPts val="350"/>
              </a:spcBef>
              <a:spcAft>
                <a:spcPts val="250"/>
              </a:spcAft>
              <a:defRPr/>
            </a:lvl2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67544" y="1916832"/>
            <a:ext cx="8306809" cy="400373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1844824"/>
            <a:ext cx="8183880" cy="2873480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dirty="0" smtClean="0"/>
              <a:t>Klepnutím lze upravit styly předlohy textu.</a:t>
            </a:r>
          </a:p>
          <a:p>
            <a:pPr lvl="1" eaLnBrk="1" latinLnBrk="0" hangingPunct="1"/>
            <a:r>
              <a:rPr kumimoji="0" lang="cs-CZ" dirty="0" smtClean="0"/>
              <a:t>Druhá úroveň</a:t>
            </a:r>
          </a:p>
          <a:p>
            <a:pPr lvl="2" eaLnBrk="1" latinLnBrk="0" hangingPunct="1"/>
            <a:r>
              <a:rPr kumimoji="0" lang="cs-CZ" dirty="0" smtClean="0"/>
              <a:t>Třetí úroveň</a:t>
            </a:r>
          </a:p>
          <a:p>
            <a:pPr lvl="3" eaLnBrk="1" latinLnBrk="0" hangingPunct="1"/>
            <a:r>
              <a:rPr kumimoji="0" lang="cs-CZ" dirty="0" smtClean="0"/>
              <a:t>Čtvrtá úroveň</a:t>
            </a:r>
          </a:p>
          <a:p>
            <a:pPr lvl="4" eaLnBrk="1" latinLnBrk="0" hangingPunct="1"/>
            <a:r>
              <a:rPr kumimoji="0"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spcAft>
          <a:spcPts val="250"/>
        </a:spcAft>
        <a:buClr>
          <a:schemeClr val="accent1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Arial" pitchFamily="34" charset="0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VY_32_INOVACE_047.ICT.13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Vektorová a rastrová grafika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047.ICT.13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Vektorová a rastrová grafika</a:t>
            </a:r>
            <a:endParaRPr lang="cs-CZ" sz="20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338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29. 10.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Vektorová grafika, objekt, vlastnosti objektu, rastrová grafika, pixel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Prezentace ukazuje rozdíly mezi rastrovou a vektorovou grafikou.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Vektorová a rastrová grafika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Obecná charakteristika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vektorové grafiky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grafický prvek je objekt</a:t>
            </a:r>
          </a:p>
          <a:p>
            <a:pPr lvl="1"/>
            <a:r>
              <a:rPr lang="cs-CZ" dirty="0" smtClean="0"/>
              <a:t>čáry a křivky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geometrické tvary (spojené čáry)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písmo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ukládá se ve vlastním formátu programu</a:t>
            </a:r>
          </a:p>
          <a:p>
            <a:r>
              <a:rPr lang="cs-CZ" dirty="0" smtClean="0"/>
              <a:t>exportovat </a:t>
            </a:r>
            <a:r>
              <a:rPr lang="cs-CZ" dirty="0" smtClean="0"/>
              <a:t>do jiného formátu</a:t>
            </a:r>
          </a:p>
          <a:p>
            <a:r>
              <a:rPr lang="cs-CZ" dirty="0" smtClean="0"/>
              <a:t>při zvětšování obrázku se zachovává kvalita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9" name="Pravoúhlá spojovací čára 8"/>
          <p:cNvCxnSpPr/>
          <p:nvPr/>
        </p:nvCxnSpPr>
        <p:spPr>
          <a:xfrm rot="-2700000">
            <a:off x="3043860" y="2620938"/>
            <a:ext cx="1008112" cy="576064"/>
          </a:xfrm>
          <a:prstGeom prst="bentConnector3">
            <a:avLst>
              <a:gd name="adj1" fmla="val 50000"/>
            </a:avLst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0" name="Výseč 9"/>
          <p:cNvSpPr/>
          <p:nvPr/>
        </p:nvSpPr>
        <p:spPr>
          <a:xfrm>
            <a:off x="5940152" y="2924944"/>
            <a:ext cx="1080120" cy="864096"/>
          </a:xfrm>
          <a:prstGeom prst="pi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3717032"/>
            <a:ext cx="25922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Libovolný text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Zachování kvality vektorového obrázku</a:t>
            </a:r>
            <a:endParaRPr lang="cs-CZ" dirty="0"/>
          </a:p>
        </p:txBody>
      </p:sp>
      <p:pic>
        <p:nvPicPr>
          <p:cNvPr id="1035" name="Picture 11" descr="C:\Users\admin\AppData\Local\Microsoft\Windows\Temporary Internet Files\Content.IE5\S3XLALCB\MC90043907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7" y="1844824"/>
            <a:ext cx="1296143" cy="554749"/>
          </a:xfrm>
          <a:prstGeom prst="rect">
            <a:avLst/>
          </a:prstGeom>
          <a:noFill/>
        </p:spPr>
      </p:pic>
      <p:pic>
        <p:nvPicPr>
          <p:cNvPr id="1036" name="Picture 12" descr="C:\Users\admin\AppData\Local\Microsoft\Windows\Temporary Internet Files\Content.IE5\S3XLALCB\MC90043907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357" y="2852936"/>
            <a:ext cx="7536237" cy="3225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objektu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buFont typeface="Arial" pitchFamily="34" charset="0"/>
              <a:buChar char="•"/>
            </a:pPr>
            <a:endParaRPr lang="cs-CZ" dirty="0" smtClean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tvar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velikost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umístění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otočení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barva obrysu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barva výplně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pořadí (při překrývání s dalšími objekty)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seskupení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52120" y="3068960"/>
            <a:ext cx="118800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995936" y="2924944"/>
            <a:ext cx="2016224" cy="12241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7.40741E-7 L 0.13403 -0.17315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-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vektorové grafiky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příprava tiskovin (billboardy, reklamní letáky, obaly)</a:t>
            </a:r>
          </a:p>
          <a:p>
            <a:r>
              <a:rPr lang="cs-CZ" dirty="0" smtClean="0"/>
              <a:t>kliparty</a:t>
            </a:r>
          </a:p>
          <a:p>
            <a:r>
              <a:rPr lang="cs-CZ" dirty="0" smtClean="0"/>
              <a:t>vytváření loga </a:t>
            </a:r>
          </a:p>
          <a:p>
            <a:r>
              <a:rPr lang="cs-CZ" dirty="0" smtClean="0"/>
              <a:t>vytváření nových tvarů </a:t>
            </a:r>
          </a:p>
          <a:p>
            <a:r>
              <a:rPr lang="cs-CZ" dirty="0" smtClean="0"/>
              <a:t>navrhování domů, koupelen, kuchyní,…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vektorové grafiky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vkládání objektů ve Wordu</a:t>
            </a:r>
          </a:p>
          <a:p>
            <a:r>
              <a:rPr lang="cs-CZ" dirty="0" smtClean="0"/>
              <a:t>znakové sady = fonty písma TT</a:t>
            </a:r>
          </a:p>
          <a:p>
            <a:r>
              <a:rPr lang="cs-CZ" dirty="0" smtClean="0"/>
              <a:t>objekty na interaktivní tabuli</a:t>
            </a:r>
            <a:endParaRPr lang="cs-CZ" dirty="0" smtClean="0"/>
          </a:p>
          <a:p>
            <a:r>
              <a:rPr lang="cs-CZ" dirty="0" smtClean="0"/>
              <a:t>programy na vektorovou grafiku</a:t>
            </a:r>
          </a:p>
          <a:p>
            <a:pPr lvl="1"/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Callisto</a:t>
            </a:r>
            <a:endParaRPr lang="cs-CZ" dirty="0" smtClean="0"/>
          </a:p>
          <a:p>
            <a:pPr lvl="1"/>
            <a:r>
              <a:rPr lang="cs-CZ" dirty="0" err="1" smtClean="0"/>
              <a:t>Corell</a:t>
            </a:r>
            <a:r>
              <a:rPr lang="cs-CZ" dirty="0" smtClean="0"/>
              <a:t> </a:t>
            </a:r>
            <a:r>
              <a:rPr lang="cs-CZ" dirty="0" err="1" smtClean="0"/>
              <a:t>Draw</a:t>
            </a:r>
            <a:endParaRPr lang="cs-CZ" dirty="0" smtClean="0"/>
          </a:p>
          <a:p>
            <a:pPr lvl="1"/>
            <a:r>
              <a:rPr lang="cs-CZ" dirty="0" smtClean="0"/>
              <a:t>Adobe </a:t>
            </a:r>
            <a:r>
              <a:rPr lang="cs-CZ" dirty="0" err="1" smtClean="0"/>
              <a:t>Illustrator</a:t>
            </a:r>
            <a:endParaRPr lang="cs-CZ" dirty="0" smtClean="0"/>
          </a:p>
          <a:p>
            <a:pPr lvl="1"/>
            <a:r>
              <a:rPr lang="cs-CZ" dirty="0" smtClean="0"/>
              <a:t>CAD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grafický prvek je pixel= obrazový bod</a:t>
            </a:r>
          </a:p>
          <a:p>
            <a:r>
              <a:rPr lang="cs-CZ" dirty="0" smtClean="0"/>
              <a:t>vlastnosti </a:t>
            </a:r>
            <a:r>
              <a:rPr lang="cs-CZ" dirty="0" err="1" smtClean="0"/>
              <a:t>pixelu</a:t>
            </a:r>
            <a:endParaRPr lang="cs-CZ" dirty="0" smtClean="0"/>
          </a:p>
          <a:p>
            <a:pPr lvl="1"/>
            <a:r>
              <a:rPr lang="cs-CZ" dirty="0" smtClean="0"/>
              <a:t>barva </a:t>
            </a:r>
          </a:p>
          <a:p>
            <a:pPr lvl="1"/>
            <a:r>
              <a:rPr lang="cs-CZ" dirty="0" smtClean="0"/>
              <a:t>velikost </a:t>
            </a:r>
            <a:r>
              <a:rPr lang="cs-CZ" dirty="0" err="1" smtClean="0"/>
              <a:t>pixelu</a:t>
            </a:r>
            <a:r>
              <a:rPr lang="cs-CZ" dirty="0" smtClean="0"/>
              <a:t> (rozlišení)</a:t>
            </a:r>
          </a:p>
          <a:p>
            <a:r>
              <a:rPr lang="cs-CZ" dirty="0" smtClean="0"/>
              <a:t>ukládání v bitmapovém formátu *.BMP, *.TIF</a:t>
            </a:r>
          </a:p>
          <a:p>
            <a:r>
              <a:rPr lang="cs-CZ" dirty="0" smtClean="0"/>
              <a:t>kompresní formáty *.JPG, *.GIF, *.PNG</a:t>
            </a:r>
          </a:p>
          <a:p>
            <a:r>
              <a:rPr lang="cs-CZ" dirty="0" smtClean="0"/>
              <a:t>při zvětšování obrázku se snižuje kvalita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Snížení kvality obrázku</a:t>
            </a:r>
            <a:endParaRPr lang="cs-CZ" dirty="0"/>
          </a:p>
        </p:txBody>
      </p:sp>
      <p:pic>
        <p:nvPicPr>
          <p:cNvPr id="5" name="Obrázek 4" descr="Lilie velká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700808"/>
            <a:ext cx="6264696" cy="4259690"/>
          </a:xfrm>
          <a:prstGeom prst="rect">
            <a:avLst/>
          </a:prstGeom>
        </p:spPr>
      </p:pic>
      <p:pic>
        <p:nvPicPr>
          <p:cNvPr id="4" name="Obrázek 3" descr="Lilie malá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772816"/>
            <a:ext cx="1546425" cy="14095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využití rastrové grafiky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práce přístrojů – LCD, fotoaparát,kamera, skener</a:t>
            </a:r>
          </a:p>
          <a:p>
            <a:r>
              <a:rPr lang="cs-CZ" dirty="0" smtClean="0"/>
              <a:t>programy na úpravu fotografií a rastrových obrázků</a:t>
            </a:r>
          </a:p>
          <a:p>
            <a:pPr lvl="1"/>
            <a:r>
              <a:rPr lang="cs-CZ" dirty="0" smtClean="0"/>
              <a:t>Adobe </a:t>
            </a:r>
            <a:r>
              <a:rPr lang="cs-CZ" dirty="0" err="1" smtClean="0"/>
              <a:t>Photoshop</a:t>
            </a:r>
            <a:endParaRPr lang="cs-CZ" dirty="0" smtClean="0"/>
          </a:p>
          <a:p>
            <a:pPr lvl="1"/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</a:t>
            </a:r>
          </a:p>
          <a:p>
            <a:pPr lvl="1"/>
            <a:r>
              <a:rPr lang="cs-CZ" dirty="0" err="1" smtClean="0"/>
              <a:t>Gimp</a:t>
            </a:r>
            <a:endParaRPr lang="cs-CZ" dirty="0" smtClean="0"/>
          </a:p>
          <a:p>
            <a:pPr lvl="1"/>
            <a:r>
              <a:rPr lang="cs-CZ" dirty="0" smtClean="0"/>
              <a:t>Malování ve </a:t>
            </a:r>
            <a:r>
              <a:rPr lang="cs-CZ" dirty="0" err="1" smtClean="0"/>
              <a:t>Win</a:t>
            </a:r>
            <a:endParaRPr lang="cs-CZ" dirty="0" smtClean="0"/>
          </a:p>
          <a:p>
            <a:r>
              <a:rPr lang="cs-CZ" dirty="0" smtClean="0"/>
              <a:t>skenování – snímání obrazových bodů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vlastností grafiky vyplývá ovládání programů</a:t>
            </a:r>
          </a:p>
          <a:p>
            <a:r>
              <a:rPr lang="cs-CZ" dirty="0" smtClean="0"/>
              <a:t>překrývají se možnosti vektorové a rastrové grafiky </a:t>
            </a:r>
          </a:p>
          <a:p>
            <a:r>
              <a:rPr lang="cs-CZ" dirty="0" smtClean="0"/>
              <a:t>pro daný úkol lze zvolit program</a:t>
            </a:r>
          </a:p>
          <a:p>
            <a:r>
              <a:rPr lang="cs-CZ" dirty="0" smtClean="0"/>
              <a:t>vektorové obrázky se často exportují do rastrové grafiky a jsou nezávislé na programu, ve kterém vznikly</a:t>
            </a:r>
          </a:p>
          <a:p>
            <a:r>
              <a:rPr lang="cs-CZ" dirty="0" smtClean="0"/>
              <a:t>stále využívaný přenositelný formát obrázků *.JPG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ROUBAL, Pavel a Ivo MAGERA. </a:t>
            </a:r>
            <a:r>
              <a:rPr lang="cs-CZ" sz="2000" i="1" dirty="0" smtClean="0"/>
              <a:t>Informatika a výpočetní technika pro střední školy: praktická učebnice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Brno: CP </a:t>
            </a:r>
            <a:r>
              <a:rPr lang="cs-CZ" sz="2000" dirty="0" err="1" smtClean="0"/>
              <a:t>Books</a:t>
            </a:r>
            <a:r>
              <a:rPr lang="cs-CZ" sz="2000" dirty="0" smtClean="0"/>
              <a:t>, 2005, 92 s. ISBN 80-251-0600-4. </a:t>
            </a:r>
          </a:p>
          <a:p>
            <a:r>
              <a:rPr lang="cs-CZ" sz="2000" dirty="0" smtClean="0"/>
              <a:t>ROUBAL</a:t>
            </a:r>
            <a:r>
              <a:rPr lang="cs-CZ" sz="2000" dirty="0" smtClean="0"/>
              <a:t>, Pavel a Ivo MAGERA. </a:t>
            </a:r>
            <a:r>
              <a:rPr lang="cs-CZ" sz="2000" i="1" dirty="0" smtClean="0"/>
              <a:t>Jak na počítač: kreslení a grafika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Praha: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Press</a:t>
            </a:r>
            <a:r>
              <a:rPr lang="cs-CZ" sz="2000" dirty="0" smtClean="0"/>
              <a:t>, 2001, 360 s. ISBN 80-722-6434-6. </a:t>
            </a:r>
            <a:endParaRPr lang="cs-CZ" sz="2000" dirty="0" smtClean="0"/>
          </a:p>
          <a:p>
            <a:r>
              <a:rPr lang="cs-CZ" sz="2000" dirty="0" smtClean="0"/>
              <a:t>obrázek na 6. snímku je klipart </a:t>
            </a:r>
            <a:r>
              <a:rPr lang="cs-CZ" sz="2000" dirty="0" smtClean="0"/>
              <a:t>ze sady MS </a:t>
            </a:r>
            <a:r>
              <a:rPr lang="cs-CZ" sz="2000" dirty="0" smtClean="0"/>
              <a:t>Office</a:t>
            </a:r>
          </a:p>
          <a:p>
            <a:r>
              <a:rPr lang="cs-CZ" sz="2000" dirty="0" smtClean="0"/>
              <a:t>obrázek </a:t>
            </a:r>
            <a:r>
              <a:rPr lang="cs-CZ" sz="2000" dirty="0" smtClean="0"/>
              <a:t>na 10.snímku je výřez z vlastní fotografie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486</TotalTime>
  <Words>383</Words>
  <Application>Microsoft Office PowerPoint</Application>
  <PresentationFormat>Předvádění na obrazovce (4:3)</PresentationFormat>
  <Paragraphs>88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Snímek 1</vt:lpstr>
      <vt:lpstr>Snímek 2</vt:lpstr>
      <vt:lpstr>Vektorová a rastrová grafika</vt:lpstr>
      <vt:lpstr>Vlastnosti vektorové grafiky</vt:lpstr>
      <vt:lpstr>Zachování kvality vektorového obrázku</vt:lpstr>
      <vt:lpstr>Vlastnosti objektu</vt:lpstr>
      <vt:lpstr>Využití vektorové grafiky</vt:lpstr>
      <vt:lpstr>Příklady vektorové grafiky</vt:lpstr>
      <vt:lpstr>Rastrová grafika</vt:lpstr>
      <vt:lpstr>Snížení kvality obrázku</vt:lpstr>
      <vt:lpstr>Příklady využití rastrové grafiky</vt:lpstr>
      <vt:lpstr>Závěr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Vektorový editor</dc:title>
  <dc:creator>admin</dc:creator>
  <cp:lastModifiedBy>admin</cp:lastModifiedBy>
  <cp:revision>32</cp:revision>
  <dcterms:created xsi:type="dcterms:W3CDTF">2013-10-29T07:31:50Z</dcterms:created>
  <dcterms:modified xsi:type="dcterms:W3CDTF">2014-01-13T22:35:58Z</dcterms:modified>
</cp:coreProperties>
</file>