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66" r:id="rId2"/>
    <p:sldId id="267" r:id="rId3"/>
    <p:sldId id="256" r:id="rId4"/>
    <p:sldId id="259" r:id="rId5"/>
    <p:sldId id="257" r:id="rId6"/>
    <p:sldId id="258" r:id="rId7"/>
    <p:sldId id="262" r:id="rId8"/>
    <p:sldId id="263" r:id="rId9"/>
    <p:sldId id="264" r:id="rId10"/>
    <p:sldId id="265" r:id="rId11"/>
    <p:sldId id="268" r:id="rId12"/>
    <p:sldId id="269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9220AE4-8896-4223-917C-B9F4874A49BF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8EC75F-76FB-485B-8FC5-FEC1476E9133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5CD996-7439-422A-959B-ADCBFF2E3B66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97075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6"/>
          <p:cNvGrpSpPr/>
          <p:nvPr/>
        </p:nvGrpSpPr>
        <p:grpSpPr>
          <a:xfrm>
            <a:off x="0" y="3268345"/>
            <a:ext cx="9144000" cy="146304"/>
            <a:chOff x="0" y="3268345"/>
            <a:chExt cx="9144000" cy="146304"/>
          </a:xfrm>
        </p:grpSpPr>
        <p:sp>
          <p:nvSpPr>
            <p:cNvPr id="13" name="Rectangle 12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9600" y="1752605"/>
            <a:ext cx="7924800" cy="1470025"/>
          </a:xfrm>
          <a:prstGeom prst="rect">
            <a:avLst/>
          </a:prstGeom>
        </p:spPr>
        <p:txBody>
          <a:bodyPr anchor="b"/>
          <a:lstStyle>
            <a:lvl1pPr algn="ct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05200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3896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77925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1688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55850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9481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3377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72738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11700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99619"/>
            <a:ext cx="8229600" cy="4626547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Group 13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9" name="Title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7517" y="4406903"/>
            <a:ext cx="7827201" cy="1362075"/>
          </a:xfrm>
          <a:prstGeom prst="rect">
            <a:avLst/>
          </a:prstGeom>
        </p:spPr>
        <p:txBody>
          <a:bodyPr anchor="t"/>
          <a:lstStyle>
            <a:lvl1pPr algn="l">
              <a:defRPr sz="3400" b="1" cap="all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7" y="2667003"/>
            <a:ext cx="7827201" cy="1500187"/>
          </a:xfrm>
        </p:spPr>
        <p:txBody>
          <a:bodyPr anchor="b"/>
          <a:lstStyle>
            <a:lvl1pPr marL="0" indent="0">
              <a:buNone/>
              <a:defRPr sz="1700">
                <a:solidFill>
                  <a:schemeClr val="tx1"/>
                </a:solidFill>
              </a:defRPr>
            </a:lvl1pPr>
            <a:lvl2pPr marL="38962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77925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168878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558503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948129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337755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727381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3117007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12"/>
          <p:cNvGrpSpPr/>
          <p:nvPr/>
        </p:nvGrpSpPr>
        <p:grpSpPr>
          <a:xfrm flipH="1">
            <a:off x="0" y="4228465"/>
            <a:ext cx="9144000" cy="146304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3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3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7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4" name="Title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14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6" name="Rectangle 15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1" y="1600201"/>
            <a:ext cx="4040188" cy="63976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626" indent="0">
              <a:buNone/>
              <a:defRPr sz="1700" b="1"/>
            </a:lvl2pPr>
            <a:lvl3pPr marL="779252" indent="0">
              <a:buNone/>
              <a:defRPr sz="1500" b="1"/>
            </a:lvl3pPr>
            <a:lvl4pPr marL="1168878" indent="0">
              <a:buNone/>
              <a:defRPr sz="1400" b="1"/>
            </a:lvl4pPr>
            <a:lvl5pPr marL="1558503" indent="0">
              <a:buNone/>
              <a:defRPr sz="1400" b="1"/>
            </a:lvl5pPr>
            <a:lvl6pPr marL="1948129" indent="0">
              <a:buNone/>
              <a:defRPr sz="1400" b="1"/>
            </a:lvl6pPr>
            <a:lvl7pPr marL="2337755" indent="0">
              <a:buNone/>
              <a:defRPr sz="1400" b="1"/>
            </a:lvl7pPr>
            <a:lvl8pPr marL="2727381" indent="0">
              <a:buNone/>
              <a:defRPr sz="1400" b="1"/>
            </a:lvl8pPr>
            <a:lvl9pPr marL="3117007" indent="0">
              <a:buNone/>
              <a:defRPr sz="14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1" y="2297112"/>
            <a:ext cx="4040188" cy="39512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30" y="1600201"/>
            <a:ext cx="4041775" cy="639763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9626" indent="0">
              <a:buNone/>
              <a:defRPr sz="1700" b="1"/>
            </a:lvl2pPr>
            <a:lvl3pPr marL="779252" indent="0">
              <a:buNone/>
              <a:defRPr sz="1500" b="1"/>
            </a:lvl3pPr>
            <a:lvl4pPr marL="1168878" indent="0">
              <a:buNone/>
              <a:defRPr sz="1400" b="1"/>
            </a:lvl4pPr>
            <a:lvl5pPr marL="1558503" indent="0">
              <a:buNone/>
              <a:defRPr sz="1400" b="1"/>
            </a:lvl5pPr>
            <a:lvl6pPr marL="1948129" indent="0">
              <a:buNone/>
              <a:defRPr sz="1400" b="1"/>
            </a:lvl6pPr>
            <a:lvl7pPr marL="2337755" indent="0">
              <a:buNone/>
              <a:defRPr sz="1400" b="1"/>
            </a:lvl7pPr>
            <a:lvl8pPr marL="2727381" indent="0">
              <a:buNone/>
              <a:defRPr sz="1400" b="1"/>
            </a:lvl8pPr>
            <a:lvl9pPr marL="3117007" indent="0">
              <a:buNone/>
              <a:defRPr sz="14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30" y="2297112"/>
            <a:ext cx="4041775" cy="3951288"/>
          </a:xfrm>
        </p:spPr>
        <p:txBody>
          <a:bodyPr/>
          <a:lstStyle>
            <a:lvl1pPr>
              <a:defRPr sz="2000"/>
            </a:lvl1pPr>
            <a:lvl2pPr>
              <a:defRPr sz="1700"/>
            </a:lvl2pPr>
            <a:lvl3pPr>
              <a:defRPr sz="15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16"/>
          <p:cNvGrpSpPr/>
          <p:nvPr/>
        </p:nvGrpSpPr>
        <p:grpSpPr>
          <a:xfrm>
            <a:off x="0" y="1371600"/>
            <a:ext cx="9144000" cy="73152"/>
            <a:chOff x="0" y="3268345"/>
            <a:chExt cx="9144000" cy="146304"/>
          </a:xfrm>
        </p:grpSpPr>
        <p:sp>
          <p:nvSpPr>
            <p:cNvPr id="18" name="Rectangle 1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12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14" name="Rectangle 13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5" name="Group 10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2" name="Rectangle 11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4"/>
            <a:ext cx="8229600" cy="793751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24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4" y="1371601"/>
            <a:ext cx="5111751" cy="4754563"/>
          </a:xfrm>
        </p:spPr>
        <p:txBody>
          <a:bodyPr/>
          <a:lstStyle>
            <a:lvl1pPr>
              <a:defRPr sz="2700"/>
            </a:lvl1pPr>
            <a:lvl2pPr>
              <a:defRPr sz="2400"/>
            </a:lvl2pPr>
            <a:lvl3pPr>
              <a:defRPr sz="20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5" y="1371601"/>
            <a:ext cx="3008313" cy="4754563"/>
          </a:xfrm>
        </p:spPr>
        <p:txBody>
          <a:bodyPr/>
          <a:lstStyle>
            <a:lvl1pPr marL="0" indent="0">
              <a:buNone/>
              <a:defRPr sz="1200"/>
            </a:lvl1pPr>
            <a:lvl2pPr marL="389626" indent="0">
              <a:buNone/>
              <a:defRPr sz="1000"/>
            </a:lvl2pPr>
            <a:lvl3pPr marL="779252" indent="0">
              <a:buNone/>
              <a:defRPr sz="900"/>
            </a:lvl3pPr>
            <a:lvl4pPr marL="1168878" indent="0">
              <a:buNone/>
              <a:defRPr sz="800"/>
            </a:lvl4pPr>
            <a:lvl5pPr marL="1558503" indent="0">
              <a:buNone/>
              <a:defRPr sz="800"/>
            </a:lvl5pPr>
            <a:lvl6pPr marL="1948129" indent="0">
              <a:buNone/>
              <a:defRPr sz="800"/>
            </a:lvl6pPr>
            <a:lvl7pPr marL="2337755" indent="0">
              <a:buNone/>
              <a:defRPr sz="800"/>
            </a:lvl7pPr>
            <a:lvl8pPr marL="2727381" indent="0">
              <a:buNone/>
              <a:defRPr sz="800"/>
            </a:lvl8pPr>
            <a:lvl9pPr marL="3117007" indent="0">
              <a:buNone/>
              <a:defRPr sz="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8" name="Group 13"/>
          <p:cNvGrpSpPr/>
          <p:nvPr/>
        </p:nvGrpSpPr>
        <p:grpSpPr>
          <a:xfrm flipH="1">
            <a:off x="0" y="1143000"/>
            <a:ext cx="9144000" cy="73152"/>
            <a:chOff x="0" y="3268345"/>
            <a:chExt cx="9144000" cy="146304"/>
          </a:xfrm>
        </p:grpSpPr>
        <p:sp>
          <p:nvSpPr>
            <p:cNvPr id="15" name="Rectangle 14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7" name="Rectangle 16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01368" y="685800"/>
            <a:ext cx="5495544" cy="3886200"/>
          </a:xfrm>
          <a:solidFill>
            <a:schemeClr val="accent1"/>
          </a:solidFill>
          <a:effectLst>
            <a:reflection blurRad="6350" stA="52000" endA="300" endPos="35000" dir="5400000" sy="-100000" algn="bl" rotWithShape="0"/>
          </a:effectLst>
          <a:scene3d>
            <a:camera prst="orthographicFront"/>
            <a:lightRig rig="contrasting" dir="t"/>
          </a:scene3d>
          <a:sp3d contourW="12700" prstMaterial="softEdge">
            <a:bevelT prst="cross"/>
            <a:contourClr>
              <a:srgbClr val="FFFFFF"/>
            </a:contourClr>
          </a:sp3d>
        </p:spPr>
        <p:txBody>
          <a:bodyPr/>
          <a:lstStyle/>
          <a:p>
            <a:r>
              <a:rPr lang="cs-CZ" smtClean="0"/>
              <a:t>Klepnutím na ikonu přidáte obrázek.</a:t>
            </a: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3"/>
            <a:ext cx="5486400" cy="566739"/>
          </a:xfrm>
          <a:prstGeom prst="rect">
            <a:avLst/>
          </a:prstGeom>
        </p:spPr>
        <p:txBody>
          <a:bodyPr anchor="b"/>
          <a:lstStyle>
            <a:lvl1pPr algn="l">
              <a:defRPr sz="17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42"/>
            <a:ext cx="5486400" cy="804863"/>
          </a:xfrm>
        </p:spPr>
        <p:txBody>
          <a:bodyPr/>
          <a:lstStyle>
            <a:lvl1pPr marL="0" indent="0">
              <a:buNone/>
              <a:defRPr sz="1200"/>
            </a:lvl1pPr>
            <a:lvl2pPr marL="389626" indent="0">
              <a:buNone/>
              <a:defRPr sz="1000"/>
            </a:lvl2pPr>
            <a:lvl3pPr marL="779252" indent="0">
              <a:buNone/>
              <a:defRPr sz="900"/>
            </a:lvl3pPr>
            <a:lvl4pPr marL="1168878" indent="0">
              <a:buNone/>
              <a:defRPr sz="800"/>
            </a:lvl4pPr>
            <a:lvl5pPr marL="1558503" indent="0">
              <a:buNone/>
              <a:defRPr sz="800"/>
            </a:lvl5pPr>
            <a:lvl6pPr marL="1948129" indent="0">
              <a:buNone/>
              <a:defRPr sz="800"/>
            </a:lvl6pPr>
            <a:lvl7pPr marL="2337755" indent="0">
              <a:buNone/>
              <a:defRPr sz="800"/>
            </a:lvl7pPr>
            <a:lvl8pPr marL="2727381" indent="0">
              <a:buNone/>
              <a:defRPr sz="800"/>
            </a:lvl8pPr>
            <a:lvl9pPr marL="3117007" indent="0">
              <a:buNone/>
              <a:defRPr sz="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3" name="Group 15"/>
          <p:cNvGrpSpPr/>
          <p:nvPr/>
        </p:nvGrpSpPr>
        <p:grpSpPr>
          <a:xfrm>
            <a:off x="-9144" y="-18288"/>
            <a:ext cx="9144000" cy="146304"/>
            <a:chOff x="0" y="3268345"/>
            <a:chExt cx="9144000" cy="146304"/>
          </a:xfrm>
        </p:grpSpPr>
        <p:sp>
          <p:nvSpPr>
            <p:cNvPr id="17" name="Rectangle 16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 userDrawn="1"/>
          </p:nvSpPr>
          <p:spPr>
            <a:xfrm>
              <a:off x="5495544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 userDrawn="1"/>
          </p:nvSpPr>
          <p:spPr>
            <a:xfrm>
              <a:off x="6592824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0" name="Rectangle 19"/>
            <p:cNvSpPr/>
            <p:nvPr userDrawn="1"/>
          </p:nvSpPr>
          <p:spPr>
            <a:xfrm>
              <a:off x="7690104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dpis a svislý text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grpSp>
        <p:nvGrpSpPr>
          <p:cNvPr id="2" name="Group 7"/>
          <p:cNvGrpSpPr/>
          <p:nvPr/>
        </p:nvGrpSpPr>
        <p:grpSpPr>
          <a:xfrm flipH="1">
            <a:off x="0" y="1371600"/>
            <a:ext cx="9144000" cy="73152"/>
            <a:chOff x="0" y="3268345"/>
            <a:chExt cx="9144000" cy="146304"/>
          </a:xfrm>
        </p:grpSpPr>
        <p:sp>
          <p:nvSpPr>
            <p:cNvPr id="9" name="Rectangle 8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42"/>
            <a:ext cx="1828800" cy="5851525"/>
          </a:xfrm>
          <a:prstGeom prst="rect">
            <a:avLst/>
          </a:prstGeo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1722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39712" y="6356354"/>
            <a:ext cx="1868424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7" name="Group 6"/>
          <p:cNvGrpSpPr/>
          <p:nvPr/>
        </p:nvGrpSpPr>
        <p:grpSpPr>
          <a:xfrm rot="5400000" flipH="1">
            <a:off x="3332988" y="3384804"/>
            <a:ext cx="6867144" cy="73152"/>
            <a:chOff x="0" y="3268345"/>
            <a:chExt cx="9144000" cy="146304"/>
          </a:xfrm>
        </p:grpSpPr>
        <p:sp>
          <p:nvSpPr>
            <p:cNvPr id="8" name="Rectangle 7"/>
            <p:cNvSpPr/>
            <p:nvPr userDrawn="1"/>
          </p:nvSpPr>
          <p:spPr>
            <a:xfrm>
              <a:off x="0" y="3268345"/>
              <a:ext cx="9144000" cy="146304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5181600" y="3268345"/>
              <a:ext cx="1097280" cy="146304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6278880" y="3268345"/>
              <a:ext cx="1097280" cy="14630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7376160" y="3268345"/>
              <a:ext cx="1097280" cy="14630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-6827" y="1"/>
            <a:ext cx="9144000" cy="6286520"/>
          </a:xfrm>
          <a:prstGeom prst="rect">
            <a:avLst/>
          </a:prstGeom>
          <a:gradFill flip="none" rotWithShape="1">
            <a:gsLst>
              <a:gs pos="1000">
                <a:schemeClr val="bg2">
                  <a:alpha val="0"/>
                </a:schemeClr>
              </a:gs>
              <a:gs pos="100000">
                <a:schemeClr val="bg1">
                  <a:alpha val="92000"/>
                </a:schemeClr>
              </a:gs>
            </a:gsLst>
            <a:lin ang="16200000" scaled="1"/>
            <a:tileRect/>
          </a:gradFill>
          <a:ln w="28575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7925" tIns="38963" rIns="77925" bIns="38963" rtlCol="0" anchor="ctr"/>
          <a:lstStyle/>
          <a:p>
            <a:pPr algn="ctr"/>
            <a:endParaRPr lang="ko-KR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3"/>
            <a:ext cx="8229600" cy="4525963"/>
          </a:xfrm>
          <a:prstGeom prst="rect">
            <a:avLst/>
          </a:prstGeom>
        </p:spPr>
        <p:txBody>
          <a:bodyPr vert="horz" lIns="77925" tIns="38963" rIns="77925" bIns="38963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74536" y="6356354"/>
            <a:ext cx="21336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r">
              <a:defRPr sz="1000">
                <a:solidFill>
                  <a:sysClr val="windowText" lastClr="000000"/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6.5.2014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4"/>
            <a:ext cx="28956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ctr">
              <a:defRPr sz="1000">
                <a:solidFill>
                  <a:sysClr val="windowText" lastClr="000000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0248" y="6356354"/>
            <a:ext cx="2133600" cy="365125"/>
          </a:xfrm>
          <a:prstGeom prst="rect">
            <a:avLst/>
          </a:prstGeom>
        </p:spPr>
        <p:txBody>
          <a:bodyPr vert="horz" lIns="77925" tIns="38963" rIns="77925" bIns="38963" rtlCol="0" anchor="ctr"/>
          <a:lstStyle>
            <a:lvl1pPr algn="l">
              <a:defRPr sz="1000">
                <a:solidFill>
                  <a:sysClr val="windowText" lastClr="000000"/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Placeholder 7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43000"/>
          </a:xfrm>
          <a:prstGeom prst="rect">
            <a:avLst/>
          </a:prstGeom>
        </p:spPr>
        <p:txBody>
          <a:bodyPr vert="horz" lIns="77925" tIns="38963" rIns="77925" bIns="38963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779252" rtl="0" eaLnBrk="1" latinLnBrk="0" hangingPunct="1">
        <a:spcBef>
          <a:spcPct val="0"/>
        </a:spcBef>
        <a:buNone/>
        <a:defRPr sz="3700" kern="1200">
          <a:ln>
            <a:noFill/>
          </a:ln>
          <a:solidFill>
            <a:srgbClr val="FFFFFF"/>
          </a:solidFill>
          <a:effectLst>
            <a:glow rad="101600">
              <a:schemeClr val="tx2"/>
            </a:glo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92219" indent="-292219" algn="l" defTabSz="779252" rtl="0" eaLnBrk="1" latinLnBrk="0" hangingPunct="1">
        <a:spcBef>
          <a:spcPct val="20000"/>
        </a:spcBef>
        <a:buClr>
          <a:schemeClr val="tx2"/>
        </a:buClr>
        <a:buSzPct val="70000"/>
        <a:buFont typeface="Wingdings 2" pitchFamily="18" charset="2"/>
        <a:buChar char="¥"/>
        <a:defRPr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33142" indent="-243516" algn="l" defTabSz="779252" rtl="0" eaLnBrk="1" latinLnBrk="0" hangingPunct="1">
        <a:spcBef>
          <a:spcPct val="20000"/>
        </a:spcBef>
        <a:buClr>
          <a:schemeClr val="accent4"/>
        </a:buClr>
        <a:buSzPct val="60000"/>
        <a:buFont typeface="Wingdings 2" pitchFamily="18" charset="2"/>
        <a:buChar char="¥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74065" indent="-194813" algn="l" defTabSz="779252" rtl="0" eaLnBrk="1" latinLnBrk="0" hangingPunct="1">
        <a:spcBef>
          <a:spcPct val="20000"/>
        </a:spcBef>
        <a:buClr>
          <a:schemeClr val="accent5"/>
        </a:buClr>
        <a:buSzPct val="57000"/>
        <a:buFont typeface="Wingdings 2" pitchFamily="18" charset="2"/>
        <a:buChar char="¥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363690" indent="-194813" algn="l" defTabSz="779252" rtl="0" eaLnBrk="1" latinLnBrk="0" hangingPunct="1">
        <a:spcBef>
          <a:spcPct val="20000"/>
        </a:spcBef>
        <a:buClr>
          <a:schemeClr val="accent6"/>
        </a:buClr>
        <a:buSzPct val="55000"/>
        <a:buFont typeface="Wingdings 2" pitchFamily="18" charset="2"/>
        <a:buChar char="¥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53316" indent="-194813" algn="l" defTabSz="779252" rtl="0" eaLnBrk="1" latinLnBrk="0" hangingPunct="1">
        <a:spcBef>
          <a:spcPct val="20000"/>
        </a:spcBef>
        <a:buClr>
          <a:schemeClr val="accent2"/>
        </a:buClr>
        <a:buSzPct val="50000"/>
        <a:buFont typeface="Wingdings 2" pitchFamily="18" charset="2"/>
        <a:buChar char="¥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42942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32568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2922194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311820" indent="-194813" algn="l" defTabSz="779252" rtl="0" eaLnBrk="1" latinLnBrk="0" hangingPunct="1">
        <a:spcBef>
          <a:spcPct val="20000"/>
        </a:spcBef>
        <a:buFont typeface="Arial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9626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79252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68878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58503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48129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337755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727381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117007" algn="l" defTabSz="779252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3356992"/>
            <a:ext cx="8136904" cy="23314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cs-CZ" dirty="0" smtClean="0"/>
          </a:p>
          <a:p>
            <a:pPr algn="ctr"/>
            <a:r>
              <a:rPr lang="cs-CZ" sz="2400" dirty="0" smtClean="0"/>
              <a:t>Obchodní </a:t>
            </a:r>
            <a:r>
              <a:rPr lang="cs-CZ" sz="2400" dirty="0"/>
              <a:t>akademie a Jazyková škola</a:t>
            </a:r>
            <a:br>
              <a:rPr lang="cs-CZ" sz="2400" dirty="0"/>
            </a:br>
            <a:r>
              <a:rPr lang="cs-CZ" sz="2400" dirty="0"/>
              <a:t>s právem státní jazykové zkoušky Jihlava</a:t>
            </a:r>
          </a:p>
          <a:p>
            <a:pPr algn="ctr"/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dirty="0" smtClean="0"/>
              <a:t>Šablona 32</a:t>
            </a:r>
          </a:p>
          <a:p>
            <a:pPr algn="ctr">
              <a:spcBef>
                <a:spcPts val="300"/>
              </a:spcBef>
            </a:pPr>
            <a:r>
              <a:rPr lang="cs-CZ" smtClean="0"/>
              <a:t>VY_32_INOVACE_049.ICT.13</a:t>
            </a:r>
            <a:endParaRPr lang="cs-CZ" dirty="0" smtClean="0"/>
          </a:p>
          <a:p>
            <a:pPr algn="ctr">
              <a:spcBef>
                <a:spcPts val="300"/>
              </a:spcBef>
            </a:pPr>
            <a:r>
              <a:rPr lang="cs-CZ" smtClean="0"/>
              <a:t>Zoner Callisto – tvarování objektů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4400" y="2420888"/>
            <a:ext cx="1019175" cy="1047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Obrázek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9519" y="543201"/>
            <a:ext cx="7488936" cy="1637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06042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645198"/>
            <a:ext cx="8176422" cy="5592114"/>
          </a:xfrm>
        </p:spPr>
        <p:txBody>
          <a:bodyPr>
            <a:normAutofit fontScale="85000" lnSpcReduction="20000"/>
          </a:bodyPr>
          <a:lstStyle/>
          <a:p>
            <a:pPr algn="just"/>
            <a:r>
              <a:rPr lang="cs-CZ" sz="2800" b="1" u="sng" dirty="0" smtClean="0"/>
              <a:t>Číslo projektu:</a:t>
            </a:r>
            <a:r>
              <a:rPr lang="cs-CZ" sz="2800" dirty="0" smtClean="0"/>
              <a:t> CZ.1.07/1.5.00/34.0744</a:t>
            </a:r>
          </a:p>
          <a:p>
            <a:pPr algn="just"/>
            <a:r>
              <a:rPr lang="cs-CZ" sz="2800" b="1" u="sng" dirty="0"/>
              <a:t>Šablona</a:t>
            </a:r>
            <a:r>
              <a:rPr lang="cs-CZ" sz="2800" dirty="0"/>
              <a:t>: </a:t>
            </a:r>
            <a:r>
              <a:rPr lang="cs-CZ" sz="2800" dirty="0" smtClean="0"/>
              <a:t>VY_32_INOVACE</a:t>
            </a:r>
          </a:p>
          <a:p>
            <a:pPr algn="just"/>
            <a:r>
              <a:rPr lang="cs-CZ" sz="2800" b="1" u="sng" dirty="0" smtClean="0"/>
              <a:t>Číslo </a:t>
            </a:r>
            <a:r>
              <a:rPr lang="cs-CZ" sz="2800" b="1" u="sng" dirty="0"/>
              <a:t>DUMU</a:t>
            </a:r>
            <a:r>
              <a:rPr lang="cs-CZ" sz="2800" dirty="0"/>
              <a:t>: </a:t>
            </a:r>
            <a:r>
              <a:rPr lang="cs-CZ" sz="2800" dirty="0" smtClean="0"/>
              <a:t>049.ICT.13</a:t>
            </a:r>
            <a:endParaRPr lang="cs-CZ" sz="2800" dirty="0"/>
          </a:p>
          <a:p>
            <a:pPr algn="just"/>
            <a:r>
              <a:rPr lang="cs-CZ" sz="2800" b="1" u="sng" dirty="0"/>
              <a:t>Předmět</a:t>
            </a:r>
            <a:r>
              <a:rPr lang="cs-CZ" sz="2800" dirty="0"/>
              <a:t>: Informační technologie</a:t>
            </a:r>
          </a:p>
          <a:p>
            <a:r>
              <a:rPr lang="cs-CZ" sz="2800" b="1" u="sng" dirty="0" smtClean="0"/>
              <a:t>Název materiálu</a:t>
            </a:r>
            <a:r>
              <a:rPr lang="cs-CZ" sz="2800" dirty="0" smtClean="0"/>
              <a:t>: </a:t>
            </a:r>
            <a:r>
              <a:rPr lang="cs-CZ" sz="2800" dirty="0" err="1" smtClean="0"/>
              <a:t>Zoner</a:t>
            </a:r>
            <a:r>
              <a:rPr lang="cs-CZ" sz="2800" dirty="0" smtClean="0"/>
              <a:t> </a:t>
            </a:r>
            <a:r>
              <a:rPr lang="cs-CZ" sz="2800" dirty="0" err="1" smtClean="0"/>
              <a:t>Callisto</a:t>
            </a:r>
            <a:r>
              <a:rPr lang="cs-CZ" sz="2800" dirty="0" smtClean="0"/>
              <a:t> – tvarování objektů</a:t>
            </a:r>
            <a:endParaRPr lang="cs-CZ" sz="2000" dirty="0" smtClean="0"/>
          </a:p>
          <a:p>
            <a:r>
              <a:rPr lang="cs-CZ" sz="2800" b="1" u="sng" dirty="0" smtClean="0"/>
              <a:t>Autor</a:t>
            </a:r>
            <a:r>
              <a:rPr lang="cs-CZ" sz="2800" dirty="0" smtClean="0"/>
              <a:t>: PaedDr. Ivana Střechová</a:t>
            </a:r>
          </a:p>
          <a:p>
            <a:pPr algn="just"/>
            <a:r>
              <a:rPr lang="cs-CZ" sz="2800" b="1" u="sng" dirty="0" smtClean="0"/>
              <a:t>Formát</a:t>
            </a:r>
            <a:r>
              <a:rPr lang="cs-CZ" sz="2800" dirty="0" smtClean="0"/>
              <a:t>: </a:t>
            </a:r>
            <a:r>
              <a:rPr lang="cs-CZ" sz="2800" dirty="0"/>
              <a:t>Prezentace Microsoft PowerPoint</a:t>
            </a:r>
          </a:p>
          <a:p>
            <a:pPr algn="just"/>
            <a:r>
              <a:rPr lang="cs-CZ" sz="2800" b="1" u="sng" dirty="0" smtClean="0"/>
              <a:t>Velikost</a:t>
            </a:r>
            <a:r>
              <a:rPr lang="cs-CZ" sz="2800" smtClean="0"/>
              <a:t>: 660kB</a:t>
            </a:r>
            <a:endParaRPr lang="cs-CZ" sz="2800" dirty="0" smtClean="0"/>
          </a:p>
          <a:p>
            <a:pPr algn="just"/>
            <a:r>
              <a:rPr lang="cs-CZ" sz="2800" b="1" u="sng" dirty="0" smtClean="0"/>
              <a:t>Stupeň a typ vzdělávání</a:t>
            </a:r>
            <a:r>
              <a:rPr lang="cs-CZ" sz="2800" dirty="0" smtClean="0"/>
              <a:t>: SŠ – odborné vzdělávání</a:t>
            </a:r>
          </a:p>
          <a:p>
            <a:pPr algn="just"/>
            <a:r>
              <a:rPr lang="cs-CZ" sz="2800" b="1" u="sng" dirty="0" smtClean="0"/>
              <a:t>Licence k obrazovému materiálu</a:t>
            </a:r>
            <a:r>
              <a:rPr lang="cs-CZ" sz="2800" dirty="0" smtClean="0"/>
              <a:t>: CC-BY-NC-SA</a:t>
            </a:r>
            <a:endParaRPr lang="cs-CZ" sz="2800" dirty="0" smtClean="0">
              <a:solidFill>
                <a:srgbClr val="FF0000"/>
              </a:solidFill>
            </a:endParaRPr>
          </a:p>
          <a:p>
            <a:pPr algn="just"/>
            <a:r>
              <a:rPr lang="cs-CZ" sz="2800" b="1" u="sng" dirty="0" smtClean="0"/>
              <a:t>Datum vytvoření</a:t>
            </a:r>
            <a:r>
              <a:rPr lang="cs-CZ" sz="2800" smtClean="0"/>
              <a:t>: 09. </a:t>
            </a:r>
            <a:r>
              <a:rPr lang="cs-CZ" sz="2800" dirty="0" smtClean="0"/>
              <a:t>11. 2013</a:t>
            </a:r>
          </a:p>
          <a:p>
            <a:pPr algn="just"/>
            <a:r>
              <a:rPr lang="cs-CZ" sz="2800" b="1" u="sng" dirty="0" smtClean="0"/>
              <a:t>Klíčová slova</a:t>
            </a:r>
            <a:r>
              <a:rPr lang="cs-CZ" sz="2800" dirty="0" smtClean="0"/>
              <a:t>:</a:t>
            </a:r>
            <a:r>
              <a:rPr lang="cs-CZ" sz="2800" smtClean="0"/>
              <a:t> </a:t>
            </a:r>
            <a:r>
              <a:rPr lang="cs-CZ" sz="2800" smtClean="0"/>
              <a:t>Zoner Callisto, objekt</a:t>
            </a:r>
            <a:r>
              <a:rPr lang="cs-CZ" sz="2800" smtClean="0"/>
              <a:t>, křivky, tvarování, export</a:t>
            </a:r>
            <a:endParaRPr lang="cs-CZ" sz="2800" dirty="0" smtClean="0">
              <a:solidFill>
                <a:srgbClr val="FF0000"/>
              </a:solidFill>
            </a:endParaRPr>
          </a:p>
          <a:p>
            <a:r>
              <a:rPr lang="cs-CZ" sz="2800" b="1" u="sng" smtClean="0"/>
              <a:t>Anotace</a:t>
            </a:r>
            <a:r>
              <a:rPr lang="cs-CZ" sz="2800" smtClean="0"/>
              <a:t>:Prezentace obsahuje zadání úkolu na vytvoření jednoduchého loga. Ukazuje použití některých nástrojů při tvorbě a export loga do formátu *.JPG.</a:t>
            </a:r>
            <a:endParaRPr lang="cs-CZ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/>
              <a:t>Zoner</a:t>
            </a:r>
            <a:r>
              <a:rPr lang="cs-CZ" dirty="0" smtClean="0"/>
              <a:t> </a:t>
            </a:r>
            <a:r>
              <a:rPr lang="cs-CZ" dirty="0" err="1" smtClean="0"/>
              <a:t>Callisto</a:t>
            </a:r>
            <a:r>
              <a:rPr lang="cs-CZ" dirty="0" smtClean="0"/>
              <a:t> 5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Tvarování objektů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Vytvořte logo vlastní fiktivní firmy</a:t>
            </a:r>
          </a:p>
          <a:p>
            <a:pPr lvl="1"/>
            <a:r>
              <a:rPr lang="cs-CZ" dirty="0" smtClean="0"/>
              <a:t>obsahuje aspoň 1 iniciálu z vašeho jména</a:t>
            </a:r>
          </a:p>
          <a:p>
            <a:pPr lvl="1"/>
            <a:r>
              <a:rPr lang="cs-CZ" dirty="0" smtClean="0"/>
              <a:t>ostatní grafické prvky dle fantazie</a:t>
            </a:r>
          </a:p>
          <a:p>
            <a:pPr lvl="1"/>
            <a:r>
              <a:rPr lang="cs-CZ" dirty="0" smtClean="0"/>
              <a:t>uložte jako *.ZMF</a:t>
            </a:r>
          </a:p>
          <a:p>
            <a:pPr lvl="1"/>
            <a:r>
              <a:rPr lang="cs-CZ" dirty="0" smtClean="0"/>
              <a:t>exportujte do *.JPG ve 2 různých velikostech</a:t>
            </a:r>
          </a:p>
          <a:p>
            <a:r>
              <a:rPr lang="cs-CZ" dirty="0" smtClean="0"/>
              <a:t>Porovnejte velikost v kB a kvalitu loga</a:t>
            </a:r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Úkol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Vlastní tvorba objektů</a:t>
            </a:r>
            <a:endParaRPr lang="cs-CZ" dirty="0"/>
          </a:p>
        </p:txBody>
      </p:sp>
      <p:pic>
        <p:nvPicPr>
          <p:cNvPr id="7" name="Zástupný symbol pro obsah 6" descr="ZC_křivky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921400" y="1500188"/>
            <a:ext cx="3301199" cy="4625975"/>
          </a:xfrm>
        </p:spPr>
      </p:pic>
      <p:sp>
        <p:nvSpPr>
          <p:cNvPr id="6" name="Zaoblený obdélníkový popisek 5"/>
          <p:cNvSpPr/>
          <p:nvPr/>
        </p:nvSpPr>
        <p:spPr>
          <a:xfrm>
            <a:off x="611560" y="1916832"/>
            <a:ext cx="2088232" cy="1008112"/>
          </a:xfrm>
          <a:prstGeom prst="wedgeRoundRectCallout">
            <a:avLst>
              <a:gd name="adj1" fmla="val 62909"/>
              <a:gd name="adj2" fmla="val 44914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Čáry a křivky napojované</a:t>
            </a:r>
          </a:p>
          <a:p>
            <a:pPr algn="ctr"/>
            <a:r>
              <a:rPr lang="cs-CZ" smtClean="0"/>
              <a:t>nebo samostatné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Využití hotového tvaru</a:t>
            </a:r>
            <a:endParaRPr lang="cs-CZ" dirty="0"/>
          </a:p>
        </p:txBody>
      </p:sp>
      <p:pic>
        <p:nvPicPr>
          <p:cNvPr id="6" name="Zástupný symbol pro obsah 5" descr="obrazovka s 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83768" y="1484784"/>
            <a:ext cx="3511191" cy="4625975"/>
          </a:xfrm>
        </p:spPr>
      </p:pic>
      <p:sp>
        <p:nvSpPr>
          <p:cNvPr id="10" name="Zaoblený obdélníkový popisek 9"/>
          <p:cNvSpPr/>
          <p:nvPr/>
        </p:nvSpPr>
        <p:spPr>
          <a:xfrm>
            <a:off x="6084168" y="1700808"/>
            <a:ext cx="1152128" cy="864096"/>
          </a:xfrm>
          <a:prstGeom prst="wedgeRoundRectCallout">
            <a:avLst>
              <a:gd name="adj1" fmla="val -128777"/>
              <a:gd name="adj2" fmla="val -4450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Rozdělení objektu </a:t>
            </a:r>
          </a:p>
          <a:p>
            <a:pPr algn="ctr"/>
            <a:r>
              <a:rPr lang="cs-CZ" sz="1400" dirty="0" smtClean="0"/>
              <a:t>na křivky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Zástupný symbol pro obsah 9" descr="tvarování 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404760" y="2093673"/>
            <a:ext cx="4334480" cy="3439005"/>
          </a:xfrm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Tvarovací nástroje</a:t>
            </a:r>
            <a:endParaRPr lang="cs-CZ" dirty="0"/>
          </a:p>
        </p:txBody>
      </p:sp>
      <p:sp>
        <p:nvSpPr>
          <p:cNvPr id="5" name="Zaoblený obdélníkový popisek 4"/>
          <p:cNvSpPr/>
          <p:nvPr/>
        </p:nvSpPr>
        <p:spPr>
          <a:xfrm>
            <a:off x="683568" y="3645024"/>
            <a:ext cx="1512168" cy="432048"/>
          </a:xfrm>
          <a:prstGeom prst="wedgeRoundRectCallout">
            <a:avLst>
              <a:gd name="adj1" fmla="val 76659"/>
              <a:gd name="adj2" fmla="val -26585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Tvarovací šipka</a:t>
            </a:r>
            <a:endParaRPr lang="cs-CZ" sz="1400" dirty="0"/>
          </a:p>
        </p:txBody>
      </p:sp>
      <p:sp>
        <p:nvSpPr>
          <p:cNvPr id="6" name="Zaoblený obdélníkový popisek 5"/>
          <p:cNvSpPr/>
          <p:nvPr/>
        </p:nvSpPr>
        <p:spPr>
          <a:xfrm>
            <a:off x="4283968" y="5301208"/>
            <a:ext cx="1296144" cy="648072"/>
          </a:xfrm>
          <a:prstGeom prst="wedgeRoundRectCallout">
            <a:avLst>
              <a:gd name="adj1" fmla="val -59706"/>
              <a:gd name="adj2" fmla="val -128987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Jednotlivé body= uzly</a:t>
            </a:r>
            <a:endParaRPr lang="cs-CZ" sz="1400" dirty="0"/>
          </a:p>
        </p:txBody>
      </p:sp>
      <p:sp>
        <p:nvSpPr>
          <p:cNvPr id="7" name="Zaoblený obdélníkový popisek 6"/>
          <p:cNvSpPr/>
          <p:nvPr/>
        </p:nvSpPr>
        <p:spPr>
          <a:xfrm>
            <a:off x="971600" y="2348880"/>
            <a:ext cx="1440160" cy="432048"/>
          </a:xfrm>
          <a:prstGeom prst="wedgeRoundRectCallout">
            <a:avLst>
              <a:gd name="adj1" fmla="val 77646"/>
              <a:gd name="adj2" fmla="val 84096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Přidat, odebrat uzel</a:t>
            </a:r>
            <a:endParaRPr lang="cs-CZ" sz="1400" dirty="0"/>
          </a:p>
        </p:txBody>
      </p:sp>
      <p:sp>
        <p:nvSpPr>
          <p:cNvPr id="8" name="Zaoblený obdélníkový popisek 7"/>
          <p:cNvSpPr/>
          <p:nvPr/>
        </p:nvSpPr>
        <p:spPr>
          <a:xfrm>
            <a:off x="6588224" y="2348880"/>
            <a:ext cx="1224136" cy="432048"/>
          </a:xfrm>
          <a:prstGeom prst="wedgeRoundRectCallout">
            <a:avLst>
              <a:gd name="adj1" fmla="val -255133"/>
              <a:gd name="adj2" fmla="val 87553"/>
              <a:gd name="adj3" fmla="val 16667"/>
            </a:avLst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1400" dirty="0" smtClean="0"/>
              <a:t>ostrý uzel</a:t>
            </a:r>
          </a:p>
          <a:p>
            <a:pPr algn="ctr"/>
            <a:r>
              <a:rPr lang="cs-CZ" sz="1400" dirty="0" smtClean="0"/>
              <a:t> hladký uzel</a:t>
            </a:r>
            <a:endParaRPr lang="cs-CZ" sz="1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Dokončení loga</a:t>
            </a:r>
            <a:endParaRPr lang="cs-CZ" dirty="0"/>
          </a:p>
        </p:txBody>
      </p:sp>
      <p:pic>
        <p:nvPicPr>
          <p:cNvPr id="5" name="Zástupný symbol pro obsah 4" descr="hotové M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33312" y="2122252"/>
            <a:ext cx="4477375" cy="338184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(Soubor) (Uložit) *.ZMF</a:t>
            </a:r>
          </a:p>
          <a:p>
            <a:r>
              <a:rPr lang="cs-CZ" dirty="0" smtClean="0"/>
              <a:t>(Soubor) (</a:t>
            </a:r>
            <a:r>
              <a:rPr lang="cs-CZ" smtClean="0"/>
              <a:t>Export) *.JPG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Uložení a export do JPG</a:t>
            </a:r>
            <a:endParaRPr lang="cs-CZ" dirty="0"/>
          </a:p>
        </p:txBody>
      </p:sp>
      <p:pic>
        <p:nvPicPr>
          <p:cNvPr id="5" name="Obrázek 4" descr="Export log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35696" y="2780928"/>
            <a:ext cx="5220429" cy="314368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 descr="Export do JPG pokrač.PN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355976" y="1556792"/>
            <a:ext cx="4115578" cy="4625975"/>
          </a:xfrm>
          <a:ln>
            <a:solidFill>
              <a:schemeClr val="tx1"/>
            </a:solidFill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Nastavení velikosti a kvality exportu</a:t>
            </a:r>
            <a:endParaRPr lang="cs-CZ" dirty="0"/>
          </a:p>
        </p:txBody>
      </p:sp>
      <p:pic>
        <p:nvPicPr>
          <p:cNvPr id="8" name="Obrázek 7" descr="Export do JPG.PNG"/>
          <p:cNvPicPr>
            <a:picLocks noChangeAspect="1"/>
          </p:cNvPicPr>
          <p:nvPr/>
        </p:nvPicPr>
        <p:blipFill>
          <a:blip r:embed="rId3" cstate="print"/>
          <a:srcRect l="2129" r="2054" b="2340"/>
          <a:stretch>
            <a:fillRect/>
          </a:stretch>
        </p:blipFill>
        <p:spPr>
          <a:xfrm>
            <a:off x="755576" y="1988840"/>
            <a:ext cx="3240360" cy="36004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Výsledek práce</a:t>
            </a:r>
            <a:endParaRPr lang="cs-CZ" dirty="0"/>
          </a:p>
        </p:txBody>
      </p:sp>
      <p:pic>
        <p:nvPicPr>
          <p:cNvPr id="3" name="Obrázek 2" descr="Malé log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348880"/>
            <a:ext cx="2160240" cy="1821803"/>
          </a:xfrm>
          <a:prstGeom prst="rect">
            <a:avLst/>
          </a:prstGeom>
        </p:spPr>
      </p:pic>
      <p:pic>
        <p:nvPicPr>
          <p:cNvPr id="4" name="Obrázek 3" descr="Velké log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483768" y="1484784"/>
            <a:ext cx="6193969" cy="521945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39552" y="1700808"/>
            <a:ext cx="8229600" cy="4626547"/>
          </a:xfrm>
        </p:spPr>
        <p:txBody>
          <a:bodyPr/>
          <a:lstStyle/>
          <a:p>
            <a:r>
              <a:rPr lang="cs-CZ" smtClean="0"/>
              <a:t>ZIKOVÁ, Jana, Roman SLAVIČINSKY, Jaromír KREJČÍ, Petr VESELÝ, Ladislav MATULA a Milan KYLAR. </a:t>
            </a:r>
            <a:r>
              <a:rPr lang="cs-CZ" i="1" smtClean="0"/>
              <a:t>Zoner Callisto 5: uživatelská příručka</a:t>
            </a:r>
            <a:r>
              <a:rPr lang="cs-CZ" smtClean="0"/>
              <a:t>.</a:t>
            </a:r>
          </a:p>
          <a:p>
            <a:r>
              <a:rPr lang="cs-CZ" smtClean="0"/>
              <a:t> všechny obrázky vznikly jako Print Screen v programu Zoner Callisto 5</a:t>
            </a:r>
          </a:p>
          <a:p>
            <a:r>
              <a:rPr lang="cs-CZ" smtClean="0"/>
              <a:t>logo M je dílem autora</a:t>
            </a:r>
          </a:p>
          <a:p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82563"/>
            <a:r>
              <a:rPr lang="cs-CZ" smtClean="0"/>
              <a:t>Zdroje</a:t>
            </a:r>
            <a:endParaRPr lang="cs-CZ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1">
  <a:themeElements>
    <a:clrScheme name="Jmění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ountain">
      <a: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100000"/>
                <a:hueMod val="100000"/>
                <a:satMod val="100000"/>
              </a:schemeClr>
            </a:gs>
            <a:gs pos="50000">
              <a:schemeClr val="phClr">
                <a:tint val="25000"/>
                <a:shade val="100000"/>
                <a:hueMod val="100000"/>
                <a:satMod val="1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10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40000"/>
                <a:shade val="100000"/>
                <a:hueMod val="100000"/>
                <a:satMod val="100000"/>
              </a:schemeClr>
            </a:gs>
            <a:gs pos="30000">
              <a:schemeClr val="phClr">
                <a:tint val="100000"/>
                <a:shade val="100000"/>
                <a:hueMod val="100000"/>
                <a:satMod val="100000"/>
              </a:schemeClr>
            </a:gs>
            <a:gs pos="68000">
              <a:schemeClr val="phClr">
                <a:tint val="100000"/>
                <a:shade val="100000"/>
                <a:hueMod val="100000"/>
                <a:satMod val="100000"/>
              </a:schemeClr>
            </a:gs>
            <a:gs pos="100000">
              <a:schemeClr val="phClr">
                <a:tint val="40000"/>
                <a:shade val="100000"/>
                <a:hueMod val="100000"/>
                <a:satMod val="100000"/>
              </a:schemeClr>
            </a:gs>
          </a:gsLst>
          <a:lin ang="540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br" rotWithShape="0">
              <a:srgbClr val="000000">
                <a:alpha val="0"/>
              </a:srgbClr>
            </a:outerShdw>
          </a:effectLst>
        </a:effectStyle>
        <a:effectStyle>
          <a:effectLst>
            <a:outerShdw blurRad="38100" dist="25400" dir="5400000" algn="ctr" rotWithShape="0">
              <a:srgbClr val="EBE9ED">
                <a:alpha val="0"/>
              </a:srgbClr>
            </a:outerShdw>
          </a:effectLst>
          <a:scene3d>
            <a:camera prst="orthographicFront">
              <a:rot lat="0" lon="0" rev="0"/>
            </a:camera>
            <a:lightRig rig="glow" dir="b"/>
          </a:scene3d>
          <a:sp3d contourW="6350" prstMaterial="softEdge">
            <a:bevelT w="25400" h="25400"/>
            <a:contourClr>
              <a:schemeClr val="phClr">
                <a:tint val="9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reflection blurRad="12700" stA="40000" endPos="40000" dist="25400" dir="5400000" sy="-100000" rotWithShape="0"/>
          </a:effectLst>
          <a:scene3d>
            <a:camera prst="perspectiveFront"/>
            <a:lightRig rig="glow" dir="b"/>
          </a:scene3d>
          <a:sp3d contourW="6350" prstMaterial="softEdge">
            <a:bevelT w="50800" h="25400"/>
            <a:contourClr>
              <a:schemeClr val="phClr">
                <a:tint val="100000"/>
                <a:shade val="8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95000"/>
                <a:satMod val="100000"/>
              </a:schemeClr>
            </a:gs>
            <a:gs pos="100000">
              <a:schemeClr val="phClr">
                <a:tint val="10000"/>
                <a:satMod val="300000"/>
              </a:schemeClr>
            </a:gs>
          </a:gsLst>
          <a:lin ang="13000000" scaled="0"/>
        </a:gradFill>
        <a:blipFill>
          <a:blip xmlns:r="http://schemas.openxmlformats.org/officeDocument/2006/relationships" r:embed="rId1">
            <a:duotone>
              <a:schemeClr val="phClr">
                <a:shade val="75000"/>
              </a:schemeClr>
              <a:schemeClr val="phClr">
                <a:tint val="55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Motiv1</Template>
  <TotalTime>146</TotalTime>
  <Words>203</Words>
  <Application>Microsoft Office PowerPoint</Application>
  <PresentationFormat>Předvádění na obrazovce (4:3)</PresentationFormat>
  <Paragraphs>51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Motiv1</vt:lpstr>
      <vt:lpstr>Snímek 1</vt:lpstr>
      <vt:lpstr>Snímek 2</vt:lpstr>
      <vt:lpstr>Zoner Callisto 5</vt:lpstr>
      <vt:lpstr>Úkol</vt:lpstr>
      <vt:lpstr>Vlastní tvorba objektů</vt:lpstr>
      <vt:lpstr>Využití hotového tvaru</vt:lpstr>
      <vt:lpstr>Tvarovací nástroje</vt:lpstr>
      <vt:lpstr>Dokončení loga</vt:lpstr>
      <vt:lpstr>Uložení a export do JPG</vt:lpstr>
      <vt:lpstr>Nastavení velikosti a kvality exportu</vt:lpstr>
      <vt:lpstr>Výsledek práce</vt:lpstr>
      <vt:lpstr>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Zoner Callisto 5</dc:title>
  <dc:creator>admin</dc:creator>
  <cp:lastModifiedBy>zstrechi</cp:lastModifiedBy>
  <cp:revision>30</cp:revision>
  <dcterms:created xsi:type="dcterms:W3CDTF">2013-10-29T20:59:55Z</dcterms:created>
  <dcterms:modified xsi:type="dcterms:W3CDTF">2014-05-06T09:41:02Z</dcterms:modified>
</cp:coreProperties>
</file>