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09AF9C-A343-4F8E-9F28-F7BA6522921F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C09F0B-D8E5-4F60-A5B5-91F0B558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8000"/>
          </a:xfrm>
        </p:spPr>
        <p:txBody>
          <a:bodyPr>
            <a:no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none"/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6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1.jpeg"/><Relationship Id="rId4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VY_32_INOVACE_050.ICT.13</a:t>
            </a:r>
            <a:endParaRPr lang="cs-CZ" smtClean="0"/>
          </a:p>
          <a:p>
            <a:pPr algn="ctr">
              <a:spcBef>
                <a:spcPts val="300"/>
              </a:spcBef>
            </a:pPr>
            <a:r>
              <a:rPr lang="cs-CZ" smtClean="0"/>
              <a:t>Zoner Callisto – další ovládací prvky</a:t>
            </a: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77500" lnSpcReduction="2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050.ICT.13</a:t>
            </a:r>
            <a:endParaRPr lang="cs-CZ" sz="2800" dirty="0"/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Název materiálu</a:t>
            </a:r>
            <a:r>
              <a:rPr lang="cs-CZ" sz="2800" smtClean="0"/>
              <a:t>: Zoner Callisto – další ovládací prvky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Formát</a:t>
            </a:r>
            <a:r>
              <a:rPr lang="cs-CZ" sz="2800" smtClean="0"/>
              <a:t>: </a:t>
            </a:r>
            <a:r>
              <a:rPr lang="cs-CZ" sz="2800" smtClean="0"/>
              <a:t>Prezentace Microsoft PowerPoint</a:t>
            </a:r>
            <a:endParaRPr lang="cs-CZ" sz="2800" dirty="0"/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1501 </a:t>
            </a:r>
            <a:r>
              <a:rPr lang="cs-CZ" sz="2800" dirty="0" smtClean="0"/>
              <a:t>kB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Datum vytvoření</a:t>
            </a:r>
            <a:r>
              <a:rPr lang="cs-CZ" sz="2800" smtClean="0"/>
              <a:t>: 2.12. </a:t>
            </a:r>
            <a:r>
              <a:rPr lang="cs-CZ" sz="2800" dirty="0" smtClean="0"/>
              <a:t>2013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smtClean="0"/>
              <a:t>Klíčová slova</a:t>
            </a:r>
            <a:r>
              <a:rPr lang="cs-CZ" sz="2800" smtClean="0"/>
              <a:t>: Zoner Callisto, galerie, vložení obrázku, tvarování textu, transformace, hladiny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/>
              <a:t>Anotace</a:t>
            </a:r>
            <a:r>
              <a:rPr lang="cs-CZ" sz="2800" smtClean="0"/>
              <a:t>: Prezentace ukazuje postup, jak vytvořit jednoduchý leták. Obsahuje vytvoření podkladu, vložení obrázku, vložení a tvarování textu, využití vícenásobného kopírování, transformaci tvarů a princip práce s </a:t>
            </a:r>
            <a:r>
              <a:rPr lang="cs-CZ" sz="2800" smtClean="0"/>
              <a:t>hladinami.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Zoner </a:t>
            </a:r>
            <a:r>
              <a:rPr lang="cs-CZ" smtClean="0"/>
              <a:t>Callisto 5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Další ovládací prvky ZC</a:t>
            </a:r>
          </a:p>
          <a:p>
            <a:r>
              <a:rPr lang="cs-CZ" smtClean="0">
                <a:solidFill>
                  <a:schemeClr val="tx1"/>
                </a:solidFill>
              </a:rPr>
              <a:t>Vytvoření plakátu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lakát_v_PD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21880" y="0"/>
            <a:ext cx="5100239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nástroje a ovládací prvky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Galerie</a:t>
            </a:r>
          </a:p>
          <a:p>
            <a:r>
              <a:rPr lang="cs-CZ" smtClean="0"/>
              <a:t>Vytvoření podkladu</a:t>
            </a:r>
          </a:p>
          <a:p>
            <a:r>
              <a:rPr lang="cs-CZ" smtClean="0"/>
              <a:t>Vložení obrázku</a:t>
            </a:r>
          </a:p>
          <a:p>
            <a:r>
              <a:rPr lang="cs-CZ" smtClean="0"/>
              <a:t>Vložení textu</a:t>
            </a:r>
          </a:p>
          <a:p>
            <a:r>
              <a:rPr lang="cs-CZ" smtClean="0"/>
              <a:t>Práce s měřítkem</a:t>
            </a:r>
          </a:p>
          <a:p>
            <a:r>
              <a:rPr lang="cs-CZ" smtClean="0"/>
              <a:t>Psaní po křivce</a:t>
            </a:r>
          </a:p>
          <a:p>
            <a:r>
              <a:rPr lang="cs-CZ" smtClean="0"/>
              <a:t>Vícenásobné kopírování</a:t>
            </a:r>
          </a:p>
          <a:p>
            <a:r>
              <a:rPr lang="cs-CZ" smtClean="0"/>
              <a:t>Transformace tvaru</a:t>
            </a:r>
          </a:p>
          <a:p>
            <a:r>
              <a:rPr lang="cs-CZ" smtClean="0"/>
              <a:t>Hladiny</a:t>
            </a:r>
          </a:p>
          <a:p>
            <a:endParaRPr lang="cs-CZ"/>
          </a:p>
        </p:txBody>
      </p:sp>
      <p:pic>
        <p:nvPicPr>
          <p:cNvPr id="5" name="Obrázek 4" descr="Plaká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628799"/>
            <a:ext cx="3528392" cy="49808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Galerie – skupiny ovládacích prvků</a:t>
            </a:r>
            <a:endParaRPr lang="cs-CZ"/>
          </a:p>
        </p:txBody>
      </p:sp>
      <p:pic>
        <p:nvPicPr>
          <p:cNvPr id="6" name="Zástupný symbol pro obsah 5" descr="Galerie_v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334031"/>
            <a:ext cx="6408712" cy="549010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Galerie </a:t>
            </a:r>
            <a:endParaRPr lang="cs-CZ"/>
          </a:p>
        </p:txBody>
      </p:sp>
      <p:pic>
        <p:nvPicPr>
          <p:cNvPr id="4" name="Zástupný symbol pro obsah 3" descr="Galerie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484784"/>
            <a:ext cx="2466975" cy="4086225"/>
          </a:xfrm>
          <a:ln>
            <a:solidFill>
              <a:schemeClr val="tx1"/>
            </a:solidFill>
          </a:ln>
        </p:spPr>
      </p:pic>
      <p:pic>
        <p:nvPicPr>
          <p:cNvPr id="5" name="Obrázek 4" descr="Výplň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1484784"/>
            <a:ext cx="2088902" cy="23762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 descr="Per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1484784"/>
            <a:ext cx="2016224" cy="23351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 descr="Průhledno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3933056"/>
            <a:ext cx="2016224" cy="23351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Obrázek 7" descr="stí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3933056"/>
            <a:ext cx="2016224" cy="228978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Obdél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1340768"/>
            <a:ext cx="3766671" cy="478857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Vytvoření podkladu</a:t>
            </a:r>
            <a:endParaRPr lang="cs-CZ"/>
          </a:p>
        </p:txBody>
      </p:sp>
      <p:pic>
        <p:nvPicPr>
          <p:cNvPr id="3" name="Obrázek 2" descr="tvar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700808"/>
            <a:ext cx="2790825" cy="26193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Obrázek 3" descr="Výplň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1628800"/>
            <a:ext cx="2376264" cy="2703157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8" name="Přímá spojovací šipka 7"/>
          <p:cNvCxnSpPr/>
          <p:nvPr/>
        </p:nvCxnSpPr>
        <p:spPr>
          <a:xfrm flipH="1">
            <a:off x="5796136" y="2924944"/>
            <a:ext cx="720080" cy="72008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0.09462 0.1365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vložení obráz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916832"/>
            <a:ext cx="1695450" cy="32861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Vložení obrázku - více možností</a:t>
            </a:r>
            <a:endParaRPr lang="cs-CZ"/>
          </a:p>
        </p:txBody>
      </p:sp>
      <p:pic>
        <p:nvPicPr>
          <p:cNvPr id="4" name="Obrázek 3" descr="Klipart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3" y="1844824"/>
            <a:ext cx="2410921" cy="2664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 descr="Bitmapová výplň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1844824"/>
            <a:ext cx="2345995" cy="266429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Zaoblený obdélníkový popisek 6"/>
          <p:cNvSpPr/>
          <p:nvPr/>
        </p:nvSpPr>
        <p:spPr>
          <a:xfrm>
            <a:off x="2627784" y="4869160"/>
            <a:ext cx="1080120" cy="576064"/>
          </a:xfrm>
          <a:prstGeom prst="wedgeRoundRectCallout">
            <a:avLst>
              <a:gd name="adj1" fmla="val -209995"/>
              <a:gd name="adj2" fmla="val -10927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Vložení obrázku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Vložení odstavcového textu</a:t>
            </a:r>
            <a:endParaRPr lang="cs-CZ"/>
          </a:p>
        </p:txBody>
      </p:sp>
      <p:pic>
        <p:nvPicPr>
          <p:cNvPr id="3" name="Obrázek 2" descr="Odstavcový tex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1484785"/>
            <a:ext cx="2736304" cy="1279884"/>
          </a:xfrm>
          <a:prstGeom prst="rect">
            <a:avLst/>
          </a:prstGeom>
        </p:spPr>
      </p:pic>
      <p:pic>
        <p:nvPicPr>
          <p:cNvPr id="5" name="Obrázek 4" descr="zarovná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212976"/>
            <a:ext cx="2592288" cy="3121063"/>
          </a:xfrm>
          <a:prstGeom prst="rect">
            <a:avLst/>
          </a:prstGeom>
        </p:spPr>
      </p:pic>
      <p:pic>
        <p:nvPicPr>
          <p:cNvPr id="7" name="Obrázek 6" descr="Odstavcový tex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996952"/>
            <a:ext cx="3457575" cy="33147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Zaoblený obdélníkový popisek 7"/>
          <p:cNvSpPr/>
          <p:nvPr/>
        </p:nvSpPr>
        <p:spPr>
          <a:xfrm>
            <a:off x="1403648" y="5517232"/>
            <a:ext cx="1728192" cy="432048"/>
          </a:xfrm>
          <a:prstGeom prst="wedgeRoundRectCallout">
            <a:avLst>
              <a:gd name="adj1" fmla="val -76326"/>
              <a:gd name="adj2" fmla="val -12488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mtClean="0"/>
          </a:p>
          <a:p>
            <a:pPr algn="ctr"/>
            <a:r>
              <a:rPr lang="cs-CZ" smtClean="0"/>
              <a:t>Odstavcový text</a:t>
            </a:r>
          </a:p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1691680" y="4509120"/>
            <a:ext cx="1728192" cy="432048"/>
          </a:xfrm>
          <a:prstGeom prst="wedgeRoundRectCallout">
            <a:avLst>
              <a:gd name="adj1" fmla="val -54388"/>
              <a:gd name="adj2" fmla="val -20231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mtClean="0"/>
          </a:p>
          <a:p>
            <a:pPr algn="ctr"/>
            <a:r>
              <a:rPr lang="cs-CZ" smtClean="0"/>
              <a:t>Vlastnosti textu</a:t>
            </a:r>
          </a:p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Vložení tvarovaného textu</a:t>
            </a:r>
            <a:endParaRPr lang="cs-CZ"/>
          </a:p>
        </p:txBody>
      </p:sp>
      <p:pic>
        <p:nvPicPr>
          <p:cNvPr id="3" name="Obrázek 2" descr="WA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3068960"/>
            <a:ext cx="1737742" cy="305476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Obrázek 3" descr="Psaní po křiv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1556792"/>
            <a:ext cx="3752850" cy="1057275"/>
          </a:xfrm>
          <a:prstGeom prst="rect">
            <a:avLst/>
          </a:prstGeom>
        </p:spPr>
      </p:pic>
      <p:pic>
        <p:nvPicPr>
          <p:cNvPr id="5" name="Obrázek 4" descr="tvarování základ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3429000"/>
            <a:ext cx="4286250" cy="26765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Zaoblený obdélníkový popisek 5"/>
          <p:cNvSpPr/>
          <p:nvPr/>
        </p:nvSpPr>
        <p:spPr>
          <a:xfrm>
            <a:off x="5004048" y="2780928"/>
            <a:ext cx="1728192" cy="504056"/>
          </a:xfrm>
          <a:prstGeom prst="wedgeRoundRectCallout">
            <a:avLst>
              <a:gd name="adj1" fmla="val -84068"/>
              <a:gd name="adj2" fmla="val 22842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tvarování základny textu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339752" y="5949280"/>
            <a:ext cx="1728192" cy="504056"/>
          </a:xfrm>
          <a:prstGeom prst="wedgeRoundRectCallout">
            <a:avLst>
              <a:gd name="adj1" fmla="val -57073"/>
              <a:gd name="adj2" fmla="val -210290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Word </a:t>
            </a:r>
            <a:r>
              <a:rPr lang="cs-CZ" dirty="0" err="1" smtClean="0"/>
              <a:t>Artový</a:t>
            </a:r>
            <a:r>
              <a:rPr lang="cs-CZ" dirty="0" smtClean="0"/>
              <a:t> text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Vložení kontaktů drobným písmem</a:t>
            </a:r>
            <a:endParaRPr lang="cs-CZ"/>
          </a:p>
        </p:txBody>
      </p:sp>
      <p:pic>
        <p:nvPicPr>
          <p:cNvPr id="4" name="Zástupný symbol pro obsah 3" descr="Měřítk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700808"/>
            <a:ext cx="8229600" cy="503339"/>
          </a:xfrm>
        </p:spPr>
      </p:pic>
      <p:pic>
        <p:nvPicPr>
          <p:cNvPr id="5" name="Obrázek 4" descr="Měřítko_v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212976"/>
            <a:ext cx="314325" cy="1743075"/>
          </a:xfrm>
          <a:prstGeom prst="rect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6372200" y="4581128"/>
            <a:ext cx="1872208" cy="792088"/>
          </a:xfrm>
          <a:prstGeom prst="wedgeRoundRectCallout">
            <a:avLst>
              <a:gd name="adj1" fmla="val -109109"/>
              <a:gd name="adj2" fmla="val -5443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Zobrazit vybraný objekt na celou obrazovku</a:t>
            </a:r>
            <a:endParaRPr lang="cs-CZ" sz="16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228184" y="3068960"/>
            <a:ext cx="1872208" cy="584448"/>
          </a:xfrm>
          <a:prstGeom prst="wedgeRoundRectCallout">
            <a:avLst>
              <a:gd name="adj1" fmla="val -100138"/>
              <a:gd name="adj2" fmla="val 8075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návrat na předchozí měřítko</a:t>
            </a:r>
            <a:endParaRPr lang="cs-CZ" sz="16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300192" y="3861048"/>
            <a:ext cx="1512168" cy="415280"/>
          </a:xfrm>
          <a:prstGeom prst="wedgeRoundRectCallout">
            <a:avLst>
              <a:gd name="adj1" fmla="val -117130"/>
              <a:gd name="adj2" fmla="val 5424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velikost A4</a:t>
            </a:r>
            <a:endParaRPr lang="cs-CZ" sz="1600" dirty="0"/>
          </a:p>
        </p:txBody>
      </p:sp>
      <p:pic>
        <p:nvPicPr>
          <p:cNvPr id="9" name="Obrázek 8" descr="Odstavcový text.JPG"/>
          <p:cNvPicPr>
            <a:picLocks noChangeAspect="1"/>
          </p:cNvPicPr>
          <p:nvPr/>
        </p:nvPicPr>
        <p:blipFill>
          <a:blip r:embed="rId4" cstate="print"/>
          <a:srcRect r="35393"/>
          <a:stretch>
            <a:fillRect/>
          </a:stretch>
        </p:blipFill>
        <p:spPr>
          <a:xfrm>
            <a:off x="827584" y="2780928"/>
            <a:ext cx="2232247" cy="331236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Zaoblený obdélníkový popisek 9"/>
          <p:cNvSpPr/>
          <p:nvPr/>
        </p:nvSpPr>
        <p:spPr>
          <a:xfrm>
            <a:off x="6372200" y="5733256"/>
            <a:ext cx="1512168" cy="504056"/>
          </a:xfrm>
          <a:prstGeom prst="wedgeRoundRectCallout">
            <a:avLst>
              <a:gd name="adj1" fmla="val -125769"/>
              <a:gd name="adj2" fmla="val -22030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celá pracovní plocha</a:t>
            </a:r>
            <a:endParaRPr lang="cs-CZ" sz="16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195736" y="5445224"/>
            <a:ext cx="1512168" cy="415280"/>
          </a:xfrm>
          <a:prstGeom prst="wedgeRoundRectCallout">
            <a:avLst>
              <a:gd name="adj1" fmla="val -124534"/>
              <a:gd name="adj2" fmla="val -163088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odstavcový text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Vícenásobné kopírování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vytvořit tvar na kopírování (trojúhelník)</a:t>
            </a:r>
          </a:p>
          <a:p>
            <a:r>
              <a:rPr lang="cs-CZ" dirty="0" smtClean="0"/>
              <a:t>vytvořit křivku</a:t>
            </a:r>
          </a:p>
          <a:p>
            <a:r>
              <a:rPr lang="cs-CZ" dirty="0" smtClean="0"/>
              <a:t>výběr objektů v závazném pořadí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vybrat křivku- </a:t>
            </a:r>
            <a:r>
              <a:rPr lang="cs-CZ" dirty="0" err="1" smtClean="0"/>
              <a:t>Lmyš</a:t>
            </a:r>
            <a:endParaRPr lang="cs-CZ" dirty="0" smtClean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vybrat tvar na kopírování – </a:t>
            </a:r>
            <a:r>
              <a:rPr lang="cs-CZ" dirty="0" err="1" smtClean="0"/>
              <a:t>shift</a:t>
            </a:r>
            <a:r>
              <a:rPr lang="cs-CZ" dirty="0" smtClean="0"/>
              <a:t> + L myš</a:t>
            </a:r>
          </a:p>
          <a:p>
            <a:r>
              <a:rPr lang="cs-CZ" dirty="0" smtClean="0"/>
              <a:t>(Objekty) (Vícenásobné kopírování) (Po křivce)</a:t>
            </a:r>
          </a:p>
          <a:p>
            <a:r>
              <a:rPr lang="cs-CZ" dirty="0" smtClean="0"/>
              <a:t>odstranit křivku</a:t>
            </a:r>
            <a:endParaRPr lang="cs-CZ" dirty="0"/>
          </a:p>
        </p:txBody>
      </p:sp>
      <p:pic>
        <p:nvPicPr>
          <p:cNvPr id="4" name="Obrázek 3" descr="Vícenásobné.JPG"/>
          <p:cNvPicPr>
            <a:picLocks noChangeAspect="1"/>
          </p:cNvPicPr>
          <p:nvPr/>
        </p:nvPicPr>
        <p:blipFill>
          <a:blip r:embed="rId2" cstate="print"/>
          <a:srcRect t="22235"/>
          <a:stretch>
            <a:fillRect/>
          </a:stretch>
        </p:blipFill>
        <p:spPr>
          <a:xfrm>
            <a:off x="2195736" y="1700808"/>
            <a:ext cx="4124325" cy="5036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Transformace tvaru</a:t>
            </a:r>
            <a:endParaRPr lang="cs-CZ"/>
          </a:p>
        </p:txBody>
      </p:sp>
      <p:pic>
        <p:nvPicPr>
          <p:cNvPr id="7" name="Obrázek 6" descr="hvězda 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3861048"/>
            <a:ext cx="2520280" cy="24415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Obrázek 7" descr="Hvězd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340768"/>
            <a:ext cx="2486025" cy="2343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Obrázek 8" descr="Transforma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1484784"/>
            <a:ext cx="1771650" cy="2200275"/>
          </a:xfrm>
          <a:prstGeom prst="rect">
            <a:avLst/>
          </a:prstGeom>
        </p:spPr>
      </p:pic>
      <p:sp>
        <p:nvSpPr>
          <p:cNvPr id="10" name="Zaoblený obdélníkový popisek 9"/>
          <p:cNvSpPr/>
          <p:nvPr/>
        </p:nvSpPr>
        <p:spPr>
          <a:xfrm>
            <a:off x="6876256" y="2204864"/>
            <a:ext cx="1728192" cy="648072"/>
          </a:xfrm>
          <a:prstGeom prst="wedgeRoundRectCallout">
            <a:avLst>
              <a:gd name="adj1" fmla="val -88862"/>
              <a:gd name="adj2" fmla="val -7304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úhel </a:t>
            </a:r>
            <a:r>
              <a:rPr lang="cs-CZ" dirty="0" err="1" smtClean="0"/>
              <a:t>sešikmení</a:t>
            </a:r>
            <a:r>
              <a:rPr lang="cs-CZ" dirty="0" smtClean="0"/>
              <a:t> -20°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5868144" y="4725144"/>
            <a:ext cx="1728192" cy="648072"/>
          </a:xfrm>
          <a:prstGeom prst="wedgeRoundRectCallout">
            <a:avLst>
              <a:gd name="adj1" fmla="val -68885"/>
              <a:gd name="adj2" fmla="val -228535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aplikovat na kopii tvaru</a:t>
            </a:r>
            <a:endParaRPr lang="cs-CZ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6948264" y="3501008"/>
            <a:ext cx="1728192" cy="648072"/>
          </a:xfrm>
          <a:prstGeom prst="wedgeRoundRectCallout">
            <a:avLst>
              <a:gd name="adj1" fmla="val -84543"/>
              <a:gd name="adj2" fmla="val -42807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aplikovat na tvar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Vytvoření skupiny</a:t>
            </a:r>
            <a:endParaRPr lang="cs-CZ"/>
          </a:p>
        </p:txBody>
      </p:sp>
      <p:pic>
        <p:nvPicPr>
          <p:cNvPr id="4" name="Zástupný symbol pro obsah 3" descr="cen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700808"/>
            <a:ext cx="2305050" cy="1800225"/>
          </a:xfrm>
          <a:ln>
            <a:solidFill>
              <a:schemeClr val="tx1"/>
            </a:solidFill>
          </a:ln>
        </p:spPr>
      </p:pic>
      <p:pic>
        <p:nvPicPr>
          <p:cNvPr id="5" name="Obrázek 4" descr="cena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4077072"/>
            <a:ext cx="2105025" cy="18954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 descr="skupi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32040" y="1772816"/>
            <a:ext cx="2800350" cy="34956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Zaoblený obdélníkový popisek 6"/>
          <p:cNvSpPr/>
          <p:nvPr/>
        </p:nvSpPr>
        <p:spPr>
          <a:xfrm>
            <a:off x="7380312" y="764704"/>
            <a:ext cx="1296144" cy="864096"/>
          </a:xfrm>
          <a:prstGeom prst="wedgeRoundRectCallout">
            <a:avLst>
              <a:gd name="adj1" fmla="val -42369"/>
              <a:gd name="adj2" fmla="val 97032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Vytvoření skupiny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grafická práce může obsahovat více hladin</a:t>
            </a:r>
          </a:p>
          <a:p>
            <a:r>
              <a:rPr lang="cs-CZ" dirty="0" smtClean="0"/>
              <a:t>hladiny se vrství</a:t>
            </a:r>
          </a:p>
          <a:p>
            <a:r>
              <a:rPr lang="cs-CZ" dirty="0" smtClean="0"/>
              <a:t>vlastnosti hladiny</a:t>
            </a:r>
          </a:p>
          <a:p>
            <a:pPr lvl="1"/>
            <a:r>
              <a:rPr lang="cs-CZ" dirty="0" smtClean="0"/>
              <a:t>viditelnost</a:t>
            </a:r>
          </a:p>
          <a:p>
            <a:pPr lvl="1"/>
            <a:r>
              <a:rPr lang="cs-CZ" dirty="0" smtClean="0"/>
              <a:t>zamknutí</a:t>
            </a:r>
          </a:p>
          <a:p>
            <a:pPr lvl="1"/>
            <a:r>
              <a:rPr lang="cs-CZ" dirty="0" err="1" smtClean="0"/>
              <a:t>tisknutelnost</a:t>
            </a:r>
            <a:endParaRPr lang="cs-CZ" dirty="0" smtClean="0"/>
          </a:p>
          <a:p>
            <a:r>
              <a:rPr lang="cs-CZ" dirty="0" smtClean="0"/>
              <a:t>skrytí hladiny neruší práci v jiné hladině</a:t>
            </a:r>
            <a:endParaRPr lang="cs-CZ" dirty="0"/>
          </a:p>
        </p:txBody>
      </p:sp>
      <p:pic>
        <p:nvPicPr>
          <p:cNvPr id="4" name="Obrázek 3" descr="Hladi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2492896"/>
            <a:ext cx="2040632" cy="215153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hladinami</a:t>
            </a:r>
            <a:endParaRPr lang="cs-CZ" dirty="0"/>
          </a:p>
        </p:txBody>
      </p:sp>
      <p:pic>
        <p:nvPicPr>
          <p:cNvPr id="5" name="Obrázek 4" descr="hvězdič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1700808"/>
            <a:ext cx="2615395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 descr="Hladiny obě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1700808"/>
            <a:ext cx="2448272" cy="22605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Zástupný symbol pro obsah 7" descr="bubliny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b="8824"/>
          <a:stretch>
            <a:fillRect/>
          </a:stretch>
        </p:blipFill>
        <p:spPr>
          <a:xfrm>
            <a:off x="467544" y="1700808"/>
            <a:ext cx="2588619" cy="2232248"/>
          </a:xfrm>
          <a:ln>
            <a:solidFill>
              <a:schemeClr val="tx1"/>
            </a:solidFill>
          </a:ln>
        </p:spPr>
      </p:pic>
      <p:pic>
        <p:nvPicPr>
          <p:cNvPr id="9" name="Obrázek 8" descr="Hladin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4293096"/>
            <a:ext cx="1752600" cy="18478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Obrázek 9" descr="Hladiny 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79912" y="4293096"/>
            <a:ext cx="1714500" cy="19621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Obrázek 10" descr="viditelnos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16216" y="4293096"/>
            <a:ext cx="1704975" cy="19907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Zaoblený obdélníkový popisek 11"/>
          <p:cNvSpPr/>
          <p:nvPr/>
        </p:nvSpPr>
        <p:spPr>
          <a:xfrm>
            <a:off x="2555776" y="5157192"/>
            <a:ext cx="1080120" cy="576064"/>
          </a:xfrm>
          <a:prstGeom prst="wedgeRoundRectCallout">
            <a:avLst>
              <a:gd name="adj1" fmla="val 65538"/>
              <a:gd name="adj2" fmla="val -8042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smtClean="0">
                <a:solidFill>
                  <a:schemeClr val="dk1"/>
                </a:solidFill>
              </a:rPr>
              <a:t>Hlavní hladina není viditelná</a:t>
            </a:r>
            <a:endParaRPr lang="cs-CZ" sz="1200" dirty="0" smtClean="0">
              <a:solidFill>
                <a:schemeClr val="dk1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051720" y="3933056"/>
            <a:ext cx="1584176" cy="504056"/>
          </a:xfrm>
          <a:prstGeom prst="wedgeRoundRectCallout">
            <a:avLst>
              <a:gd name="adj1" fmla="val -65331"/>
              <a:gd name="adj2" fmla="val 13019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smtClean="0"/>
              <a:t>pravou myší</a:t>
            </a:r>
          </a:p>
          <a:p>
            <a:pPr algn="ctr"/>
            <a:r>
              <a:rPr lang="cs-CZ" sz="1400" smtClean="0"/>
              <a:t> přidat hladiny</a:t>
            </a:r>
            <a:endParaRPr lang="cs-CZ" sz="140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5220072" y="4437112"/>
            <a:ext cx="1224136" cy="432048"/>
          </a:xfrm>
          <a:prstGeom prst="wedgeRoundRectCallout">
            <a:avLst>
              <a:gd name="adj1" fmla="val 58005"/>
              <a:gd name="adj2" fmla="val 62500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smtClean="0"/>
              <a:t>obě hladiny jsou viditelné</a:t>
            </a: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ZIKOVÁ, Jana, Roman SLAVIČINSKY, Jaromír KREJČÍ, Petr VESELÝ, Ladislav MATULA a Milan KYLAR. </a:t>
            </a:r>
            <a:r>
              <a:rPr lang="cs-CZ" i="1" smtClean="0"/>
              <a:t>Zoner Callisto 5: uživatelská příručka</a:t>
            </a:r>
            <a:r>
              <a:rPr lang="cs-CZ" smtClean="0"/>
              <a:t>. </a:t>
            </a:r>
            <a:endParaRPr lang="cs-CZ" smtClean="0"/>
          </a:p>
          <a:p>
            <a:r>
              <a:rPr lang="cs-CZ" smtClean="0"/>
              <a:t>plakát na 4. snímku je dílem autora, použitá fotografie je vlastní</a:t>
            </a:r>
          </a:p>
          <a:p>
            <a:r>
              <a:rPr lang="cs-CZ" smtClean="0"/>
              <a:t>ostatní obrázky vznikly při tvorbě jako Print Screen v programu Zoner Callisto 5 a Adobe Reader.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294</Words>
  <Application>Microsoft Office PowerPoint</Application>
  <PresentationFormat>Předvádění na obrazovce (4:3)</PresentationFormat>
  <Paragraphs>84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Zoner Callisto 5</vt:lpstr>
      <vt:lpstr>Snímek 4</vt:lpstr>
      <vt:lpstr>Použité nástroje a ovládací prvky</vt:lpstr>
      <vt:lpstr>Galerie – skupiny ovládacích prvků</vt:lpstr>
      <vt:lpstr>Galerie </vt:lpstr>
      <vt:lpstr>Vytvoření podkladu</vt:lpstr>
      <vt:lpstr>Vložení obrázku - více možností</vt:lpstr>
      <vt:lpstr>Vložení odstavcového textu</vt:lpstr>
      <vt:lpstr>Vložení tvarovaného textu</vt:lpstr>
      <vt:lpstr>Vložení kontaktů drobným písmem</vt:lpstr>
      <vt:lpstr>Vícenásobné kopírování</vt:lpstr>
      <vt:lpstr>Transformace tvaru</vt:lpstr>
      <vt:lpstr>Vytvoření skupiny</vt:lpstr>
      <vt:lpstr>Hladiny</vt:lpstr>
      <vt:lpstr>Práce s hladinami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Zoner Callisto</dc:title>
  <dc:creator>Střechová Ivana</dc:creator>
  <cp:lastModifiedBy>zstrechi</cp:lastModifiedBy>
  <cp:revision>38</cp:revision>
  <dcterms:created xsi:type="dcterms:W3CDTF">2013-11-15T13:11:03Z</dcterms:created>
  <dcterms:modified xsi:type="dcterms:W3CDTF">2014-01-17T13:20:52Z</dcterms:modified>
</cp:coreProperties>
</file>