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notesMasterIdLst>
    <p:notesMasterId r:id="rId29"/>
  </p:notesMasterIdLst>
  <p:sldIdLst>
    <p:sldId id="302" r:id="rId2"/>
    <p:sldId id="303" r:id="rId3"/>
    <p:sldId id="256" r:id="rId4"/>
    <p:sldId id="292" r:id="rId5"/>
    <p:sldId id="257" r:id="rId6"/>
    <p:sldId id="258" r:id="rId7"/>
    <p:sldId id="269" r:id="rId8"/>
    <p:sldId id="268" r:id="rId9"/>
    <p:sldId id="283" r:id="rId10"/>
    <p:sldId id="280" r:id="rId11"/>
    <p:sldId id="281" r:id="rId12"/>
    <p:sldId id="289" r:id="rId13"/>
    <p:sldId id="295" r:id="rId14"/>
    <p:sldId id="297" r:id="rId15"/>
    <p:sldId id="304" r:id="rId16"/>
    <p:sldId id="274" r:id="rId17"/>
    <p:sldId id="284" r:id="rId18"/>
    <p:sldId id="286" r:id="rId19"/>
    <p:sldId id="296" r:id="rId20"/>
    <p:sldId id="287" r:id="rId21"/>
    <p:sldId id="298" r:id="rId22"/>
    <p:sldId id="290" r:id="rId23"/>
    <p:sldId id="299" r:id="rId24"/>
    <p:sldId id="275" r:id="rId25"/>
    <p:sldId id="300" r:id="rId26"/>
    <p:sldId id="301" r:id="rId27"/>
    <p:sldId id="282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11111"/>
    <a:srgbClr val="00FF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0" d="100"/>
          <a:sy n="120" d="100"/>
        </p:scale>
        <p:origin x="-654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2F73A5-BC0B-43FC-997E-E2077C207764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ABB68C-1CC4-4B86-B92D-A693C8EF11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ABB68C-1CC4-4B86-B92D-A693C8EF117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>
            <a:lvl1pPr algn="ctr">
              <a:defRPr/>
            </a:lvl1pPr>
          </a:lstStyle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 anim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>
            <a:lvl1pPr algn="ctr">
              <a:defRPr/>
            </a:lvl1pPr>
          </a:lstStyle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dirty="0" smtClean="0"/>
              <a:t>Klepnutím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dirty="0" smtClean="0"/>
              <a:t>Klepnutím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dirty="0" smtClean="0"/>
              <a:t>Klepnutím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7772400" cy="936104"/>
          </a:xfrm>
        </p:spPr>
        <p:txBody>
          <a:bodyPr anchor="ctr">
            <a:noAutofit/>
          </a:bodyPr>
          <a:lstStyle>
            <a:lvl1pPr algn="ctr">
              <a:defRPr sz="4000"/>
            </a:lvl1pPr>
          </a:lstStyle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B375-F490-4E02-B4AC-BDD18529B714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bIns="91440" anchor="b" anchorCtr="0">
            <a:normAutofit/>
          </a:bodyPr>
          <a:lstStyle/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dirty="0" smtClean="0"/>
              <a:t>Klepnutím lze upravit styly předlohy textu.</a:t>
            </a:r>
          </a:p>
          <a:p>
            <a:pPr lvl="1" eaLnBrk="1" latinLnBrk="0" hangingPunct="1"/>
            <a:r>
              <a:rPr kumimoji="0" lang="cs-CZ" dirty="0" smtClean="0"/>
              <a:t>Druhá úroveň</a:t>
            </a:r>
          </a:p>
          <a:p>
            <a:pPr lvl="2" eaLnBrk="1" latinLnBrk="0" hangingPunct="1"/>
            <a:r>
              <a:rPr kumimoji="0" lang="cs-CZ" dirty="0" smtClean="0"/>
              <a:t>Třetí úroveň</a:t>
            </a:r>
          </a:p>
          <a:p>
            <a:pPr lvl="3" eaLnBrk="1" latinLnBrk="0" hangingPunct="1"/>
            <a:r>
              <a:rPr kumimoji="0" lang="cs-CZ" dirty="0" smtClean="0"/>
              <a:t>Čtvrtá úroveň</a:t>
            </a:r>
          </a:p>
          <a:p>
            <a:pPr lvl="4" eaLnBrk="1" latinLnBrk="0" hangingPunct="1"/>
            <a:r>
              <a:rPr kumimoji="0" lang="cs-CZ" dirty="0" smtClean="0"/>
              <a:t>Pátá úroveň</a:t>
            </a:r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F56EB375-F490-4E02-B4AC-BDD18529B714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640B2B6-ED67-49D9-93D3-62943A0FD7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34" r:id="rId3"/>
    <p:sldLayoutId id="214748373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b="0" kern="1200" cap="none" spc="0">
          <a:ln w="18415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63500" dir="36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user:jacobolu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0.png"/><Relationship Id="rId5" Type="http://schemas.openxmlformats.org/officeDocument/2006/relationships/hyperlink" Target="http://commons.wikimedia.org/wiki/Main_Page" TargetMode="External"/><Relationship Id="rId4" Type="http://schemas.openxmlformats.org/officeDocument/2006/relationships/hyperlink" Target="http://en.wikipedia.org/wiki/User:SharkD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RGB_Cube_Show_lowgamma_cutout_a.pn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hipincamera.jpg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commons.wikimedia.org/wiki/File:Chipincamera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user:jacobolus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commons.wikimedia.org/wiki/Main_Page" TargetMode="External"/><Relationship Id="rId4" Type="http://schemas.openxmlformats.org/officeDocument/2006/relationships/hyperlink" Target="http://en.wikipedia.org/wiki/User:SharkD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User:SharkD" TargetMode="External"/><Relationship Id="rId7" Type="http://schemas.openxmlformats.org/officeDocument/2006/relationships/hyperlink" Target="http://commons.wikimedia.org/wiki/File:Bayer%C5%AFv_filtr.png" TargetMode="External"/><Relationship Id="rId2" Type="http://schemas.openxmlformats.org/officeDocument/2006/relationships/hyperlink" Target="http://en.wikipedia.org/wiki/user:jacobolu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hipincamera.jpg" TargetMode="External"/><Relationship Id="rId5" Type="http://schemas.openxmlformats.org/officeDocument/2006/relationships/hyperlink" Target="http://commons.wikimedia.org/wiki/File:RGB_Cube_Show_lowgamma_cutout_a.png" TargetMode="External"/><Relationship Id="rId4" Type="http://schemas.openxmlformats.org/officeDocument/2006/relationships/hyperlink" Target="http://commons.wikimedia.org/wiki/Main_Pag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VY_32_INOVACE_051.ICT.13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Digitální fotoaparát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592114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CZ.1.07/1.5.00/34.0744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smtClean="0"/>
              <a:t>VY_32_INOVACE</a:t>
            </a:r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051.ICT.13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r>
              <a:rPr lang="cs-CZ" sz="2800" b="1" u="sng" dirty="0" smtClean="0"/>
              <a:t>Název materiálu</a:t>
            </a:r>
            <a:r>
              <a:rPr lang="cs-CZ" sz="2800" dirty="0" smtClean="0"/>
              <a:t>: Digitální fotoaparát</a:t>
            </a:r>
            <a:endParaRPr lang="cs-CZ" sz="2000" dirty="0" smtClean="0"/>
          </a:p>
          <a:p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</a:t>
            </a:r>
            <a:r>
              <a:rPr lang="cs-CZ" sz="2800" dirty="0"/>
              <a:t>Prezentace Microsoft PowerPoint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dirty="0" smtClean="0"/>
              <a:t>: </a:t>
            </a:r>
            <a:r>
              <a:rPr lang="cs-CZ" sz="2800" dirty="0" smtClean="0"/>
              <a:t>1463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CC-BY-NC-SA</a:t>
            </a:r>
            <a:endParaRPr lang="cs-CZ" sz="2800" dirty="0" smtClean="0">
              <a:solidFill>
                <a:srgbClr val="FF0000"/>
              </a:solidFill>
            </a:endParaRP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26. 11. 2013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Digitální fotoaparát, RGB</a:t>
            </a:r>
            <a:r>
              <a:rPr lang="cs-CZ" sz="2800" dirty="0" smtClean="0"/>
              <a:t>, snímací </a:t>
            </a:r>
            <a:r>
              <a:rPr lang="cs-CZ" sz="2800" dirty="0" smtClean="0"/>
              <a:t>čip, expozice, ISO, WB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b="1" u="sng" dirty="0" smtClean="0"/>
              <a:t>Anotace</a:t>
            </a:r>
            <a:r>
              <a:rPr lang="cs-CZ" sz="2800" dirty="0" smtClean="0"/>
              <a:t>: Prezentace seznamuje se základními principy vzniku digitálního obrazu a s nastavitelnými parametry digitálního </a:t>
            </a:r>
            <a:r>
              <a:rPr lang="cs-CZ" sz="2800" dirty="0" smtClean="0"/>
              <a:t>fotoaparátu.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ysClr val="windowText" lastClr="000000"/>
                </a:solidFill>
              </a:rPr>
              <a:t>Vznik rastrového obrazu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Digitální fotoaparát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Jak vzniká obraz v el. přístrojích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979712" y="1772816"/>
            <a:ext cx="5184576" cy="453650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červený kruh.jp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1340" t="22680" r="43301" b="33221"/>
          <a:stretch>
            <a:fillRect/>
          </a:stretch>
        </p:blipFill>
        <p:spPr>
          <a:xfrm>
            <a:off x="2483768" y="2204864"/>
            <a:ext cx="2592288" cy="2520280"/>
          </a:xfrm>
          <a:prstGeom prst="rect">
            <a:avLst/>
          </a:prstGeom>
        </p:spPr>
      </p:pic>
      <p:pic>
        <p:nvPicPr>
          <p:cNvPr id="9" name="Obrázek 8" descr="RG_kruh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2600" t="22680" r="16841" b="28181"/>
          <a:stretch>
            <a:fillRect/>
          </a:stretch>
        </p:blipFill>
        <p:spPr>
          <a:xfrm>
            <a:off x="2555776" y="2204864"/>
            <a:ext cx="4032448" cy="2808312"/>
          </a:xfrm>
          <a:prstGeom prst="rect">
            <a:avLst/>
          </a:prstGeom>
        </p:spPr>
      </p:pic>
      <p:pic>
        <p:nvPicPr>
          <p:cNvPr id="10" name="Obrázek 9" descr="RGB_kruhy.jpg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2600" t="18900" r="16841" b="9281"/>
          <a:stretch>
            <a:fillRect/>
          </a:stretch>
        </p:blipFill>
        <p:spPr>
          <a:xfrm>
            <a:off x="2555776" y="1988840"/>
            <a:ext cx="4032448" cy="4104456"/>
          </a:xfrm>
          <a:prstGeom prst="rect">
            <a:avLst/>
          </a:prstGeom>
        </p:spPr>
      </p:pic>
      <p:pic>
        <p:nvPicPr>
          <p:cNvPr id="11" name="Obrázek 10" descr="RGB_kruhy2.jpg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2600" t="22680" r="16841" b="9281"/>
          <a:stretch>
            <a:fillRect/>
          </a:stretch>
        </p:blipFill>
        <p:spPr>
          <a:xfrm>
            <a:off x="2555776" y="2204864"/>
            <a:ext cx="4032448" cy="3888432"/>
          </a:xfrm>
          <a:prstGeom prst="rect">
            <a:avLst/>
          </a:prstGeom>
        </p:spPr>
      </p:pic>
      <p:pic>
        <p:nvPicPr>
          <p:cNvPr id="12" name="Obrázek 11" descr="RGB_kruhy3.jpg"/>
          <p:cNvPicPr>
            <a:picLocks noChangeAspect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2600" t="23940" r="15581" b="9281"/>
          <a:stretch>
            <a:fillRect/>
          </a:stretch>
        </p:blipFill>
        <p:spPr>
          <a:xfrm>
            <a:off x="2555776" y="2276872"/>
            <a:ext cx="4104456" cy="381642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17" name="Obdélník 16"/>
          <p:cNvSpPr/>
          <p:nvPr/>
        </p:nvSpPr>
        <p:spPr>
          <a:xfrm>
            <a:off x="3707904" y="3429000"/>
            <a:ext cx="1512168" cy="136815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 descr="RGB_kruhy4.jpg"/>
          <p:cNvPicPr>
            <a:picLocks noChangeAspect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2600" t="23940" r="15581" b="9281"/>
          <a:stretch>
            <a:fillRect/>
          </a:stretch>
        </p:blipFill>
        <p:spPr>
          <a:xfrm>
            <a:off x="2555776" y="2276872"/>
            <a:ext cx="4104456" cy="38164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Skládání paprsků RGB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11760" y="5301208"/>
            <a:ext cx="3960440" cy="2880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600" dirty="0" smtClean="0"/>
              <a:t>Original Author: Mike Horvath</a:t>
            </a:r>
            <a:r>
              <a:rPr lang="cs-CZ" sz="600" dirty="0" smtClean="0"/>
              <a:t> </a:t>
            </a:r>
            <a:r>
              <a:rPr lang="en-US" sz="600" dirty="0" smtClean="0"/>
              <a:t>New version by </a:t>
            </a:r>
            <a:r>
              <a:rPr lang="en-US" sz="600" dirty="0" err="1" smtClean="0">
                <a:hlinkClick r:id="rId3" tooltip="en:user:jacobolus"/>
              </a:rPr>
              <a:t>jacobolus</a:t>
            </a:r>
            <a:r>
              <a:rPr lang="cs-CZ" sz="600" dirty="0" smtClean="0"/>
              <a:t>. </a:t>
            </a:r>
            <a:r>
              <a:rPr lang="cs-CZ" sz="600" dirty="0" err="1" smtClean="0"/>
              <a:t>Original</a:t>
            </a:r>
            <a:r>
              <a:rPr lang="cs-CZ" sz="600" dirty="0" smtClean="0"/>
              <a:t> </a:t>
            </a:r>
            <a:r>
              <a:rPr lang="cs-CZ" sz="600" dirty="0" err="1" smtClean="0"/>
              <a:t>uploader</a:t>
            </a:r>
            <a:r>
              <a:rPr lang="cs-CZ" sz="600" dirty="0" smtClean="0"/>
              <a:t> </a:t>
            </a:r>
            <a:r>
              <a:rPr lang="cs-CZ" sz="600" dirty="0" err="1" smtClean="0"/>
              <a:t>was</a:t>
            </a:r>
            <a:r>
              <a:rPr lang="cs-CZ" sz="600" dirty="0" smtClean="0"/>
              <a:t> </a:t>
            </a:r>
            <a:r>
              <a:rPr lang="cs-CZ" sz="600" dirty="0" err="1" smtClean="0">
                <a:hlinkClick r:id="rId4" tooltip="en:User:SharkD"/>
              </a:rPr>
              <a:t>SharkD</a:t>
            </a:r>
            <a:r>
              <a:rPr lang="cs-CZ" sz="600" dirty="0" smtClean="0"/>
              <a:t> </a:t>
            </a:r>
            <a:r>
              <a:rPr lang="en-US" sz="600" dirty="0" smtClean="0"/>
              <a:t>This is a file from the </a:t>
            </a:r>
            <a:r>
              <a:rPr lang="en-US" sz="600" dirty="0" smtClean="0">
                <a:hlinkClick r:id="rId5" tooltip="commons:Main Page"/>
              </a:rPr>
              <a:t>Wikimedia Commons</a:t>
            </a:r>
            <a:r>
              <a:rPr lang="cs-CZ" sz="600" dirty="0" smtClean="0"/>
              <a:t> http://en.wikipedia.org/wiki/File:AdditiveColor.svg</a:t>
            </a:r>
            <a:endParaRPr lang="cs-CZ" sz="600" dirty="0"/>
          </a:p>
        </p:txBody>
      </p:sp>
      <p:pic>
        <p:nvPicPr>
          <p:cNvPr id="6" name="Obrázek 5" descr="400px-AdditiveColor_svg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411760" y="1334344"/>
            <a:ext cx="3960440" cy="39604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Barevné kanály RGB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Red</a:t>
            </a:r>
            <a:r>
              <a:rPr lang="cs-CZ" dirty="0" smtClean="0"/>
              <a:t>_Green_</a:t>
            </a:r>
            <a:r>
              <a:rPr lang="cs-CZ" dirty="0" err="1" smtClean="0"/>
              <a:t>Blue</a:t>
            </a:r>
            <a:endParaRPr lang="cs-CZ" dirty="0" smtClean="0"/>
          </a:p>
          <a:p>
            <a:r>
              <a:rPr lang="cs-CZ" dirty="0" smtClean="0"/>
              <a:t>Hodnota každého kanálu  uložena v 1B</a:t>
            </a:r>
          </a:p>
          <a:p>
            <a:pPr lvl="1"/>
            <a:r>
              <a:rPr lang="cs-CZ" sz="2000" dirty="0" smtClean="0"/>
              <a:t>binárně 0000 </a:t>
            </a:r>
            <a:r>
              <a:rPr lang="cs-CZ" sz="2000" dirty="0" err="1" smtClean="0"/>
              <a:t>0000</a:t>
            </a:r>
            <a:r>
              <a:rPr lang="cs-CZ" sz="2000" dirty="0" smtClean="0"/>
              <a:t> - 1111 </a:t>
            </a:r>
            <a:r>
              <a:rPr lang="cs-CZ" sz="2000" dirty="0" err="1" smtClean="0"/>
              <a:t>1111</a:t>
            </a:r>
            <a:endParaRPr lang="cs-CZ" sz="2000" dirty="0" smtClean="0"/>
          </a:p>
          <a:p>
            <a:pPr lvl="1"/>
            <a:r>
              <a:rPr lang="cs-CZ" sz="2000" dirty="0" smtClean="0"/>
              <a:t>hexadecimálně 00-FF</a:t>
            </a:r>
          </a:p>
          <a:p>
            <a:pPr lvl="1"/>
            <a:r>
              <a:rPr lang="cs-CZ" sz="2000" dirty="0" smtClean="0"/>
              <a:t>desítkově 0-255</a:t>
            </a:r>
          </a:p>
          <a:p>
            <a:r>
              <a:rPr lang="cs-CZ" dirty="0" smtClean="0"/>
              <a:t>24 bitová barevná hloubka =</a:t>
            </a:r>
            <a:r>
              <a:rPr lang="cs-CZ" dirty="0" err="1" smtClean="0"/>
              <a:t>True</a:t>
            </a:r>
            <a:r>
              <a:rPr lang="cs-CZ" dirty="0" smtClean="0"/>
              <a:t> </a:t>
            </a:r>
            <a:r>
              <a:rPr lang="cs-CZ" dirty="0" err="1" smtClean="0"/>
              <a:t>color</a:t>
            </a:r>
            <a:endParaRPr lang="cs-CZ" dirty="0" smtClean="0"/>
          </a:p>
          <a:p>
            <a:r>
              <a:rPr lang="cs-CZ" dirty="0" smtClean="0"/>
              <a:t>existují i 16 bitové barevné kanály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Aditivní skládání barev=barevný prostor RGB</a:t>
            </a:r>
            <a:endParaRPr lang="cs-CZ" dirty="0"/>
          </a:p>
        </p:txBody>
      </p:sp>
      <p:pic>
        <p:nvPicPr>
          <p:cNvPr id="4" name="Zástupný symbol pro obsah 3" descr="640px-RGB_Cube_Show_lowgamma_cutout_a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752600" y="1700808"/>
            <a:ext cx="6096000" cy="4176464"/>
          </a:xfrm>
        </p:spPr>
      </p:pic>
      <p:sp>
        <p:nvSpPr>
          <p:cNvPr id="5" name="Obdélník 4"/>
          <p:cNvSpPr/>
          <p:nvPr/>
        </p:nvSpPr>
        <p:spPr>
          <a:xfrm>
            <a:off x="1763688" y="5877272"/>
            <a:ext cx="6120680" cy="43204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600" dirty="0" smtClean="0">
                <a:hlinkClick r:id="rId3"/>
              </a:rPr>
              <a:t>http://commons.wikimedia.org/wiki/File%3ARGB_Cube_Show_lowgamma_cutout_a.png</a:t>
            </a:r>
            <a:endParaRPr lang="cs-CZ" sz="600" dirty="0" smtClean="0"/>
          </a:p>
          <a:p>
            <a:r>
              <a:rPr lang="cs-CZ" sz="600" dirty="0" smtClean="0"/>
              <a:t>Autor: RGB_</a:t>
            </a:r>
            <a:r>
              <a:rPr lang="cs-CZ" sz="600" dirty="0" err="1" smtClean="0"/>
              <a:t>farbwuerfel.jpg</a:t>
            </a:r>
            <a:r>
              <a:rPr lang="cs-CZ" sz="600" dirty="0" smtClean="0"/>
              <a:t>: </a:t>
            </a:r>
            <a:r>
              <a:rPr lang="cs-CZ" sz="600" dirty="0" err="1" smtClean="0"/>
              <a:t>Horst</a:t>
            </a:r>
            <a:r>
              <a:rPr lang="cs-CZ" sz="600" dirty="0" smtClean="0"/>
              <a:t> Frank RGB_</a:t>
            </a:r>
            <a:r>
              <a:rPr lang="cs-CZ" sz="600" dirty="0" err="1" smtClean="0"/>
              <a:t>color</a:t>
            </a:r>
            <a:r>
              <a:rPr lang="cs-CZ" sz="600" dirty="0" smtClean="0"/>
              <a:t>_solid_</a:t>
            </a:r>
            <a:r>
              <a:rPr lang="cs-CZ" sz="600" dirty="0" err="1" smtClean="0"/>
              <a:t>cube.png</a:t>
            </a:r>
            <a:r>
              <a:rPr lang="cs-CZ" sz="600" dirty="0" smtClean="0"/>
              <a:t>: </a:t>
            </a:r>
            <a:r>
              <a:rPr lang="cs-CZ" sz="600" dirty="0" err="1" smtClean="0"/>
              <a:t>SharkD</a:t>
            </a:r>
            <a:r>
              <a:rPr lang="cs-CZ" sz="600" dirty="0" smtClean="0"/>
              <a:t> </a:t>
            </a:r>
            <a:r>
              <a:rPr lang="cs-CZ" sz="600" dirty="0" err="1" smtClean="0"/>
              <a:t>derivative</a:t>
            </a:r>
            <a:r>
              <a:rPr lang="cs-CZ" sz="600" dirty="0" smtClean="0"/>
              <a:t> </a:t>
            </a:r>
            <a:r>
              <a:rPr lang="cs-CZ" sz="600" dirty="0" err="1" smtClean="0"/>
              <a:t>work</a:t>
            </a:r>
            <a:r>
              <a:rPr lang="cs-CZ" sz="600" dirty="0" smtClean="0"/>
              <a:t>: </a:t>
            </a:r>
            <a:r>
              <a:rPr lang="cs-CZ" sz="600" dirty="0" err="1" smtClean="0"/>
              <a:t>SharkD</a:t>
            </a:r>
            <a:r>
              <a:rPr lang="cs-CZ" sz="600" dirty="0" smtClean="0"/>
              <a:t>  </a:t>
            </a:r>
            <a:r>
              <a:rPr lang="cs-CZ" sz="600" dirty="0" err="1" smtClean="0"/>
              <a:t>Talk</a:t>
            </a:r>
            <a:r>
              <a:rPr lang="cs-CZ" sz="600" dirty="0" smtClean="0"/>
              <a:t> (RGB_</a:t>
            </a:r>
            <a:r>
              <a:rPr lang="cs-CZ" sz="600" dirty="0" err="1" smtClean="0"/>
              <a:t>farbwuerfel.jpg</a:t>
            </a:r>
            <a:r>
              <a:rPr lang="cs-CZ" sz="600" dirty="0" smtClean="0"/>
              <a:t> RGB_</a:t>
            </a:r>
            <a:r>
              <a:rPr lang="cs-CZ" sz="600" dirty="0" err="1" smtClean="0"/>
              <a:t>color</a:t>
            </a:r>
            <a:r>
              <a:rPr lang="cs-CZ" sz="600" dirty="0" smtClean="0"/>
              <a:t>_solid_</a:t>
            </a:r>
            <a:r>
              <a:rPr lang="cs-CZ" sz="600" dirty="0" err="1" smtClean="0"/>
              <a:t>cube.png</a:t>
            </a:r>
            <a:r>
              <a:rPr lang="cs-CZ" sz="600" dirty="0" smtClean="0"/>
              <a:t>) [CC-BY-SA-3.0 (http://creativecommons.org/licenses/by-sa/3.0)], via </a:t>
            </a:r>
            <a:r>
              <a:rPr lang="cs-CZ" sz="600" dirty="0" err="1" smtClean="0"/>
              <a:t>Wikimedia</a:t>
            </a:r>
            <a:r>
              <a:rPr lang="cs-CZ" sz="600" dirty="0" smtClean="0"/>
              <a:t> </a:t>
            </a:r>
            <a:r>
              <a:rPr lang="cs-CZ" sz="600" dirty="0" err="1" smtClean="0"/>
              <a:t>Commons</a:t>
            </a:r>
            <a:r>
              <a:rPr lang="cs-CZ" sz="600" dirty="0" smtClean="0"/>
              <a:t>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fotografuje běžný uživatel</a:t>
            </a:r>
            <a:endParaRPr lang="cs-CZ" dirty="0"/>
          </a:p>
        </p:txBody>
      </p:sp>
      <p:pic>
        <p:nvPicPr>
          <p:cNvPr id="4" name="Zástupný symbol pro obsah 3" descr="Chipincamer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127250" y="1936750"/>
            <a:ext cx="5346700" cy="3594100"/>
          </a:xfrm>
          <a:ln>
            <a:solidFill>
              <a:srgbClr val="111111"/>
            </a:solidFill>
          </a:ln>
        </p:spPr>
      </p:pic>
      <p:sp>
        <p:nvSpPr>
          <p:cNvPr id="9" name="Obdélníkový popisek 8"/>
          <p:cNvSpPr/>
          <p:nvPr/>
        </p:nvSpPr>
        <p:spPr>
          <a:xfrm>
            <a:off x="4427984" y="1772816"/>
            <a:ext cx="1188640" cy="648072"/>
          </a:xfrm>
          <a:prstGeom prst="wedgeRectCallout">
            <a:avLst>
              <a:gd name="adj1" fmla="val -11050"/>
              <a:gd name="adj2" fmla="val 218556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LCD panel</a:t>
            </a:r>
            <a:endParaRPr lang="cs-CZ" dirty="0"/>
          </a:p>
        </p:txBody>
      </p:sp>
      <p:sp>
        <p:nvSpPr>
          <p:cNvPr id="10" name="Obdélníkový popisek 9"/>
          <p:cNvSpPr/>
          <p:nvPr/>
        </p:nvSpPr>
        <p:spPr>
          <a:xfrm>
            <a:off x="395536" y="2132856"/>
            <a:ext cx="1224136" cy="432048"/>
          </a:xfrm>
          <a:prstGeom prst="wedgeRectCallout">
            <a:avLst>
              <a:gd name="adj1" fmla="val 175423"/>
              <a:gd name="adj2" fmla="val 151044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Spoušť</a:t>
            </a:r>
            <a:endParaRPr lang="cs-CZ" dirty="0"/>
          </a:p>
        </p:txBody>
      </p:sp>
      <p:sp>
        <p:nvSpPr>
          <p:cNvPr id="12" name="Obdélníkový popisek 11"/>
          <p:cNvSpPr/>
          <p:nvPr/>
        </p:nvSpPr>
        <p:spPr>
          <a:xfrm>
            <a:off x="467544" y="5517232"/>
            <a:ext cx="1152128" cy="432048"/>
          </a:xfrm>
          <a:prstGeom prst="wedgeRectCallout">
            <a:avLst>
              <a:gd name="adj1" fmla="val 195385"/>
              <a:gd name="adj2" fmla="val -371585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Hledáček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123728" y="5517232"/>
            <a:ext cx="5364000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3"/>
              </a:rPr>
              <a:t>http://commons.wikimedia.org/wiki/File%3AChipincamera.jpg</a:t>
            </a:r>
            <a:endParaRPr lang="cs-CZ" sz="800" dirty="0" smtClean="0"/>
          </a:p>
          <a:p>
            <a:pPr algn="ctr"/>
            <a:r>
              <a:rPr lang="cs-CZ" sz="800" dirty="0" smtClean="0"/>
              <a:t>Autor: Peter </a:t>
            </a:r>
            <a:r>
              <a:rPr lang="cs-CZ" sz="800" dirty="0" err="1" smtClean="0"/>
              <a:t>Welleman</a:t>
            </a:r>
            <a:r>
              <a:rPr lang="cs-CZ" sz="800" dirty="0" smtClean="0"/>
              <a:t> (Vlastní dílo) CC-BY-2.5 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2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2123728" y="5517232"/>
            <a:ext cx="5364000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2"/>
              </a:rPr>
              <a:t>http://commons.wikimedia.org/wiki/File%3AChipincamera.jpg</a:t>
            </a:r>
            <a:endParaRPr lang="cs-CZ" sz="800" dirty="0" smtClean="0"/>
          </a:p>
          <a:p>
            <a:pPr algn="ctr"/>
            <a:r>
              <a:rPr lang="cs-CZ" sz="800" dirty="0" smtClean="0"/>
              <a:t>Autor: Peter </a:t>
            </a:r>
            <a:r>
              <a:rPr lang="cs-CZ" sz="800" dirty="0" err="1" smtClean="0"/>
              <a:t>Welleman</a:t>
            </a:r>
            <a:r>
              <a:rPr lang="cs-CZ" sz="800" dirty="0" smtClean="0"/>
              <a:t> (Vlastní dílo) CC-BY-2.5 </a:t>
            </a:r>
            <a:endParaRPr lang="cs-CZ" sz="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vzniká obraz v </a:t>
            </a:r>
            <a:r>
              <a:rPr lang="cs-CZ" dirty="0" err="1" smtClean="0"/>
              <a:t>digi</a:t>
            </a:r>
            <a:r>
              <a:rPr lang="cs-CZ" dirty="0" smtClean="0"/>
              <a:t> fotoaparátu</a:t>
            </a:r>
            <a:endParaRPr lang="cs-CZ" dirty="0"/>
          </a:p>
        </p:txBody>
      </p:sp>
      <p:pic>
        <p:nvPicPr>
          <p:cNvPr id="4" name="Zástupný symbol pro obsah 3" descr="Chipincamera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2127250" y="1936750"/>
            <a:ext cx="5346700" cy="3594100"/>
          </a:xfrm>
          <a:ln>
            <a:solidFill>
              <a:srgbClr val="111111"/>
            </a:solidFill>
          </a:ln>
        </p:spPr>
      </p:pic>
      <p:sp>
        <p:nvSpPr>
          <p:cNvPr id="5" name="Obdélníkový popisek 4"/>
          <p:cNvSpPr/>
          <p:nvPr/>
        </p:nvSpPr>
        <p:spPr>
          <a:xfrm>
            <a:off x="323528" y="3212976"/>
            <a:ext cx="1296144" cy="576064"/>
          </a:xfrm>
          <a:prstGeom prst="wedgeRectCallout">
            <a:avLst>
              <a:gd name="adj1" fmla="val 100241"/>
              <a:gd name="adj2" fmla="val 53314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Paměťová karta</a:t>
            </a:r>
            <a:endParaRPr lang="cs-CZ" dirty="0"/>
          </a:p>
        </p:txBody>
      </p:sp>
      <p:sp>
        <p:nvSpPr>
          <p:cNvPr id="6" name="Obdélníkový popisek 5"/>
          <p:cNvSpPr/>
          <p:nvPr/>
        </p:nvSpPr>
        <p:spPr>
          <a:xfrm>
            <a:off x="5076056" y="5949280"/>
            <a:ext cx="1656184" cy="648072"/>
          </a:xfrm>
          <a:prstGeom prst="wedgeRectCallout">
            <a:avLst>
              <a:gd name="adj1" fmla="val -79625"/>
              <a:gd name="adj2" fmla="val -333495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Snímací čip</a:t>
            </a:r>
          </a:p>
          <a:p>
            <a:pPr algn="ctr"/>
            <a:r>
              <a:rPr lang="cs-CZ" dirty="0" smtClean="0"/>
              <a:t>a procesor</a:t>
            </a:r>
            <a:endParaRPr lang="cs-CZ" dirty="0"/>
          </a:p>
        </p:txBody>
      </p:sp>
      <p:sp>
        <p:nvSpPr>
          <p:cNvPr id="7" name="Obdélníkový popisek 6"/>
          <p:cNvSpPr/>
          <p:nvPr/>
        </p:nvSpPr>
        <p:spPr>
          <a:xfrm>
            <a:off x="3203848" y="5949280"/>
            <a:ext cx="1656184" cy="648072"/>
          </a:xfrm>
          <a:prstGeom prst="wedgeRectCallout">
            <a:avLst>
              <a:gd name="adj1" fmla="val -8203"/>
              <a:gd name="adj2" fmla="val -299842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Clona </a:t>
            </a:r>
          </a:p>
          <a:p>
            <a:pPr algn="ctr"/>
            <a:r>
              <a:rPr lang="cs-CZ" dirty="0" smtClean="0"/>
              <a:t> a závěrka</a:t>
            </a:r>
            <a:endParaRPr lang="cs-CZ" dirty="0"/>
          </a:p>
        </p:txBody>
      </p:sp>
      <p:sp>
        <p:nvSpPr>
          <p:cNvPr id="8" name="Obdélníkový popisek 7"/>
          <p:cNvSpPr/>
          <p:nvPr/>
        </p:nvSpPr>
        <p:spPr>
          <a:xfrm>
            <a:off x="1691680" y="5877272"/>
            <a:ext cx="1224136" cy="432048"/>
          </a:xfrm>
          <a:prstGeom prst="wedgeRectCallout">
            <a:avLst>
              <a:gd name="adj1" fmla="val 47249"/>
              <a:gd name="adj2" fmla="val -248336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Objektiv</a:t>
            </a:r>
            <a:endParaRPr lang="cs-CZ" dirty="0"/>
          </a:p>
        </p:txBody>
      </p:sp>
      <p:sp>
        <p:nvSpPr>
          <p:cNvPr id="11" name="Obdélníkový popisek 10"/>
          <p:cNvSpPr/>
          <p:nvPr/>
        </p:nvSpPr>
        <p:spPr>
          <a:xfrm>
            <a:off x="5940152" y="4941168"/>
            <a:ext cx="1224136" cy="648072"/>
          </a:xfrm>
          <a:prstGeom prst="wedgeRectCallout">
            <a:avLst>
              <a:gd name="adj1" fmla="val -108189"/>
              <a:gd name="adj2" fmla="val -91555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Zdroj energie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5" grpId="0" animBg="1"/>
      <p:bldP spid="6" grpId="0" animBg="1"/>
      <p:bldP spid="7" grpId="0" animBg="1"/>
      <p:bldP spid="8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Světlo procházející objektivem</a:t>
            </a:r>
            <a:endParaRPr lang="cs-CZ" dirty="0"/>
          </a:p>
        </p:txBody>
      </p:sp>
      <p:pic>
        <p:nvPicPr>
          <p:cNvPr id="4" name="Zástupný symbol pro obsah 3" descr="RGB_kruhy5.jpg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611560" y="1844824"/>
            <a:ext cx="3821633" cy="3821633"/>
          </a:xfrm>
        </p:spPr>
      </p:pic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933950" y="1772816"/>
            <a:ext cx="3749040" cy="3888432"/>
          </a:xfrm>
        </p:spPr>
        <p:txBody>
          <a:bodyPr/>
          <a:lstStyle/>
          <a:p>
            <a:r>
              <a:rPr lang="cs-CZ" dirty="0" smtClean="0"/>
              <a:t>není barevné</a:t>
            </a:r>
          </a:p>
          <a:p>
            <a:r>
              <a:rPr lang="cs-CZ" dirty="0" smtClean="0"/>
              <a:t>má pouze úroveň jasu</a:t>
            </a:r>
          </a:p>
          <a:p>
            <a:r>
              <a:rPr lang="cs-CZ" dirty="0" smtClean="0"/>
              <a:t>prochází barevným filtrem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5661248"/>
            <a:ext cx="3816424" cy="2880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600" dirty="0" smtClean="0"/>
              <a:t>Original Author: Mike Horvath</a:t>
            </a:r>
            <a:r>
              <a:rPr lang="cs-CZ" sz="600" dirty="0" smtClean="0"/>
              <a:t> </a:t>
            </a:r>
            <a:r>
              <a:rPr lang="en-US" sz="600" dirty="0" smtClean="0"/>
              <a:t>New version by </a:t>
            </a:r>
            <a:r>
              <a:rPr lang="en-US" sz="600" dirty="0" err="1" smtClean="0">
                <a:hlinkClick r:id="rId3" tooltip="en:user:jacobolus"/>
              </a:rPr>
              <a:t>jacobolus</a:t>
            </a:r>
            <a:r>
              <a:rPr lang="cs-CZ" sz="600" dirty="0" smtClean="0"/>
              <a:t>. </a:t>
            </a:r>
            <a:r>
              <a:rPr lang="cs-CZ" sz="600" dirty="0" err="1" smtClean="0"/>
              <a:t>Original</a:t>
            </a:r>
            <a:r>
              <a:rPr lang="cs-CZ" sz="600" dirty="0" smtClean="0"/>
              <a:t> </a:t>
            </a:r>
            <a:r>
              <a:rPr lang="cs-CZ" sz="600" dirty="0" err="1" smtClean="0"/>
              <a:t>uploader</a:t>
            </a:r>
            <a:r>
              <a:rPr lang="cs-CZ" sz="600" dirty="0" smtClean="0"/>
              <a:t> </a:t>
            </a:r>
            <a:r>
              <a:rPr lang="cs-CZ" sz="600" dirty="0" err="1" smtClean="0"/>
              <a:t>was</a:t>
            </a:r>
            <a:r>
              <a:rPr lang="cs-CZ" sz="600" dirty="0" smtClean="0"/>
              <a:t> </a:t>
            </a:r>
            <a:r>
              <a:rPr lang="cs-CZ" sz="600" dirty="0" err="1" smtClean="0">
                <a:hlinkClick r:id="rId4" tooltip="en:User:SharkD"/>
              </a:rPr>
              <a:t>SharkD</a:t>
            </a:r>
            <a:r>
              <a:rPr lang="cs-CZ" sz="600" dirty="0" smtClean="0"/>
              <a:t> </a:t>
            </a:r>
            <a:r>
              <a:rPr lang="en-US" sz="600" dirty="0" smtClean="0"/>
              <a:t>This is a file from the </a:t>
            </a:r>
            <a:r>
              <a:rPr lang="en-US" sz="600" dirty="0" smtClean="0">
                <a:hlinkClick r:id="rId5" tooltip="commons:Main Page"/>
              </a:rPr>
              <a:t>Wikimedia Commons</a:t>
            </a:r>
            <a:r>
              <a:rPr lang="cs-CZ" sz="600" dirty="0" smtClean="0"/>
              <a:t> http://en.wikipedia.org/wiki/File:AdditiveColor.svg</a:t>
            </a:r>
            <a:endParaRPr lang="cs-CZ" sz="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Filtr před snímacím čipem</a:t>
            </a:r>
            <a:endParaRPr lang="cs-CZ" dirty="0"/>
          </a:p>
        </p:txBody>
      </p:sp>
      <p:pic>
        <p:nvPicPr>
          <p:cNvPr id="7" name="Zástupný symbol pro obsah 6" descr="BAYERV~1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r="42921"/>
          <a:stretch>
            <a:fillRect/>
          </a:stretch>
        </p:blipFill>
        <p:spPr>
          <a:xfrm rot="5400000">
            <a:off x="899118" y="1773289"/>
            <a:ext cx="3025281" cy="3312368"/>
          </a:xfrm>
        </p:spPr>
      </p:pic>
      <p:sp>
        <p:nvSpPr>
          <p:cNvPr id="33" name="Zástupný symbol pro obsah 32"/>
          <p:cNvSpPr>
            <a:spLocks noGrp="1"/>
          </p:cNvSpPr>
          <p:nvPr>
            <p:ph sz="quarter" idx="2"/>
          </p:nvPr>
        </p:nvSpPr>
        <p:spPr>
          <a:xfrm>
            <a:off x="4427984" y="2564904"/>
            <a:ext cx="4255006" cy="237626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každá buňka snímá jen </a:t>
            </a:r>
            <a:r>
              <a:rPr lang="cs-CZ" sz="2400" smtClean="0"/>
              <a:t>jas  barvy R</a:t>
            </a:r>
            <a:r>
              <a:rPr lang="cs-CZ" sz="2400" dirty="0" smtClean="0"/>
              <a:t>, G, B</a:t>
            </a:r>
          </a:p>
          <a:p>
            <a:pPr marL="269875" indent="-269875"/>
            <a:r>
              <a:rPr lang="cs-CZ" sz="2400" dirty="0" smtClean="0"/>
              <a:t>hodnota </a:t>
            </a:r>
            <a:r>
              <a:rPr lang="cs-CZ" sz="2400" smtClean="0"/>
              <a:t>je číselná 0-255</a:t>
            </a:r>
            <a:endParaRPr lang="cs-CZ" sz="2400" dirty="0" smtClean="0"/>
          </a:p>
          <a:p>
            <a:r>
              <a:rPr lang="cs-CZ" sz="2400" dirty="0" smtClean="0"/>
              <a:t>výsledná barva se vypočítá ze sousedních </a:t>
            </a:r>
            <a:r>
              <a:rPr lang="cs-CZ" sz="2400" dirty="0" err="1" smtClean="0"/>
              <a:t>pixelů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941169"/>
            <a:ext cx="3312368" cy="33855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800" dirty="0" smtClean="0"/>
              <a:t>Obrázek:  Bayerův _filtr.</a:t>
            </a:r>
            <a:r>
              <a:rPr lang="cs-CZ" sz="800" dirty="0" err="1" smtClean="0"/>
              <a:t>png</a:t>
            </a:r>
            <a:r>
              <a:rPr lang="cs-CZ" sz="800" dirty="0" smtClean="0"/>
              <a:t>  Autor:</a:t>
            </a:r>
            <a:r>
              <a:rPr lang="cs-CZ" sz="800" dirty="0" err="1" smtClean="0"/>
              <a:t>Serych</a:t>
            </a:r>
            <a:r>
              <a:rPr lang="cs-CZ" sz="800" dirty="0" smtClean="0"/>
              <a:t>,  dostupné z http://commons.wikimedia.org/wiki/File%3ABayer%C5%AFv_filtr.png</a:t>
            </a:r>
            <a:endParaRPr lang="cs-CZ" dirty="0"/>
          </a:p>
        </p:txBody>
      </p:sp>
      <p:sp>
        <p:nvSpPr>
          <p:cNvPr id="29" name="Elipsa 28"/>
          <p:cNvSpPr/>
          <p:nvPr/>
        </p:nvSpPr>
        <p:spPr>
          <a:xfrm>
            <a:off x="1115616" y="2348880"/>
            <a:ext cx="432048" cy="432048"/>
          </a:xfrm>
          <a:prstGeom prst="ellipse">
            <a:avLst/>
          </a:prstGeom>
          <a:noFill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1547664" y="2348880"/>
            <a:ext cx="432048" cy="432048"/>
          </a:xfrm>
          <a:prstGeom prst="ellipse">
            <a:avLst/>
          </a:prstGeom>
          <a:noFill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1979712" y="2348880"/>
            <a:ext cx="432048" cy="432048"/>
          </a:xfrm>
          <a:prstGeom prst="ellipse">
            <a:avLst/>
          </a:prstGeom>
          <a:noFill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1115616" y="2780928"/>
            <a:ext cx="432048" cy="432048"/>
          </a:xfrm>
          <a:prstGeom prst="ellipse">
            <a:avLst/>
          </a:prstGeom>
          <a:noFill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1547664" y="2780928"/>
            <a:ext cx="432048" cy="432048"/>
          </a:xfrm>
          <a:prstGeom prst="ellipse">
            <a:avLst/>
          </a:prstGeom>
          <a:noFill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1979712" y="2780928"/>
            <a:ext cx="432048" cy="432048"/>
          </a:xfrm>
          <a:prstGeom prst="ellipse">
            <a:avLst/>
          </a:prstGeom>
          <a:noFill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1115616" y="2564904"/>
            <a:ext cx="432048" cy="432048"/>
          </a:xfrm>
          <a:prstGeom prst="ellipse">
            <a:avLst/>
          </a:prstGeom>
          <a:noFill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1547664" y="2564904"/>
            <a:ext cx="432048" cy="432048"/>
          </a:xfrm>
          <a:prstGeom prst="ellipse">
            <a:avLst/>
          </a:prstGeom>
          <a:noFill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1979712" y="2564904"/>
            <a:ext cx="432048" cy="432048"/>
          </a:xfrm>
          <a:prstGeom prst="ellipse">
            <a:avLst/>
          </a:prstGeom>
          <a:noFill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uiExpand="1" build="p"/>
      <p:bldP spid="9" grpId="0" animBg="1"/>
      <p:bldP spid="29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2" grpId="0" animBg="1"/>
      <p:bldP spid="4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snímacího čipu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skládá se ze </a:t>
            </a:r>
            <a:r>
              <a:rPr lang="cs-CZ" dirty="0" err="1" smtClean="0"/>
              <a:t>světlocitlivých</a:t>
            </a:r>
            <a:r>
              <a:rPr lang="cs-CZ" dirty="0" smtClean="0"/>
              <a:t> buněk</a:t>
            </a:r>
          </a:p>
          <a:p>
            <a:r>
              <a:rPr lang="cs-CZ" dirty="0" smtClean="0"/>
              <a:t>rozlišení </a:t>
            </a:r>
            <a:r>
              <a:rPr lang="cs-CZ" dirty="0" err="1" smtClean="0"/>
              <a:t>Mpx</a:t>
            </a:r>
            <a:endParaRPr lang="cs-CZ" dirty="0" smtClean="0"/>
          </a:p>
          <a:p>
            <a:r>
              <a:rPr lang="cs-CZ" dirty="0" smtClean="0"/>
              <a:t>max. množství </a:t>
            </a:r>
            <a:r>
              <a:rPr lang="cs-CZ" dirty="0" err="1" smtClean="0"/>
              <a:t>pixelů</a:t>
            </a:r>
            <a:r>
              <a:rPr lang="cs-CZ" dirty="0" smtClean="0"/>
              <a:t> šířka x výška</a:t>
            </a:r>
          </a:p>
          <a:p>
            <a:pPr lvl="1"/>
            <a:r>
              <a:rPr lang="cs-CZ" sz="2000" dirty="0" smtClean="0"/>
              <a:t>příklad</a:t>
            </a:r>
            <a:r>
              <a:rPr lang="cs-CZ" dirty="0" smtClean="0"/>
              <a:t>:  </a:t>
            </a:r>
            <a:r>
              <a:rPr lang="cs-CZ" sz="2000" dirty="0" smtClean="0"/>
              <a:t>4000 x 3000 =12Mpx</a:t>
            </a:r>
            <a:endParaRPr lang="cs-CZ" dirty="0" smtClean="0"/>
          </a:p>
          <a:p>
            <a:r>
              <a:rPr lang="cs-CZ" dirty="0" smtClean="0"/>
              <a:t>nastavitelné menší rozlišení</a:t>
            </a:r>
          </a:p>
          <a:p>
            <a:pPr lvl="1"/>
            <a:r>
              <a:rPr lang="cs-CZ" sz="2000" dirty="0" smtClean="0"/>
              <a:t>často je postačující</a:t>
            </a:r>
          </a:p>
          <a:p>
            <a:pPr lvl="1"/>
            <a:r>
              <a:rPr lang="cs-CZ" sz="2000" dirty="0" smtClean="0"/>
              <a:t>čím větší je rozlišení v </a:t>
            </a:r>
            <a:r>
              <a:rPr lang="cs-CZ" sz="2000" dirty="0" err="1" smtClean="0"/>
              <a:t>px</a:t>
            </a:r>
            <a:r>
              <a:rPr lang="cs-CZ" sz="2000" dirty="0" smtClean="0"/>
              <a:t>, tím je větší fotografie v kB – MB</a:t>
            </a:r>
          </a:p>
          <a:p>
            <a:pPr lvl="1"/>
            <a:r>
              <a:rPr lang="cs-CZ" sz="2000" dirty="0" smtClean="0"/>
              <a:t>například</a:t>
            </a:r>
          </a:p>
          <a:p>
            <a:pPr lvl="2"/>
            <a:r>
              <a:rPr lang="cs-CZ" dirty="0" smtClean="0"/>
              <a:t>4000 x 3000  		4MB</a:t>
            </a:r>
          </a:p>
          <a:p>
            <a:pPr lvl="2"/>
            <a:r>
              <a:rPr lang="cs-CZ" dirty="0" smtClean="0"/>
              <a:t>2592 x 1944px		1MB</a:t>
            </a:r>
          </a:p>
          <a:p>
            <a:pPr lvl="2"/>
            <a:r>
              <a:rPr lang="cs-CZ" dirty="0" smtClean="0"/>
              <a:t>1600 x 1200                600 kB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vlastnosti snímacího čipu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484784"/>
            <a:ext cx="7772400" cy="4572000"/>
          </a:xfrm>
        </p:spPr>
        <p:txBody>
          <a:bodyPr/>
          <a:lstStyle/>
          <a:p>
            <a:r>
              <a:rPr lang="cs-CZ" dirty="0" smtClean="0"/>
              <a:t>konstrukční typ CMOS, CCD</a:t>
            </a:r>
          </a:p>
          <a:p>
            <a:r>
              <a:rPr lang="cs-CZ" dirty="0" smtClean="0"/>
              <a:t>fyzická velikost čipu </a:t>
            </a:r>
          </a:p>
          <a:p>
            <a:pPr lvl="1"/>
            <a:r>
              <a:rPr lang="cs-CZ" sz="2000" dirty="0" smtClean="0"/>
              <a:t>často se neuvádí v prospektech</a:t>
            </a:r>
          </a:p>
          <a:p>
            <a:pPr lvl="1"/>
            <a:r>
              <a:rPr lang="cs-CZ" sz="2000" dirty="0" smtClean="0"/>
              <a:t>čím větší, tím lepší</a:t>
            </a:r>
          </a:p>
          <a:p>
            <a:r>
              <a:rPr lang="cs-CZ" dirty="0" smtClean="0"/>
              <a:t>citlivost snímacího čipu  ISO </a:t>
            </a:r>
          </a:p>
          <a:p>
            <a:pPr lvl="1"/>
            <a:r>
              <a:rPr lang="cs-CZ" sz="2000" dirty="0" smtClean="0"/>
              <a:t>nastavitelné ( například 100 -1600 i více)</a:t>
            </a:r>
          </a:p>
          <a:p>
            <a:pPr lvl="1"/>
            <a:r>
              <a:rPr lang="cs-CZ" sz="2000" dirty="0" smtClean="0"/>
              <a:t>vysoké ISO způsobuje digitální šum</a:t>
            </a:r>
          </a:p>
          <a:p>
            <a:pPr lvl="1"/>
            <a:r>
              <a:rPr lang="cs-CZ" sz="2000" dirty="0" smtClean="0"/>
              <a:t>základní hodnota 100</a:t>
            </a:r>
          </a:p>
          <a:p>
            <a:r>
              <a:rPr lang="cs-CZ" dirty="0" smtClean="0"/>
              <a:t>WB – vyvážení bílé (</a:t>
            </a:r>
            <a:r>
              <a:rPr lang="cs-CZ" dirty="0" err="1" smtClean="0"/>
              <a:t>white</a:t>
            </a:r>
            <a:r>
              <a:rPr lang="cs-CZ" dirty="0" smtClean="0"/>
              <a:t> balance)</a:t>
            </a:r>
          </a:p>
          <a:p>
            <a:pPr lvl="1"/>
            <a:r>
              <a:rPr lang="cs-CZ" sz="2000" dirty="0" smtClean="0"/>
              <a:t>nastavuje se podle typu osvětlení (žárovka, denní světlo,..)</a:t>
            </a:r>
          </a:p>
          <a:p>
            <a:pPr lvl="1"/>
            <a:r>
              <a:rPr lang="cs-CZ" sz="2000" dirty="0" smtClean="0"/>
              <a:t>automatické nastavení AWB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7772400" cy="936104"/>
          </a:xfrm>
        </p:spPr>
        <p:txBody>
          <a:bodyPr>
            <a:normAutofit/>
          </a:bodyPr>
          <a:lstStyle/>
          <a:p>
            <a:r>
              <a:rPr lang="cs-CZ" dirty="0" smtClean="0"/>
              <a:t>Digitální šum - zrnění</a:t>
            </a:r>
            <a:endParaRPr lang="cs-CZ" dirty="0"/>
          </a:p>
        </p:txBody>
      </p:sp>
      <p:pic>
        <p:nvPicPr>
          <p:cNvPr id="7" name="Zástupný symbol pro obsah 6" descr="ISO_100.jpg"/>
          <p:cNvPicPr>
            <a:picLocks noGrp="1" noChangeAspect="1"/>
          </p:cNvPicPr>
          <p:nvPr>
            <p:ph sz="quarter"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683568" y="1700808"/>
            <a:ext cx="3749675" cy="2249488"/>
          </a:xfrm>
        </p:spPr>
      </p:pic>
      <p:pic>
        <p:nvPicPr>
          <p:cNvPr id="8" name="Obrázek 7" descr="ISO_40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47664" y="2852936"/>
            <a:ext cx="3810000" cy="2082800"/>
          </a:xfrm>
          <a:prstGeom prst="rect">
            <a:avLst/>
          </a:prstGeom>
        </p:spPr>
      </p:pic>
      <p:pic>
        <p:nvPicPr>
          <p:cNvPr id="9" name="Obrázek 8" descr="ISO_160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03848" y="3861048"/>
            <a:ext cx="3810000" cy="212090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3923928" y="2132856"/>
            <a:ext cx="172819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ISO 100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355976" y="3140968"/>
            <a:ext cx="172819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ISO 400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084168" y="4509120"/>
            <a:ext cx="172819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ISO 1600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 descr="AWB_IMG_421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32040" y="1700808"/>
            <a:ext cx="2952328" cy="297613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Vyvážení bílé WB</a:t>
            </a:r>
            <a:endParaRPr lang="cs-CZ" dirty="0"/>
          </a:p>
        </p:txBody>
      </p:sp>
      <p:pic>
        <p:nvPicPr>
          <p:cNvPr id="11" name="Obrázek 10" descr="AWB_AWB_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15616" y="1700808"/>
            <a:ext cx="2952328" cy="2976137"/>
          </a:xfrm>
          <a:prstGeom prst="rect">
            <a:avLst/>
          </a:prstGeom>
        </p:spPr>
      </p:pic>
      <p:pic>
        <p:nvPicPr>
          <p:cNvPr id="12" name="Obrázek 11" descr="AWB_IMG_421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92080" y="3140968"/>
            <a:ext cx="2978939" cy="3071071"/>
          </a:xfrm>
          <a:prstGeom prst="rect">
            <a:avLst/>
          </a:prstGeom>
        </p:spPr>
      </p:pic>
      <p:pic>
        <p:nvPicPr>
          <p:cNvPr id="13" name="Obrázek 12" descr="AWB_IMG_421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619672" y="3140968"/>
            <a:ext cx="2952179" cy="3030984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915816" y="2276872"/>
            <a:ext cx="151216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Žárovka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804248" y="2276872"/>
            <a:ext cx="172819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Zataženo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236296" y="3645024"/>
            <a:ext cx="151216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Zářivka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347864" y="3717032"/>
            <a:ext cx="151216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Denní světlo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131840" y="4797152"/>
            <a:ext cx="381642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Fotografie byla pořízena v kanceláři se zářivkovým osvětlením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Objektiv</a:t>
            </a:r>
            <a:endParaRPr lang="cs-CZ" dirty="0"/>
          </a:p>
        </p:txBody>
      </p:sp>
      <p:pic>
        <p:nvPicPr>
          <p:cNvPr id="5" name="Zástupný symbol pro obsah 4" descr="objektiv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2459223"/>
            <a:ext cx="3420570" cy="2337930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4008" y="1447800"/>
            <a:ext cx="4038982" cy="45720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objektiv – optická soustava čoček a zrcadel</a:t>
            </a:r>
          </a:p>
          <a:p>
            <a:r>
              <a:rPr lang="cs-CZ" sz="2000" dirty="0" smtClean="0"/>
              <a:t>vytváří zmenšený obraz</a:t>
            </a:r>
          </a:p>
          <a:p>
            <a:r>
              <a:rPr lang="cs-CZ" sz="2000" dirty="0" smtClean="0"/>
              <a:t>určuje šířku záběru</a:t>
            </a:r>
          </a:p>
          <a:p>
            <a:pPr lvl="1"/>
            <a:r>
              <a:rPr lang="cs-CZ" sz="1800" dirty="0" smtClean="0"/>
              <a:t>základní objektiv</a:t>
            </a:r>
          </a:p>
          <a:p>
            <a:pPr lvl="1"/>
            <a:r>
              <a:rPr lang="cs-CZ" sz="1800" dirty="0" smtClean="0"/>
              <a:t>širokoúhlý</a:t>
            </a:r>
          </a:p>
          <a:p>
            <a:pPr lvl="1"/>
            <a:r>
              <a:rPr lang="cs-CZ" sz="1800" dirty="0" smtClean="0"/>
              <a:t>teleobjektiv</a:t>
            </a:r>
          </a:p>
          <a:p>
            <a:pPr lvl="1"/>
            <a:r>
              <a:rPr lang="cs-CZ" sz="1800" dirty="0" smtClean="0"/>
              <a:t>makro – fotografování detailů</a:t>
            </a:r>
          </a:p>
          <a:p>
            <a:r>
              <a:rPr lang="cs-CZ" sz="2000" dirty="0" smtClean="0"/>
              <a:t>optický zoom = možnost měnit šířku záběru (přiblížit objekt)</a:t>
            </a:r>
          </a:p>
          <a:p>
            <a:r>
              <a:rPr lang="cs-CZ" sz="2000" dirty="0" smtClean="0"/>
              <a:t>digitální zoom = elektronicky „přiblížit objekt“, doporučeno vypnout, nižší kvalita obrazu</a:t>
            </a:r>
          </a:p>
        </p:txBody>
      </p:sp>
      <p:sp>
        <p:nvSpPr>
          <p:cNvPr id="6" name="Obdélník 5"/>
          <p:cNvSpPr/>
          <p:nvPr/>
        </p:nvSpPr>
        <p:spPr>
          <a:xfrm>
            <a:off x="899592" y="4797152"/>
            <a:ext cx="3420000" cy="144016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dirty="0" smtClean="0"/>
              <a:t>fotografie školního fotoaparátu</a:t>
            </a:r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Expozice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Clona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Závěrka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otvor, kterým prochází světlo</a:t>
            </a:r>
          </a:p>
          <a:p>
            <a:pPr lvl="1"/>
            <a:r>
              <a:rPr lang="cs-CZ" sz="2000" dirty="0" smtClean="0"/>
              <a:t>tmavé prostředí – malé zaclonění f2,8</a:t>
            </a:r>
          </a:p>
          <a:p>
            <a:pPr lvl="1"/>
            <a:r>
              <a:rPr lang="cs-CZ" sz="2000" dirty="0" smtClean="0"/>
              <a:t>slunné počasí – velké zaclonění f 16, f8</a:t>
            </a:r>
          </a:p>
          <a:p>
            <a:pPr lvl="1"/>
            <a:r>
              <a:rPr lang="cs-CZ" sz="2000" dirty="0" smtClean="0"/>
              <a:t>čím větší clona, tím větší hloubka ostrosti</a:t>
            </a:r>
          </a:p>
          <a:p>
            <a:pPr lvl="1"/>
            <a:r>
              <a:rPr lang="cs-CZ" sz="2000" dirty="0" smtClean="0"/>
              <a:t>za slunného počasí jsou ostré snímky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určuje čas, jak dlouho dopadá světlo na snímací čip</a:t>
            </a:r>
          </a:p>
          <a:p>
            <a:pPr lvl="1"/>
            <a:r>
              <a:rPr lang="cs-CZ" sz="2200" dirty="0" smtClean="0"/>
              <a:t>krátké časy na pohyb, sport, děti, zvířátka</a:t>
            </a:r>
          </a:p>
          <a:p>
            <a:pPr lvl="1"/>
            <a:r>
              <a:rPr lang="cs-CZ" sz="2200" dirty="0" smtClean="0"/>
              <a:t>dlouhé časy na statické objekty (příroda, architektura)</a:t>
            </a:r>
          </a:p>
          <a:p>
            <a:pPr lvl="1"/>
            <a:r>
              <a:rPr lang="cs-CZ" sz="2200" dirty="0" smtClean="0"/>
              <a:t>při dlouhých časech je pohyb rozmazaný</a:t>
            </a:r>
          </a:p>
          <a:p>
            <a:pPr lvl="1"/>
            <a:r>
              <a:rPr lang="cs-CZ" sz="2200" dirty="0" smtClean="0"/>
              <a:t>1/60 s,1/125 s, 1/250 s, 1/1000 s</a:t>
            </a:r>
          </a:p>
          <a:p>
            <a:pPr lvl="1"/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expozice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kombinace clony a času</a:t>
            </a:r>
          </a:p>
          <a:p>
            <a:r>
              <a:rPr lang="cs-CZ" dirty="0" smtClean="0"/>
              <a:t>fotoaparát vyhodnotí scénu elektronicky</a:t>
            </a:r>
          </a:p>
          <a:p>
            <a:r>
              <a:rPr lang="cs-CZ" dirty="0" smtClean="0"/>
              <a:t>nastavení expozice</a:t>
            </a:r>
          </a:p>
          <a:p>
            <a:pPr lvl="1"/>
            <a:r>
              <a:rPr lang="cs-CZ" dirty="0" smtClean="0"/>
              <a:t>automatické</a:t>
            </a:r>
          </a:p>
          <a:p>
            <a:pPr lvl="1"/>
            <a:r>
              <a:rPr lang="cs-CZ" dirty="0" smtClean="0"/>
              <a:t>režimy (krajina, pohyb, noční scéna)</a:t>
            </a:r>
          </a:p>
          <a:p>
            <a:pPr lvl="1"/>
            <a:r>
              <a:rPr lang="cs-CZ" dirty="0" smtClean="0"/>
              <a:t>manuální režim M, </a:t>
            </a:r>
            <a:r>
              <a:rPr lang="cs-CZ" dirty="0" err="1" smtClean="0"/>
              <a:t>Av</a:t>
            </a:r>
            <a:r>
              <a:rPr lang="cs-CZ" dirty="0" smtClean="0"/>
              <a:t>, </a:t>
            </a:r>
            <a:r>
              <a:rPr lang="cs-CZ" dirty="0" err="1" smtClean="0"/>
              <a:t>Tv</a:t>
            </a:r>
            <a:r>
              <a:rPr lang="cs-CZ" dirty="0" smtClean="0"/>
              <a:t>, P</a:t>
            </a:r>
          </a:p>
          <a:p>
            <a:pPr lvl="1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Expoziční režimy</a:t>
            </a:r>
            <a:endParaRPr lang="cs-CZ" dirty="0"/>
          </a:p>
        </p:txBody>
      </p:sp>
      <p:pic>
        <p:nvPicPr>
          <p:cNvPr id="4" name="Zástupný symbol pro obsah 3" descr="digi_1.JPG"/>
          <p:cNvPicPr>
            <a:picLocks noGrp="1" noChangeAspect="1"/>
          </p:cNvPicPr>
          <p:nvPr>
            <p:ph sz="quarter"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1691680" y="1988840"/>
            <a:ext cx="5413375" cy="4057650"/>
          </a:xfrm>
        </p:spPr>
      </p:pic>
      <p:sp>
        <p:nvSpPr>
          <p:cNvPr id="5" name="Zaoblený obdélníkový popisek 4"/>
          <p:cNvSpPr/>
          <p:nvPr/>
        </p:nvSpPr>
        <p:spPr>
          <a:xfrm>
            <a:off x="4139952" y="2276872"/>
            <a:ext cx="1440160" cy="720080"/>
          </a:xfrm>
          <a:prstGeom prst="wedgeRoundRectCallout">
            <a:avLst>
              <a:gd name="adj1" fmla="val -62242"/>
              <a:gd name="adj2" fmla="val 116607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všechny parametry nastaveny automaticky</a:t>
            </a:r>
            <a:endParaRPr lang="cs-CZ" sz="1100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4211960" y="3573016"/>
            <a:ext cx="1440160" cy="432048"/>
          </a:xfrm>
          <a:prstGeom prst="wedgeRoundRectCallout">
            <a:avLst>
              <a:gd name="adj1" fmla="val -71075"/>
              <a:gd name="adj2" fmla="val -3504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/>
              <a:t>všechny parametry volí uživatel</a:t>
            </a:r>
            <a:endParaRPr lang="cs-CZ" sz="1100" dirty="0"/>
          </a:p>
        </p:txBody>
      </p:sp>
      <p:sp>
        <p:nvSpPr>
          <p:cNvPr id="8" name="Obdélník 7"/>
          <p:cNvSpPr/>
          <p:nvPr/>
        </p:nvSpPr>
        <p:spPr>
          <a:xfrm>
            <a:off x="1691680" y="6021288"/>
            <a:ext cx="5400600" cy="144016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dirty="0" smtClean="0"/>
              <a:t>fotografie školního fotoaparátu</a:t>
            </a:r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Problémová expozice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snímek přesvětlený </a:t>
            </a:r>
          </a:p>
          <a:p>
            <a:r>
              <a:rPr lang="cs-CZ" dirty="0" smtClean="0"/>
              <a:t>snímek tmavý</a:t>
            </a:r>
          </a:p>
          <a:p>
            <a:r>
              <a:rPr lang="cs-CZ" dirty="0" err="1" smtClean="0"/>
              <a:t>přepaly</a:t>
            </a:r>
            <a:r>
              <a:rPr lang="cs-CZ" dirty="0" smtClean="0"/>
              <a:t> – bílá místa bez </a:t>
            </a:r>
            <a:r>
              <a:rPr lang="cs-CZ" smtClean="0"/>
              <a:t>kresby ( RGB 252-255)</a:t>
            </a:r>
            <a:endParaRPr lang="cs-CZ" dirty="0" smtClean="0"/>
          </a:p>
          <a:p>
            <a:r>
              <a:rPr lang="cs-CZ" dirty="0" smtClean="0"/>
              <a:t>podpaly – černá místa, méně často</a:t>
            </a:r>
          </a:p>
          <a:p>
            <a:r>
              <a:rPr lang="cs-CZ" dirty="0" smtClean="0"/>
              <a:t>některé scény jsou obtížně zachytitelné</a:t>
            </a:r>
          </a:p>
          <a:p>
            <a:pPr lvl="1"/>
            <a:r>
              <a:rPr lang="cs-CZ" dirty="0" smtClean="0"/>
              <a:t>silně osvětlené obličeje</a:t>
            </a:r>
          </a:p>
          <a:p>
            <a:pPr lvl="1"/>
            <a:r>
              <a:rPr lang="cs-CZ" dirty="0" smtClean="0"/>
              <a:t>kontrasty světla a stínu</a:t>
            </a:r>
          </a:p>
          <a:p>
            <a:pPr lvl="1"/>
            <a:r>
              <a:rPr lang="cs-CZ" dirty="0" smtClean="0"/>
              <a:t>tmavé jeskyně</a:t>
            </a:r>
          </a:p>
          <a:p>
            <a:pPr lvl="1"/>
            <a:r>
              <a:rPr lang="cs-CZ" dirty="0" smtClean="0"/>
              <a:t>fotografie na sněhu</a:t>
            </a:r>
          </a:p>
          <a:p>
            <a:r>
              <a:rPr lang="cs-CZ" dirty="0" smtClean="0"/>
              <a:t>přisvětlení bleskem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Problémová expozice</a:t>
            </a:r>
            <a:endParaRPr lang="cs-CZ" dirty="0"/>
          </a:p>
        </p:txBody>
      </p:sp>
      <p:pic>
        <p:nvPicPr>
          <p:cNvPr id="8" name="Zástupný symbol pro obsah 7" descr="P1010229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1916832"/>
            <a:ext cx="6099048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prvky fotoaparátu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paměťová karta – různé druhy (SD, SDHC)</a:t>
            </a:r>
          </a:p>
          <a:p>
            <a:pPr lvl="1"/>
            <a:r>
              <a:rPr lang="cs-CZ" dirty="0" smtClean="0"/>
              <a:t>kapacita karty – až 64GB</a:t>
            </a:r>
          </a:p>
          <a:p>
            <a:pPr lvl="1"/>
            <a:r>
              <a:rPr lang="cs-CZ" dirty="0" smtClean="0"/>
              <a:t>rychlost ukládání snímků</a:t>
            </a:r>
          </a:p>
        </p:txBody>
      </p:sp>
      <p:pic>
        <p:nvPicPr>
          <p:cNvPr id="4" name="Obrázek 3" descr="paměťová kart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9712" y="3068960"/>
            <a:ext cx="3810000" cy="243840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1979712" y="5517232"/>
            <a:ext cx="3816000" cy="144016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dirty="0" smtClean="0"/>
              <a:t>paměťová karta školního fotoaparátu</a:t>
            </a:r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parametry fotoaparátu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výdrž baterií</a:t>
            </a:r>
          </a:p>
          <a:p>
            <a:r>
              <a:rPr lang="cs-CZ" dirty="0" smtClean="0"/>
              <a:t>blesk – vestavěný nebo externí</a:t>
            </a:r>
          </a:p>
          <a:p>
            <a:r>
              <a:rPr lang="cs-CZ" dirty="0" smtClean="0"/>
              <a:t>hledáček nebo jen LCD</a:t>
            </a:r>
          </a:p>
          <a:p>
            <a:r>
              <a:rPr lang="cs-CZ" dirty="0" smtClean="0"/>
              <a:t>přenos dat</a:t>
            </a:r>
          </a:p>
          <a:p>
            <a:pPr lvl="1"/>
            <a:r>
              <a:rPr lang="cs-CZ" dirty="0" smtClean="0"/>
              <a:t>USB kabel</a:t>
            </a:r>
          </a:p>
          <a:p>
            <a:pPr lvl="1"/>
            <a:r>
              <a:rPr lang="cs-CZ" dirty="0" smtClean="0"/>
              <a:t>čtečka paměťových karet</a:t>
            </a:r>
          </a:p>
          <a:p>
            <a:pPr lvl="1"/>
            <a:r>
              <a:rPr lang="cs-CZ" dirty="0" err="1" smtClean="0"/>
              <a:t>Bluetooth</a:t>
            </a:r>
            <a:endParaRPr lang="cs-CZ" dirty="0" smtClean="0"/>
          </a:p>
          <a:p>
            <a:pPr lvl="1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fotoaparátů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kompaktní </a:t>
            </a:r>
          </a:p>
          <a:p>
            <a:pPr lvl="1"/>
            <a:r>
              <a:rPr lang="cs-CZ" dirty="0" smtClean="0"/>
              <a:t>tělo fotoaparátu a objektiv jsou jeden celek</a:t>
            </a:r>
          </a:p>
          <a:p>
            <a:pPr lvl="1"/>
            <a:r>
              <a:rPr lang="cs-CZ" dirty="0" smtClean="0"/>
              <a:t>průhledový hledáček nebo bez hledáčku</a:t>
            </a:r>
          </a:p>
          <a:p>
            <a:r>
              <a:rPr lang="cs-CZ" dirty="0" smtClean="0"/>
              <a:t>falešné zrcadlovky</a:t>
            </a:r>
          </a:p>
          <a:p>
            <a:pPr lvl="1"/>
            <a:r>
              <a:rPr lang="cs-CZ" dirty="0" smtClean="0"/>
              <a:t>elektronický</a:t>
            </a:r>
            <a:r>
              <a:rPr lang="cs-CZ" sz="2000" dirty="0" smtClean="0"/>
              <a:t> </a:t>
            </a:r>
            <a:r>
              <a:rPr lang="cs-CZ" dirty="0" smtClean="0"/>
              <a:t>hledáček</a:t>
            </a:r>
            <a:endParaRPr lang="cs-CZ" sz="2000" dirty="0" smtClean="0"/>
          </a:p>
          <a:p>
            <a:r>
              <a:rPr lang="cs-CZ" dirty="0" smtClean="0"/>
              <a:t>DSLR – zrcadlovky, kvalitnější, dražší</a:t>
            </a:r>
          </a:p>
          <a:p>
            <a:pPr lvl="1"/>
            <a:r>
              <a:rPr lang="cs-CZ" dirty="0" smtClean="0"/>
              <a:t>vyměnitelné objektiv</a:t>
            </a:r>
          </a:p>
          <a:p>
            <a:pPr lvl="1"/>
            <a:r>
              <a:rPr lang="cs-CZ" dirty="0" smtClean="0"/>
              <a:t>optický hledáček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000" dirty="0" smtClean="0"/>
              <a:t>Výhody a nevýhody digitálního fotoaparátu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988840"/>
            <a:ext cx="3749040" cy="403096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téměř automatické fotografování</a:t>
            </a:r>
          </a:p>
          <a:p>
            <a:r>
              <a:rPr lang="cs-CZ" sz="2400" dirty="0" smtClean="0"/>
              <a:t>kompozice obrazu na LCD</a:t>
            </a:r>
          </a:p>
          <a:p>
            <a:r>
              <a:rPr lang="cs-CZ" sz="2400" dirty="0" smtClean="0"/>
              <a:t>minimální náklady na fotografování</a:t>
            </a:r>
          </a:p>
          <a:p>
            <a:r>
              <a:rPr lang="cs-CZ" sz="2400" dirty="0" smtClean="0"/>
              <a:t>možnost experimentování</a:t>
            </a:r>
          </a:p>
          <a:p>
            <a:pPr marL="444500" indent="-174625">
              <a:buNone/>
            </a:pPr>
            <a:r>
              <a:rPr lang="cs-CZ" sz="2400" dirty="0" smtClean="0"/>
              <a:t>u každého snímku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33950" y="2060848"/>
            <a:ext cx="3749040" cy="395895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závislost na zdroji energie</a:t>
            </a:r>
          </a:p>
          <a:p>
            <a:r>
              <a:rPr lang="cs-CZ" sz="2400" dirty="0" smtClean="0"/>
              <a:t>morální zastarávání přístroje</a:t>
            </a:r>
          </a:p>
          <a:p>
            <a:r>
              <a:rPr lang="cs-CZ" sz="2400" dirty="0" smtClean="0"/>
              <a:t>fyzické zastarávání slepnutí </a:t>
            </a:r>
            <a:r>
              <a:rPr lang="cs-CZ" sz="2400" dirty="0" err="1" smtClean="0"/>
              <a:t>světlocitlivého</a:t>
            </a:r>
            <a:r>
              <a:rPr lang="cs-CZ" sz="2400" dirty="0" smtClean="0"/>
              <a:t> prvku</a:t>
            </a:r>
          </a:p>
          <a:p>
            <a:r>
              <a:rPr lang="cs-CZ" sz="2400" dirty="0" smtClean="0"/>
              <a:t>nutná minimální znalost výpočetní techniky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vybrat správný fotoaparát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Jaký jsem fotograf?</a:t>
            </a:r>
          </a:p>
          <a:p>
            <a:pPr lvl="1"/>
            <a:r>
              <a:rPr lang="cs-CZ" dirty="0" smtClean="0"/>
              <a:t>fotím občas, příležitostné události</a:t>
            </a:r>
          </a:p>
          <a:p>
            <a:pPr lvl="1"/>
            <a:r>
              <a:rPr lang="cs-CZ" dirty="0" smtClean="0"/>
              <a:t>fotím rád, fotografování je koníčkem</a:t>
            </a:r>
          </a:p>
          <a:p>
            <a:r>
              <a:rPr lang="cs-CZ" dirty="0" smtClean="0"/>
              <a:t>Jaké jsou mé finanční možnosti?</a:t>
            </a:r>
          </a:p>
          <a:p>
            <a:pPr lvl="1"/>
            <a:r>
              <a:rPr lang="cs-CZ" dirty="0" smtClean="0"/>
              <a:t>levnější kompakty </a:t>
            </a:r>
            <a:r>
              <a:rPr lang="cs-CZ" sz="3600" dirty="0" smtClean="0">
                <a:solidFill>
                  <a:srgbClr val="FF0000"/>
                </a:solidFill>
              </a:rPr>
              <a:t>x</a:t>
            </a:r>
            <a:r>
              <a:rPr lang="cs-CZ" dirty="0" smtClean="0"/>
              <a:t> dražší modely DSLR</a:t>
            </a:r>
          </a:p>
          <a:p>
            <a:pPr lvl="1"/>
            <a:r>
              <a:rPr lang="cs-CZ" dirty="0" smtClean="0"/>
              <a:t>morální i fyzické zastarávání přístrojů</a:t>
            </a:r>
          </a:p>
          <a:p>
            <a:r>
              <a:rPr lang="cs-CZ" dirty="0" smtClean="0"/>
              <a:t>Kolik času chci věnovat fotografování?</a:t>
            </a:r>
          </a:p>
          <a:p>
            <a:pPr lvl="1"/>
            <a:r>
              <a:rPr lang="cs-CZ" dirty="0" smtClean="0"/>
              <a:t>automatická nastavení </a:t>
            </a:r>
            <a:r>
              <a:rPr lang="cs-CZ" sz="3200" dirty="0" smtClean="0">
                <a:solidFill>
                  <a:srgbClr val="FF0000"/>
                </a:solidFill>
              </a:rPr>
              <a:t>x</a:t>
            </a:r>
            <a:r>
              <a:rPr lang="cs-CZ" dirty="0" smtClean="0"/>
              <a:t> studovat problematiku, PC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800" dirty="0" smtClean="0"/>
              <a:t>Licence k obrazovému materiálu:</a:t>
            </a:r>
          </a:p>
          <a:p>
            <a:r>
              <a:rPr lang="en-US" sz="800" dirty="0" smtClean="0"/>
              <a:t>Original Author: Mike Horvath</a:t>
            </a:r>
            <a:r>
              <a:rPr lang="cs-CZ" sz="800" dirty="0" smtClean="0"/>
              <a:t> </a:t>
            </a:r>
            <a:r>
              <a:rPr lang="en-US" sz="800" dirty="0" smtClean="0"/>
              <a:t>New version by </a:t>
            </a:r>
            <a:r>
              <a:rPr lang="en-US" sz="800" dirty="0" err="1" smtClean="0">
                <a:hlinkClick r:id="rId2" tooltip="en:user:jacobolus"/>
              </a:rPr>
              <a:t>jacobolus</a:t>
            </a:r>
            <a:r>
              <a:rPr lang="cs-CZ" sz="800" dirty="0" smtClean="0"/>
              <a:t>. </a:t>
            </a:r>
            <a:r>
              <a:rPr lang="cs-CZ" sz="800" dirty="0" err="1" smtClean="0"/>
              <a:t>Original</a:t>
            </a:r>
            <a:r>
              <a:rPr lang="cs-CZ" sz="800" dirty="0" smtClean="0"/>
              <a:t> </a:t>
            </a:r>
            <a:r>
              <a:rPr lang="cs-CZ" sz="800" dirty="0" err="1" smtClean="0"/>
              <a:t>uploader</a:t>
            </a:r>
            <a:r>
              <a:rPr lang="cs-CZ" sz="800" dirty="0" smtClean="0"/>
              <a:t> </a:t>
            </a:r>
            <a:r>
              <a:rPr lang="cs-CZ" sz="800" dirty="0" err="1" smtClean="0"/>
              <a:t>was</a:t>
            </a:r>
            <a:r>
              <a:rPr lang="cs-CZ" sz="800" dirty="0" smtClean="0"/>
              <a:t> </a:t>
            </a:r>
            <a:r>
              <a:rPr lang="cs-CZ" sz="800" dirty="0" err="1" smtClean="0">
                <a:hlinkClick r:id="rId3" tooltip="en:User:SharkD"/>
              </a:rPr>
              <a:t>SharkD</a:t>
            </a:r>
            <a:r>
              <a:rPr lang="cs-CZ" sz="800" dirty="0" smtClean="0"/>
              <a:t> </a:t>
            </a:r>
            <a:r>
              <a:rPr lang="en-US" sz="800" dirty="0" smtClean="0"/>
              <a:t>This is a file from the </a:t>
            </a:r>
            <a:r>
              <a:rPr lang="en-US" sz="800" dirty="0" smtClean="0">
                <a:hlinkClick r:id="rId4" tooltip="commons:Main Page"/>
              </a:rPr>
              <a:t>Wikimedia Commons</a:t>
            </a:r>
            <a:r>
              <a:rPr lang="cs-CZ" sz="800" dirty="0" smtClean="0"/>
              <a:t> http://en.wikipedia.org/wiki/File:AdditiveColor.svg</a:t>
            </a:r>
          </a:p>
          <a:p>
            <a:r>
              <a:rPr lang="cs-CZ" sz="800" dirty="0" smtClean="0">
                <a:hlinkClick r:id="rId5"/>
              </a:rPr>
              <a:t>http://commons.wikimedia.org/wiki/File%3ARGB_Cube_Show_lowgamma_cutout_a.png</a:t>
            </a:r>
            <a:endParaRPr lang="cs-CZ" sz="800" dirty="0" smtClean="0"/>
          </a:p>
          <a:p>
            <a:r>
              <a:rPr lang="cs-CZ" sz="800" dirty="0" smtClean="0"/>
              <a:t>Autor: RGB_</a:t>
            </a:r>
            <a:r>
              <a:rPr lang="cs-CZ" sz="800" dirty="0" err="1" smtClean="0"/>
              <a:t>farbwuerfel.jpg</a:t>
            </a:r>
            <a:r>
              <a:rPr lang="cs-CZ" sz="800" dirty="0" smtClean="0"/>
              <a:t>: </a:t>
            </a:r>
            <a:r>
              <a:rPr lang="cs-CZ" sz="800" dirty="0" err="1" smtClean="0"/>
              <a:t>Horst</a:t>
            </a:r>
            <a:r>
              <a:rPr lang="cs-CZ" sz="800" dirty="0" smtClean="0"/>
              <a:t> Frank RGB_</a:t>
            </a:r>
            <a:r>
              <a:rPr lang="cs-CZ" sz="800" dirty="0" err="1" smtClean="0"/>
              <a:t>color</a:t>
            </a:r>
            <a:r>
              <a:rPr lang="cs-CZ" sz="800" dirty="0" smtClean="0"/>
              <a:t>_solid_</a:t>
            </a:r>
            <a:r>
              <a:rPr lang="cs-CZ" sz="800" dirty="0" err="1" smtClean="0"/>
              <a:t>cube.png</a:t>
            </a:r>
            <a:r>
              <a:rPr lang="cs-CZ" sz="800" dirty="0" smtClean="0"/>
              <a:t>: </a:t>
            </a:r>
            <a:r>
              <a:rPr lang="cs-CZ" sz="800" dirty="0" err="1" smtClean="0"/>
              <a:t>SharkD</a:t>
            </a:r>
            <a:r>
              <a:rPr lang="cs-CZ" sz="800" dirty="0" smtClean="0"/>
              <a:t> </a:t>
            </a:r>
            <a:r>
              <a:rPr lang="cs-CZ" sz="800" dirty="0" err="1" smtClean="0"/>
              <a:t>derivative</a:t>
            </a:r>
            <a:r>
              <a:rPr lang="cs-CZ" sz="800" dirty="0" smtClean="0"/>
              <a:t> </a:t>
            </a:r>
            <a:r>
              <a:rPr lang="cs-CZ" sz="800" dirty="0" err="1" smtClean="0"/>
              <a:t>work</a:t>
            </a:r>
            <a:r>
              <a:rPr lang="cs-CZ" sz="800" dirty="0" smtClean="0"/>
              <a:t>: </a:t>
            </a:r>
            <a:r>
              <a:rPr lang="cs-CZ" sz="800" dirty="0" err="1" smtClean="0"/>
              <a:t>SharkD</a:t>
            </a:r>
            <a:r>
              <a:rPr lang="cs-CZ" sz="800" dirty="0" smtClean="0"/>
              <a:t>  </a:t>
            </a:r>
            <a:r>
              <a:rPr lang="cs-CZ" sz="800" dirty="0" err="1" smtClean="0"/>
              <a:t>Talk</a:t>
            </a:r>
            <a:r>
              <a:rPr lang="cs-CZ" sz="800" dirty="0" smtClean="0"/>
              <a:t> (RGB_</a:t>
            </a:r>
            <a:r>
              <a:rPr lang="cs-CZ" sz="800" dirty="0" err="1" smtClean="0"/>
              <a:t>farbwuerfel.jpg</a:t>
            </a:r>
            <a:r>
              <a:rPr lang="cs-CZ" sz="800" dirty="0" smtClean="0"/>
              <a:t> RGB_</a:t>
            </a:r>
            <a:r>
              <a:rPr lang="cs-CZ" sz="800" dirty="0" err="1" smtClean="0"/>
              <a:t>color</a:t>
            </a:r>
            <a:r>
              <a:rPr lang="cs-CZ" sz="800" dirty="0" smtClean="0"/>
              <a:t>_solid_</a:t>
            </a:r>
            <a:r>
              <a:rPr lang="cs-CZ" sz="800" dirty="0" err="1" smtClean="0"/>
              <a:t>cube.png</a:t>
            </a:r>
            <a:r>
              <a:rPr lang="cs-CZ" sz="800" dirty="0" smtClean="0"/>
              <a:t>) [CC-BY-SA-3.0 (http://creativecommons.org/licenses/by-sa/3.0)], via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Commons</a:t>
            </a:r>
            <a:r>
              <a:rPr lang="cs-CZ" sz="800" dirty="0" smtClean="0"/>
              <a:t>“</a:t>
            </a:r>
          </a:p>
          <a:p>
            <a:r>
              <a:rPr lang="cs-CZ" sz="800" dirty="0" smtClean="0">
                <a:hlinkClick r:id="rId6"/>
              </a:rPr>
              <a:t>http://commons.wikimedia.org/wiki/File%3AChipincamera.jpg</a:t>
            </a:r>
            <a:endParaRPr lang="cs-CZ" sz="800" dirty="0" smtClean="0"/>
          </a:p>
          <a:p>
            <a:r>
              <a:rPr lang="cs-CZ" sz="800" dirty="0" smtClean="0"/>
              <a:t>Autor: Peter </a:t>
            </a:r>
            <a:r>
              <a:rPr lang="cs-CZ" sz="800" dirty="0" err="1" smtClean="0"/>
              <a:t>Welleman</a:t>
            </a:r>
            <a:r>
              <a:rPr lang="cs-CZ" sz="800" dirty="0" smtClean="0"/>
              <a:t> (Vlastní dílo) CC-BY-2.5 </a:t>
            </a:r>
          </a:p>
          <a:p>
            <a:r>
              <a:rPr lang="en-US" sz="800" dirty="0" smtClean="0"/>
              <a:t>Original Author: Mike Horvath</a:t>
            </a:r>
            <a:r>
              <a:rPr lang="cs-CZ" sz="800" dirty="0" smtClean="0"/>
              <a:t> </a:t>
            </a:r>
            <a:r>
              <a:rPr lang="en-US" sz="800" dirty="0" smtClean="0"/>
              <a:t>New version by </a:t>
            </a:r>
            <a:r>
              <a:rPr lang="en-US" sz="800" dirty="0" err="1" smtClean="0">
                <a:hlinkClick r:id="rId2" tooltip="en:user:jacobolus"/>
              </a:rPr>
              <a:t>jacobolus</a:t>
            </a:r>
            <a:r>
              <a:rPr lang="cs-CZ" sz="800" dirty="0" smtClean="0"/>
              <a:t>. </a:t>
            </a:r>
            <a:r>
              <a:rPr lang="cs-CZ" sz="800" dirty="0" err="1" smtClean="0"/>
              <a:t>Original</a:t>
            </a:r>
            <a:r>
              <a:rPr lang="cs-CZ" sz="800" dirty="0" smtClean="0"/>
              <a:t> </a:t>
            </a:r>
            <a:r>
              <a:rPr lang="cs-CZ" sz="800" dirty="0" err="1" smtClean="0"/>
              <a:t>uploader</a:t>
            </a:r>
            <a:r>
              <a:rPr lang="cs-CZ" sz="800" dirty="0" smtClean="0"/>
              <a:t> </a:t>
            </a:r>
            <a:r>
              <a:rPr lang="cs-CZ" sz="800" dirty="0" err="1" smtClean="0"/>
              <a:t>was</a:t>
            </a:r>
            <a:r>
              <a:rPr lang="cs-CZ" sz="800" dirty="0" smtClean="0"/>
              <a:t> </a:t>
            </a:r>
            <a:r>
              <a:rPr lang="cs-CZ" sz="800" dirty="0" err="1" smtClean="0">
                <a:hlinkClick r:id="rId3" tooltip="en:User:SharkD"/>
              </a:rPr>
              <a:t>SharkD</a:t>
            </a:r>
            <a:r>
              <a:rPr lang="cs-CZ" sz="800" dirty="0" smtClean="0"/>
              <a:t> </a:t>
            </a:r>
            <a:r>
              <a:rPr lang="en-US" sz="800" dirty="0" smtClean="0"/>
              <a:t>This is a file from the </a:t>
            </a:r>
            <a:r>
              <a:rPr lang="en-US" sz="800" dirty="0" smtClean="0">
                <a:hlinkClick r:id="rId4" tooltip="commons:Main Page"/>
              </a:rPr>
              <a:t>Wikimedia Commons</a:t>
            </a:r>
            <a:r>
              <a:rPr lang="cs-CZ" sz="800" dirty="0" smtClean="0"/>
              <a:t> http://en.wikipedia.org/wiki/File:AdditiveColor.svg</a:t>
            </a:r>
          </a:p>
          <a:p>
            <a:r>
              <a:rPr lang="cs-CZ" sz="800" dirty="0" smtClean="0"/>
              <a:t>Obrázek:  Bayerův _filtr.</a:t>
            </a:r>
            <a:r>
              <a:rPr lang="cs-CZ" sz="800" dirty="0" err="1" smtClean="0"/>
              <a:t>png</a:t>
            </a:r>
            <a:r>
              <a:rPr lang="cs-CZ" sz="800" dirty="0" smtClean="0"/>
              <a:t>  Autor:</a:t>
            </a:r>
            <a:r>
              <a:rPr lang="cs-CZ" sz="800" dirty="0" err="1" smtClean="0"/>
              <a:t>Serych</a:t>
            </a:r>
            <a:r>
              <a:rPr lang="cs-CZ" sz="800" dirty="0" smtClean="0"/>
              <a:t>,  dostupné z </a:t>
            </a:r>
            <a:r>
              <a:rPr lang="cs-CZ" sz="800" dirty="0" smtClean="0">
                <a:hlinkClick r:id="rId7"/>
              </a:rPr>
              <a:t>http://commons.wikimedia.org/wiki/File%3ABayer%C5%AFv_filtr.png</a:t>
            </a:r>
            <a:endParaRPr lang="cs-CZ" sz="800" dirty="0" smtClean="0"/>
          </a:p>
          <a:p>
            <a:r>
              <a:rPr lang="cs-CZ" sz="800" dirty="0" smtClean="0"/>
              <a:t>Pokud není uvedeno jinak, jsou všechny obrázky  </a:t>
            </a:r>
            <a:r>
              <a:rPr lang="cs-CZ" sz="800" dirty="0" smtClean="0"/>
              <a:t>vytvořeny nebo vyfotografovány </a:t>
            </a:r>
            <a:r>
              <a:rPr lang="cs-CZ" sz="800" dirty="0" smtClean="0"/>
              <a:t>autorkou </a:t>
            </a:r>
            <a:r>
              <a:rPr lang="cs-CZ" sz="800" dirty="0" smtClean="0"/>
              <a:t>prezentace a zpracovány v programu  </a:t>
            </a:r>
            <a:r>
              <a:rPr lang="cs-CZ" sz="800" dirty="0" err="1" smtClean="0"/>
              <a:t>Zoner</a:t>
            </a:r>
            <a:r>
              <a:rPr lang="cs-CZ" sz="800" dirty="0" smtClean="0"/>
              <a:t> </a:t>
            </a:r>
            <a:r>
              <a:rPr lang="cs-CZ" sz="800" dirty="0" err="1" smtClean="0"/>
              <a:t>Photostudio</a:t>
            </a:r>
            <a:r>
              <a:rPr lang="cs-CZ" sz="800" smtClean="0"/>
              <a:t>.</a:t>
            </a:r>
            <a:endParaRPr lang="cs-CZ" sz="800" dirty="0" smtClean="0"/>
          </a:p>
          <a:p>
            <a:r>
              <a:rPr lang="cs-CZ" sz="800" dirty="0" smtClean="0"/>
              <a:t>ROUBAL, Pavel. </a:t>
            </a:r>
            <a:r>
              <a:rPr lang="cs-CZ" sz="800" i="1" dirty="0" smtClean="0"/>
              <a:t>Informatika a výpočetní technika pro střední školy: praktická učebnice</a:t>
            </a:r>
            <a:r>
              <a:rPr lang="cs-CZ" sz="800" dirty="0" smtClean="0"/>
              <a:t>. </a:t>
            </a:r>
            <a:r>
              <a:rPr lang="cs-CZ" sz="800" dirty="0" err="1" smtClean="0"/>
              <a:t>Vyd</a:t>
            </a:r>
            <a:r>
              <a:rPr lang="cs-CZ" sz="800" dirty="0" smtClean="0"/>
              <a:t>. 1. Brno, 2005, 92 s. ISBN 80-251-0600-4. </a:t>
            </a:r>
          </a:p>
          <a:p>
            <a:r>
              <a:rPr lang="cs-CZ" sz="800" dirty="0" smtClean="0"/>
              <a:t>KRISTIÁN, Pavel. </a:t>
            </a:r>
            <a:r>
              <a:rPr lang="cs-CZ" sz="800" i="1" dirty="0" err="1" smtClean="0"/>
              <a:t>Zoner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PhotoStudio</a:t>
            </a:r>
            <a:r>
              <a:rPr lang="cs-CZ" sz="800" i="1" dirty="0" smtClean="0"/>
              <a:t> 11: archivace, správa, publikování a základy úprav digitálních fotografií</a:t>
            </a:r>
            <a:r>
              <a:rPr lang="cs-CZ" sz="800" dirty="0" smtClean="0"/>
              <a:t>. </a:t>
            </a:r>
            <a:r>
              <a:rPr lang="cs-CZ" sz="800" dirty="0" err="1" smtClean="0"/>
              <a:t>Vyd</a:t>
            </a:r>
            <a:r>
              <a:rPr lang="cs-CZ" sz="800" dirty="0" smtClean="0"/>
              <a:t>. 1. Brno: </a:t>
            </a:r>
            <a:r>
              <a:rPr lang="cs-CZ" sz="800" dirty="0" err="1" smtClean="0"/>
              <a:t>Zoner</a:t>
            </a:r>
            <a:r>
              <a:rPr lang="cs-CZ" sz="800" dirty="0" smtClean="0"/>
              <a:t> </a:t>
            </a:r>
            <a:r>
              <a:rPr lang="cs-CZ" sz="800" dirty="0" err="1" smtClean="0"/>
              <a:t>Press</a:t>
            </a:r>
            <a:r>
              <a:rPr lang="cs-CZ" sz="800" dirty="0" smtClean="0"/>
              <a:t>, 2008, 324 s. Encyklopedie - grafika a digitální fotografie. ISBN 978-80-7413-012-0. </a:t>
            </a:r>
          </a:p>
          <a:p>
            <a:endParaRPr lang="cs-CZ" sz="800" dirty="0" smtClean="0"/>
          </a:p>
          <a:p>
            <a:endParaRPr lang="cs-CZ" sz="800" dirty="0" smtClean="0"/>
          </a:p>
          <a:p>
            <a:pPr algn="ctr"/>
            <a:endParaRPr lang="cs-CZ" sz="1100" dirty="0" smtClean="0"/>
          </a:p>
          <a:p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1265</TotalTime>
  <Words>1018</Words>
  <Application>Microsoft Office PowerPoint</Application>
  <PresentationFormat>Předvádění na obrazovce (4:3)</PresentationFormat>
  <Paragraphs>202</Paragraphs>
  <Slides>27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Jmění</vt:lpstr>
      <vt:lpstr>Snímek 1</vt:lpstr>
      <vt:lpstr>Snímek 2</vt:lpstr>
      <vt:lpstr>Digitální fotoaparát</vt:lpstr>
      <vt:lpstr>Jak vzniká obraz v el. přístrojích</vt:lpstr>
      <vt:lpstr>Skládání paprsků RGB</vt:lpstr>
      <vt:lpstr>Barevné kanály RGB</vt:lpstr>
      <vt:lpstr>Aditivní skládání barev=barevný prostor RGB</vt:lpstr>
      <vt:lpstr>Jak fotografuje běžný uživatel</vt:lpstr>
      <vt:lpstr>Jak vzniká obraz v digi fotoaparátu</vt:lpstr>
      <vt:lpstr>Světlo procházející objektivem</vt:lpstr>
      <vt:lpstr>Filtr před snímacím čipem</vt:lpstr>
      <vt:lpstr>Vlastnosti snímacího čipu</vt:lpstr>
      <vt:lpstr>Další vlastnosti snímacího čipu</vt:lpstr>
      <vt:lpstr>Digitální šum - zrnění</vt:lpstr>
      <vt:lpstr>Vyvážení bílé WB</vt:lpstr>
      <vt:lpstr>Objektiv</vt:lpstr>
      <vt:lpstr>Expozice</vt:lpstr>
      <vt:lpstr>Správná expozice</vt:lpstr>
      <vt:lpstr>Expoziční režimy</vt:lpstr>
      <vt:lpstr>Problémová expozice</vt:lpstr>
      <vt:lpstr>Problémová expozice</vt:lpstr>
      <vt:lpstr>Další prvky fotoaparátu</vt:lpstr>
      <vt:lpstr>Další parametry fotoaparátu</vt:lpstr>
      <vt:lpstr>Druhy fotoaparátů</vt:lpstr>
      <vt:lpstr>Výhody a nevýhody digitálního fotoaparátu</vt:lpstr>
      <vt:lpstr>Jak vybrat správný fotoaparát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Rastrový obraz</dc:title>
  <dc:creator>admin</dc:creator>
  <cp:lastModifiedBy>admin</cp:lastModifiedBy>
  <cp:revision>123</cp:revision>
  <dcterms:created xsi:type="dcterms:W3CDTF">2013-11-05T21:12:27Z</dcterms:created>
  <dcterms:modified xsi:type="dcterms:W3CDTF">2014-01-27T22:42:34Z</dcterms:modified>
</cp:coreProperties>
</file>