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notesMasterIdLst>
    <p:notesMasterId r:id="rId20"/>
  </p:notesMasterIdLst>
  <p:sldIdLst>
    <p:sldId id="302" r:id="rId2"/>
    <p:sldId id="303" r:id="rId3"/>
    <p:sldId id="256" r:id="rId4"/>
    <p:sldId id="295" r:id="rId5"/>
    <p:sldId id="309" r:id="rId6"/>
    <p:sldId id="300" r:id="rId7"/>
    <p:sldId id="301" r:id="rId8"/>
    <p:sldId id="291" r:id="rId9"/>
    <p:sldId id="304" r:id="rId10"/>
    <p:sldId id="305" r:id="rId11"/>
    <p:sldId id="306" r:id="rId12"/>
    <p:sldId id="307" r:id="rId13"/>
    <p:sldId id="308" r:id="rId14"/>
    <p:sldId id="310" r:id="rId15"/>
    <p:sldId id="293" r:id="rId16"/>
    <p:sldId id="294" r:id="rId17"/>
    <p:sldId id="272" r:id="rId18"/>
    <p:sldId id="28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11111"/>
    <a:srgbClr val="00FF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2F73A5-BC0B-43FC-997E-E2077C20776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ABB68C-1CC4-4B86-B92D-A693C8EF11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 animací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lvl1pPr algn="ctr">
              <a:defRPr/>
            </a:lvl1pPr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lvl1pPr algn="ctr">
              <a:defRPr/>
            </a:lvl1pPr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 anim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lvl1pPr algn="ctr">
              <a:defRPr/>
            </a:lvl1pPr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dirty="0" smtClean="0"/>
              <a:t>Klepnutím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dirty="0" smtClean="0"/>
              <a:t>Klepnutím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772400" cy="936104"/>
          </a:xfrm>
        </p:spPr>
        <p:txBody>
          <a:bodyPr anchor="ctr">
            <a:noAutofit/>
          </a:bodyPr>
          <a:lstStyle>
            <a:lvl1pPr algn="ctr">
              <a:defRPr sz="4000"/>
            </a:lvl1pPr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bIns="91440" anchor="b" anchorCtr="0">
            <a:noAutofit/>
          </a:bodyPr>
          <a:lstStyle/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dirty="0" smtClean="0"/>
              <a:t>Klepnutím lze upravit styly předlohy textu.</a:t>
            </a:r>
          </a:p>
          <a:p>
            <a:pPr lvl="1" eaLnBrk="1" latinLnBrk="0" hangingPunct="1"/>
            <a:r>
              <a:rPr kumimoji="0" lang="cs-CZ" dirty="0" smtClean="0"/>
              <a:t>Druhá úroveň</a:t>
            </a:r>
          </a:p>
          <a:p>
            <a:pPr lvl="2" eaLnBrk="1" latinLnBrk="0" hangingPunct="1"/>
            <a:r>
              <a:rPr kumimoji="0" lang="cs-CZ" dirty="0" smtClean="0"/>
              <a:t>Třetí úroveň</a:t>
            </a:r>
          </a:p>
          <a:p>
            <a:pPr lvl="3" eaLnBrk="1" latinLnBrk="0" hangingPunct="1"/>
            <a:r>
              <a:rPr kumimoji="0" lang="cs-CZ" dirty="0" smtClean="0"/>
              <a:t>Čtvrtá úroveň</a:t>
            </a:r>
          </a:p>
          <a:p>
            <a:pPr lvl="4" eaLnBrk="1" latinLnBrk="0" hangingPunct="1"/>
            <a:r>
              <a:rPr kumimoji="0" lang="cs-CZ" dirty="0" smtClean="0"/>
              <a:t>Pátá úroveň</a:t>
            </a:r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56EB375-F490-4E02-B4AC-BDD18529B71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35" r:id="rId3"/>
    <p:sldLayoutId id="2147483734" r:id="rId4"/>
    <p:sldLayoutId id="214748373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  <p:sldLayoutId id="2147483730" r:id="rId12"/>
    <p:sldLayoutId id="2147483731" r:id="rId13"/>
    <p:sldLayoutId id="2147483732" r:id="rId14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200" b="0" kern="1200" cap="none" spc="0">
          <a:ln w="18415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opyright" TargetMode="External"/><Relationship Id="rId2" Type="http://schemas.openxmlformats.org/officeDocument/2006/relationships/hyperlink" Target="http://cs.wikipedia.org/wiki/CC-BY-SA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opyright" TargetMode="External"/><Relationship Id="rId2" Type="http://schemas.openxmlformats.org/officeDocument/2006/relationships/hyperlink" Target="http://cs.wikipedia.org/wiki/CC-BY-SA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VY_32_INOVACE_052.ICT.13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Digitální fotografie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644525"/>
            <a:ext cx="8175625" cy="5592763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052.ICT.13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r>
              <a:rPr lang="cs-CZ" sz="2800" b="1" u="sng" dirty="0" smtClean="0"/>
              <a:t>Název materiálu</a:t>
            </a:r>
            <a:r>
              <a:rPr lang="cs-CZ" sz="2800" dirty="0" smtClean="0"/>
              <a:t>:Digitální fotografie</a:t>
            </a:r>
            <a:endParaRPr lang="cs-CZ" sz="2000" dirty="0" smtClean="0"/>
          </a:p>
          <a:p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PowerPoint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dirty="0" smtClean="0"/>
              <a:t>: 311 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smtClean="0"/>
              <a:t>: 7. 12. </a:t>
            </a:r>
            <a:r>
              <a:rPr lang="cs-CZ" sz="2800" dirty="0" smtClean="0"/>
              <a:t>2013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Digitální fotografie, formáty souboru, kompozice, fotografování, </a:t>
            </a:r>
            <a:r>
              <a:rPr lang="cs-CZ" sz="2800" smtClean="0"/>
              <a:t>archivace, tisk</a:t>
            </a:r>
            <a:r>
              <a:rPr lang="cs-CZ" sz="2800" dirty="0" smtClean="0"/>
              <a:t>, </a:t>
            </a:r>
            <a:r>
              <a:rPr lang="cs-CZ" sz="2800" smtClean="0"/>
              <a:t>autorská práva. 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b="1" u="sng" dirty="0" smtClean="0"/>
              <a:t>Anotace</a:t>
            </a:r>
            <a:r>
              <a:rPr lang="cs-CZ" sz="2800" dirty="0" smtClean="0"/>
              <a:t>:Prezentace popisuje etapy práce od vzniku fotografie, úpravy fotografie, zveřejnění a archivaci pro běžného uživatele.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ysClr val="windowText" lastClr="000000"/>
                </a:solidFill>
              </a:rPr>
              <a:t>Pořízení, zpracování, archivace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Digitální fotografie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Digitální fotografie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 rastrový obraz</a:t>
            </a:r>
          </a:p>
          <a:p>
            <a:r>
              <a:rPr lang="cs-CZ" dirty="0" smtClean="0"/>
              <a:t>každý pixel má svoji barvu</a:t>
            </a:r>
          </a:p>
          <a:p>
            <a:pPr lvl="1"/>
            <a:r>
              <a:rPr lang="cs-CZ" dirty="0" smtClean="0"/>
              <a:t>barva se vypočítá elektronicky z </a:t>
            </a:r>
            <a:r>
              <a:rPr lang="cs-CZ" dirty="0" err="1" smtClean="0"/>
              <a:t>pixelů</a:t>
            </a:r>
            <a:endParaRPr lang="cs-CZ" dirty="0" smtClean="0"/>
          </a:p>
          <a:p>
            <a:pPr lvl="1"/>
            <a:r>
              <a:rPr lang="cs-CZ" dirty="0" smtClean="0"/>
              <a:t>lze ji elektronicky změnit</a:t>
            </a:r>
          </a:p>
          <a:p>
            <a:pPr lvl="1"/>
            <a:r>
              <a:rPr lang="cs-CZ" dirty="0" smtClean="0"/>
              <a:t>podstata barevných úprav v grafických programech</a:t>
            </a:r>
          </a:p>
        </p:txBody>
      </p:sp>
      <p:pic>
        <p:nvPicPr>
          <p:cNvPr id="4" name="Obrázek 3" descr="barevné úpravy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3933056"/>
            <a:ext cx="2228850" cy="20193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Obrázek 4" descr="barevné úpravy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19872" y="3942581"/>
            <a:ext cx="2247900" cy="200977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Obrázek 5" descr="barevné úpravy 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40152" y="3942581"/>
            <a:ext cx="2257425" cy="200977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Formáty souboru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ukládá se </a:t>
            </a:r>
            <a:r>
              <a:rPr lang="cs-CZ" dirty="0" err="1" smtClean="0"/>
              <a:t>komprimovaně</a:t>
            </a:r>
            <a:r>
              <a:rPr lang="cs-CZ" dirty="0" smtClean="0"/>
              <a:t> na paměťovou kartu</a:t>
            </a:r>
          </a:p>
          <a:p>
            <a:pPr lvl="1"/>
            <a:r>
              <a:rPr lang="cs-CZ" dirty="0" smtClean="0"/>
              <a:t>nejčastěji *.JPG</a:t>
            </a:r>
          </a:p>
          <a:p>
            <a:pPr lvl="1"/>
            <a:r>
              <a:rPr lang="cs-CZ" dirty="0" smtClean="0"/>
              <a:t>nastavitelná kvalita komprese (S </a:t>
            </a:r>
            <a:r>
              <a:rPr lang="cs-CZ" dirty="0" err="1" smtClean="0"/>
              <a:t>superjemný</a:t>
            </a:r>
            <a:r>
              <a:rPr lang="cs-CZ" dirty="0" smtClean="0"/>
              <a:t>, Jemný,Normální)</a:t>
            </a:r>
          </a:p>
          <a:p>
            <a:r>
              <a:rPr lang="cs-CZ" dirty="0" smtClean="0"/>
              <a:t>formát RAW (jen u lepších fotoaparátů)</a:t>
            </a:r>
          </a:p>
          <a:p>
            <a:pPr lvl="1"/>
            <a:r>
              <a:rPr lang="cs-CZ" dirty="0" smtClean="0"/>
              <a:t>není to obrázek</a:t>
            </a:r>
          </a:p>
          <a:p>
            <a:pPr lvl="1"/>
            <a:r>
              <a:rPr lang="cs-CZ" dirty="0" smtClean="0"/>
              <a:t>surová data z fotoaparátu</a:t>
            </a:r>
          </a:p>
          <a:p>
            <a:pPr lvl="1"/>
            <a:r>
              <a:rPr lang="cs-CZ" dirty="0" smtClean="0"/>
              <a:t>umožňují lepší úpravu fotografie</a:t>
            </a:r>
          </a:p>
          <a:p>
            <a:pPr lvl="1"/>
            <a:r>
              <a:rPr lang="cs-CZ" dirty="0" smtClean="0"/>
              <a:t>značení podle firem (Canon *.</a:t>
            </a:r>
            <a:r>
              <a:rPr lang="cs-CZ" dirty="0" err="1" smtClean="0"/>
              <a:t>crw</a:t>
            </a:r>
            <a:r>
              <a:rPr lang="cs-CZ" dirty="0" smtClean="0"/>
              <a:t>, </a:t>
            </a:r>
            <a:r>
              <a:rPr lang="cs-CZ" dirty="0" err="1" smtClean="0"/>
              <a:t>Nikon</a:t>
            </a:r>
            <a:r>
              <a:rPr lang="cs-CZ" dirty="0" smtClean="0"/>
              <a:t> *.</a:t>
            </a:r>
            <a:r>
              <a:rPr lang="cs-CZ" dirty="0" err="1" smtClean="0"/>
              <a:t>nef</a:t>
            </a:r>
            <a:r>
              <a:rPr lang="cs-CZ" dirty="0" smtClean="0"/>
              <a:t>, </a:t>
            </a:r>
            <a:r>
              <a:rPr lang="cs-CZ" dirty="0" err="1" smtClean="0"/>
              <a:t>Olympus</a:t>
            </a:r>
            <a:r>
              <a:rPr lang="cs-CZ" dirty="0" smtClean="0"/>
              <a:t> *.</a:t>
            </a:r>
            <a:r>
              <a:rPr lang="cs-CZ" dirty="0" err="1" smtClean="0"/>
              <a:t>orf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správně fotografovat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nastavitelné parametry fotoaparátu</a:t>
            </a:r>
          </a:p>
          <a:p>
            <a:pPr lvl="1"/>
            <a:r>
              <a:rPr lang="cs-CZ" dirty="0" smtClean="0"/>
              <a:t>rozlišení</a:t>
            </a:r>
          </a:p>
          <a:p>
            <a:pPr lvl="1"/>
            <a:r>
              <a:rPr lang="cs-CZ" dirty="0" smtClean="0"/>
              <a:t>komprese</a:t>
            </a:r>
          </a:p>
          <a:p>
            <a:pPr lvl="1"/>
            <a:r>
              <a:rPr lang="cs-CZ" dirty="0" smtClean="0"/>
              <a:t>ISO</a:t>
            </a:r>
          </a:p>
          <a:p>
            <a:pPr lvl="1"/>
            <a:r>
              <a:rPr lang="cs-CZ" dirty="0" smtClean="0"/>
              <a:t>WB</a:t>
            </a:r>
          </a:p>
          <a:p>
            <a:pPr lvl="1"/>
            <a:r>
              <a:rPr lang="cs-CZ" dirty="0" smtClean="0"/>
              <a:t>expozice (clona a čas) nebo režim</a:t>
            </a:r>
          </a:p>
          <a:p>
            <a:pPr lvl="1"/>
            <a:r>
              <a:rPr lang="cs-CZ" dirty="0" smtClean="0"/>
              <a:t>zaostření</a:t>
            </a:r>
          </a:p>
          <a:p>
            <a:pPr lvl="1"/>
            <a:r>
              <a:rPr lang="cs-CZ" dirty="0" smtClean="0"/>
              <a:t>blesk</a:t>
            </a:r>
          </a:p>
          <a:p>
            <a:r>
              <a:rPr lang="cs-CZ" dirty="0" smtClean="0"/>
              <a:t>kompozice</a:t>
            </a:r>
          </a:p>
          <a:p>
            <a:endParaRPr lang="cs-CZ" dirty="0"/>
          </a:p>
        </p:txBody>
      </p:sp>
      <p:pic>
        <p:nvPicPr>
          <p:cNvPr id="4" name="Obrázek 3" descr="digi_1.JPG"/>
          <p:cNvPicPr>
            <a:picLocks noChangeAspect="1"/>
          </p:cNvPicPr>
          <p:nvPr/>
        </p:nvPicPr>
        <p:blipFill>
          <a:blip r:embed="rId2" cstate="print"/>
          <a:srcRect l="6636" t="19474" r="52224" b="25645"/>
          <a:stretch>
            <a:fillRect/>
          </a:stretch>
        </p:blipFill>
        <p:spPr>
          <a:xfrm>
            <a:off x="6372200" y="2636912"/>
            <a:ext cx="2232248" cy="22322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co se fotografuje</a:t>
            </a:r>
          </a:p>
          <a:p>
            <a:r>
              <a:rPr lang="cs-CZ" dirty="0" smtClean="0"/>
              <a:t>vhodně umístit do záběru</a:t>
            </a:r>
          </a:p>
          <a:p>
            <a:r>
              <a:rPr lang="cs-CZ" dirty="0" smtClean="0"/>
              <a:t>kompozice na LCD</a:t>
            </a:r>
          </a:p>
          <a:p>
            <a:r>
              <a:rPr lang="cs-CZ" dirty="0" smtClean="0"/>
              <a:t>obecná pravidla pro kompozici</a:t>
            </a:r>
          </a:p>
          <a:p>
            <a:pPr lvl="1"/>
            <a:r>
              <a:rPr lang="cs-CZ" dirty="0" smtClean="0"/>
              <a:t>umístění hlavního objektu do zlatého řezu</a:t>
            </a:r>
          </a:p>
          <a:p>
            <a:pPr lvl="1"/>
            <a:r>
              <a:rPr lang="cs-CZ" dirty="0" smtClean="0"/>
              <a:t>pohled osob dovnitř fotografie</a:t>
            </a:r>
          </a:p>
          <a:p>
            <a:pPr lvl="1"/>
            <a:r>
              <a:rPr lang="cs-CZ" smtClean="0"/>
              <a:t>ve skupině menší osoby dopředu</a:t>
            </a:r>
          </a:p>
          <a:p>
            <a:pPr lvl="1"/>
            <a:r>
              <a:rPr lang="cs-CZ" smtClean="0"/>
              <a:t>neořezávat </a:t>
            </a:r>
            <a:r>
              <a:rPr lang="cs-CZ" dirty="0" smtClean="0"/>
              <a:t>nohy</a:t>
            </a:r>
          </a:p>
          <a:p>
            <a:pPr lvl="1"/>
            <a:r>
              <a:rPr lang="cs-CZ" dirty="0" smtClean="0"/>
              <a:t>popředí fotografie</a:t>
            </a:r>
          </a:p>
          <a:p>
            <a:pPr lvl="1"/>
            <a:r>
              <a:rPr lang="cs-CZ" dirty="0" smtClean="0"/>
              <a:t>pozadí objektů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při fotografování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správně nastavený fotoaparát</a:t>
            </a:r>
          </a:p>
          <a:p>
            <a:r>
              <a:rPr lang="cs-CZ" dirty="0" smtClean="0"/>
              <a:t>expozice – automatika nebo nastavení</a:t>
            </a:r>
          </a:p>
          <a:p>
            <a:r>
              <a:rPr lang="cs-CZ" dirty="0" smtClean="0"/>
              <a:t>kompozice</a:t>
            </a:r>
          </a:p>
          <a:p>
            <a:r>
              <a:rPr lang="cs-CZ" dirty="0" smtClean="0"/>
              <a:t>zaostření – poloviční stisk spouště</a:t>
            </a:r>
          </a:p>
          <a:p>
            <a:r>
              <a:rPr lang="cs-CZ" dirty="0" smtClean="0"/>
              <a:t>záběr – stisk spouště</a:t>
            </a:r>
          </a:p>
          <a:p>
            <a:pPr lvl="1"/>
            <a:r>
              <a:rPr lang="cs-CZ" dirty="0" smtClean="0"/>
              <a:t>držení fotoaparátu – stabilizace obrazu</a:t>
            </a:r>
          </a:p>
          <a:p>
            <a:pPr lvl="1"/>
            <a:r>
              <a:rPr lang="cs-CZ" dirty="0" smtClean="0"/>
              <a:t>stativ</a:t>
            </a:r>
          </a:p>
          <a:p>
            <a:pPr lvl="1"/>
            <a:r>
              <a:rPr lang="cs-CZ" dirty="0" smtClean="0"/>
              <a:t>samospoušť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Zpracování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přenos do PC – USB, čtečka karet, </a:t>
            </a:r>
            <a:r>
              <a:rPr lang="cs-CZ" dirty="0" err="1" smtClean="0"/>
              <a:t>Bluetooth</a:t>
            </a:r>
            <a:endParaRPr lang="cs-CZ" dirty="0" smtClean="0"/>
          </a:p>
          <a:p>
            <a:r>
              <a:rPr lang="cs-CZ" dirty="0" smtClean="0"/>
              <a:t>přebrat množství, odstranit nekvalitní foto</a:t>
            </a:r>
          </a:p>
          <a:p>
            <a:r>
              <a:rPr lang="cs-CZ" dirty="0" smtClean="0"/>
              <a:t>upravit v PC</a:t>
            </a:r>
          </a:p>
          <a:p>
            <a:r>
              <a:rPr lang="cs-CZ" dirty="0" smtClean="0"/>
              <a:t>archivovat</a:t>
            </a:r>
          </a:p>
          <a:p>
            <a:r>
              <a:rPr lang="cs-CZ" dirty="0" smtClean="0"/>
              <a:t>zveřejnit</a:t>
            </a:r>
          </a:p>
          <a:p>
            <a:pPr lvl="1"/>
            <a:r>
              <a:rPr lang="cs-CZ" dirty="0" smtClean="0"/>
              <a:t>na Internetu</a:t>
            </a:r>
          </a:p>
          <a:p>
            <a:pPr lvl="1"/>
            <a:r>
              <a:rPr lang="cs-CZ" dirty="0" smtClean="0"/>
              <a:t>prezentace (LCD, </a:t>
            </a:r>
            <a:r>
              <a:rPr lang="cs-CZ" dirty="0" err="1" smtClean="0"/>
              <a:t>dataprojektor</a:t>
            </a:r>
            <a:r>
              <a:rPr lang="cs-CZ" dirty="0" smtClean="0"/>
              <a:t>, TV)</a:t>
            </a:r>
          </a:p>
          <a:p>
            <a:pPr lvl="1"/>
            <a:r>
              <a:rPr lang="cs-CZ" dirty="0" smtClean="0"/>
              <a:t>tisk fotografie, fotoknihy</a:t>
            </a:r>
          </a:p>
          <a:p>
            <a:pPr lvl="1"/>
            <a:r>
              <a:rPr lang="cs-CZ" dirty="0" smtClean="0"/>
              <a:t>časopisy, plakáty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fotografií na PC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spcBef>
                <a:spcPts val="3000"/>
              </a:spcBef>
            </a:pPr>
            <a:endParaRPr lang="cs-CZ" dirty="0" smtClean="0"/>
          </a:p>
          <a:p>
            <a:pPr>
              <a:spcBef>
                <a:spcPts val="9000"/>
              </a:spcBef>
            </a:pPr>
            <a:r>
              <a:rPr lang="cs-CZ" dirty="0" smtClean="0"/>
              <a:t>barevné úpravy </a:t>
            </a:r>
          </a:p>
          <a:p>
            <a:pPr lvl="1"/>
            <a:r>
              <a:rPr lang="cs-CZ" dirty="0" smtClean="0"/>
              <a:t>zesvětlit, ztmavit, odstranit barevný nádech</a:t>
            </a:r>
          </a:p>
          <a:p>
            <a:r>
              <a:rPr lang="cs-CZ" dirty="0" smtClean="0"/>
              <a:t>srovnání linií, ořezání</a:t>
            </a:r>
          </a:p>
          <a:p>
            <a:r>
              <a:rPr lang="cs-CZ" dirty="0" smtClean="0"/>
              <a:t>úprava detailů – červené oči, odstranění nevhodného okolí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79712" y="1844824"/>
            <a:ext cx="5544616" cy="100811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Čím lépe vyfotíme,</a:t>
            </a:r>
          </a:p>
          <a:p>
            <a:pPr algn="ctr"/>
            <a:r>
              <a:rPr lang="cs-CZ" sz="2400" dirty="0" smtClean="0"/>
              <a:t> tím méně práce s úpravou.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Archivace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916832"/>
            <a:ext cx="7772400" cy="3528392"/>
          </a:xfrm>
        </p:spPr>
        <p:txBody>
          <a:bodyPr/>
          <a:lstStyle/>
          <a:p>
            <a:r>
              <a:rPr lang="cs-CZ" dirty="0" smtClean="0"/>
              <a:t>trvalé uložení fotografií</a:t>
            </a:r>
          </a:p>
          <a:p>
            <a:r>
              <a:rPr lang="cs-CZ" dirty="0" smtClean="0"/>
              <a:t>vhodná media – CD, DVD, HDD</a:t>
            </a:r>
          </a:p>
          <a:p>
            <a:r>
              <a:rPr lang="cs-CZ" dirty="0" smtClean="0"/>
              <a:t>způsob uložení</a:t>
            </a:r>
          </a:p>
          <a:p>
            <a:pPr lvl="1"/>
            <a:r>
              <a:rPr lang="cs-CZ" dirty="0" err="1" smtClean="0"/>
              <a:t>rrrr</a:t>
            </a:r>
            <a:r>
              <a:rPr lang="cs-CZ" dirty="0" smtClean="0"/>
              <a:t>_mm_</a:t>
            </a:r>
            <a:r>
              <a:rPr lang="cs-CZ" dirty="0" err="1" smtClean="0"/>
              <a:t>dd</a:t>
            </a:r>
            <a:r>
              <a:rPr lang="cs-CZ" dirty="0" smtClean="0"/>
              <a:t>_Název akce </a:t>
            </a:r>
          </a:p>
          <a:p>
            <a:pPr lvl="1"/>
            <a:r>
              <a:rPr lang="cs-CZ" dirty="0" smtClean="0"/>
              <a:t>2013_02_25_Ples OA</a:t>
            </a:r>
          </a:p>
          <a:p>
            <a:pPr lvl="1"/>
            <a:r>
              <a:rPr lang="cs-CZ" dirty="0" smtClean="0"/>
              <a:t>dobře se hledá podle data</a:t>
            </a:r>
          </a:p>
          <a:p>
            <a:pPr lvl="1"/>
            <a:r>
              <a:rPr lang="cs-CZ" dirty="0" smtClean="0"/>
              <a:t>klíčová slova (rodina, narozeniny, škola, dovolená)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Prezentace z fotografií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988840"/>
            <a:ext cx="7772400" cy="3528392"/>
          </a:xfrm>
        </p:spPr>
        <p:txBody>
          <a:bodyPr/>
          <a:lstStyle/>
          <a:p>
            <a:r>
              <a:rPr lang="cs-CZ" dirty="0" smtClean="0"/>
              <a:t>výběr pěkných fotografií</a:t>
            </a:r>
          </a:p>
          <a:p>
            <a:r>
              <a:rPr lang="cs-CZ" dirty="0" smtClean="0"/>
              <a:t>úprava (automatická korekce barev)</a:t>
            </a:r>
          </a:p>
          <a:p>
            <a:r>
              <a:rPr lang="cs-CZ" dirty="0" smtClean="0"/>
              <a:t>velikost (zmenšit v kB)</a:t>
            </a:r>
          </a:p>
          <a:p>
            <a:r>
              <a:rPr lang="cs-CZ" dirty="0" smtClean="0"/>
              <a:t>vytvořit prezentaci</a:t>
            </a:r>
          </a:p>
          <a:p>
            <a:r>
              <a:rPr lang="cs-CZ" dirty="0" smtClean="0"/>
              <a:t>popisky</a:t>
            </a:r>
          </a:p>
          <a:p>
            <a:r>
              <a:rPr lang="cs-CZ" dirty="0" smtClean="0"/>
              <a:t>hudba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Tisk fotografií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profesionální tisk</a:t>
            </a:r>
          </a:p>
          <a:p>
            <a:r>
              <a:rPr lang="cs-CZ" dirty="0" smtClean="0"/>
              <a:t>barevné tiskárny (domácí tisk není levný)</a:t>
            </a:r>
          </a:p>
          <a:p>
            <a:r>
              <a:rPr lang="cs-CZ" smtClean="0"/>
              <a:t>velikost fotografie – formát fotopapíru</a:t>
            </a:r>
          </a:p>
          <a:p>
            <a:pPr lvl="1"/>
            <a:r>
              <a:rPr lang="cs-CZ" smtClean="0"/>
              <a:t>upravit v </a:t>
            </a:r>
            <a:r>
              <a:rPr lang="cs-CZ" dirty="0" smtClean="0"/>
              <a:t>daném </a:t>
            </a:r>
            <a:r>
              <a:rPr lang="cs-CZ" smtClean="0"/>
              <a:t>poměru (např.15 </a:t>
            </a:r>
            <a:r>
              <a:rPr lang="cs-CZ" dirty="0" smtClean="0"/>
              <a:t>x 10 cm)</a:t>
            </a:r>
          </a:p>
          <a:p>
            <a:r>
              <a:rPr lang="cs-CZ" dirty="0" smtClean="0"/>
              <a:t>kvalita minimálně 180 </a:t>
            </a:r>
            <a:r>
              <a:rPr lang="cs-CZ" dirty="0" err="1" smtClean="0"/>
              <a:t>px</a:t>
            </a:r>
            <a:r>
              <a:rPr lang="cs-CZ" dirty="0" smtClean="0"/>
              <a:t>/palec</a:t>
            </a:r>
          </a:p>
          <a:p>
            <a:r>
              <a:rPr lang="cs-CZ" dirty="0" smtClean="0"/>
              <a:t>posílání </a:t>
            </a:r>
            <a:r>
              <a:rPr lang="cs-CZ" smtClean="0"/>
              <a:t>do fotosběrny </a:t>
            </a:r>
            <a:r>
              <a:rPr lang="cs-CZ" dirty="0" smtClean="0"/>
              <a:t>elektronicky</a:t>
            </a:r>
          </a:p>
          <a:p>
            <a:pPr lvl="1"/>
            <a:r>
              <a:rPr lang="cs-CZ" dirty="0" smtClean="0"/>
              <a:t>pozor na příplatky (poštovné, balné)</a:t>
            </a:r>
          </a:p>
          <a:p>
            <a:pPr lvl="1"/>
            <a:r>
              <a:rPr lang="cs-CZ" dirty="0" smtClean="0"/>
              <a:t>názvy bez diakritiky</a:t>
            </a:r>
          </a:p>
          <a:p>
            <a:pPr lvl="1"/>
            <a:r>
              <a:rPr lang="cs-CZ" dirty="0" smtClean="0"/>
              <a:t>kopie souboru místo počet kusů</a:t>
            </a:r>
          </a:p>
          <a:p>
            <a:r>
              <a:rPr lang="cs-CZ" dirty="0" smtClean="0"/>
              <a:t>vytvoření vlastní fotoknihy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Barevný režim tiskáren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556792"/>
            <a:ext cx="7772400" cy="35989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tiskárna tiskne soutiskem barev CMYK</a:t>
            </a:r>
          </a:p>
          <a:p>
            <a:pPr lvl="1"/>
            <a:r>
              <a:rPr lang="cs-CZ" dirty="0" err="1" smtClean="0"/>
              <a:t>Cyan</a:t>
            </a:r>
            <a:r>
              <a:rPr lang="cs-CZ" dirty="0" smtClean="0"/>
              <a:t> (azurová)</a:t>
            </a:r>
          </a:p>
          <a:p>
            <a:pPr lvl="1"/>
            <a:r>
              <a:rPr lang="cs-CZ" dirty="0" err="1" smtClean="0"/>
              <a:t>Magenta</a:t>
            </a:r>
            <a:r>
              <a:rPr lang="cs-CZ" dirty="0" smtClean="0"/>
              <a:t> (purpurová)</a:t>
            </a:r>
          </a:p>
          <a:p>
            <a:pPr lvl="1"/>
            <a:r>
              <a:rPr lang="cs-CZ" dirty="0" err="1" smtClean="0"/>
              <a:t>Yellow</a:t>
            </a:r>
            <a:r>
              <a:rPr lang="cs-CZ" dirty="0" smtClean="0"/>
              <a:t> (žlutá)</a:t>
            </a:r>
          </a:p>
          <a:p>
            <a:pPr lvl="1"/>
            <a:r>
              <a:rPr lang="cs-CZ" dirty="0" err="1" smtClean="0"/>
              <a:t>Black</a:t>
            </a:r>
            <a:r>
              <a:rPr lang="cs-CZ" dirty="0" smtClean="0"/>
              <a:t> (černá)</a:t>
            </a:r>
          </a:p>
          <a:p>
            <a:r>
              <a:rPr lang="cs-CZ" dirty="0" err="1" smtClean="0"/>
              <a:t>fototiskárny</a:t>
            </a:r>
            <a:r>
              <a:rPr lang="cs-CZ" dirty="0" smtClean="0"/>
              <a:t> více barev</a:t>
            </a:r>
          </a:p>
          <a:p>
            <a:pPr lvl="1"/>
            <a:r>
              <a:rPr lang="cs-CZ" dirty="0" smtClean="0"/>
              <a:t>světlá azurová</a:t>
            </a:r>
          </a:p>
          <a:p>
            <a:pPr lvl="1"/>
            <a:r>
              <a:rPr lang="cs-CZ" dirty="0" smtClean="0"/>
              <a:t>světlá purpurová</a:t>
            </a:r>
          </a:p>
          <a:p>
            <a:pPr lvl="1"/>
            <a:r>
              <a:rPr lang="cs-CZ" dirty="0" smtClean="0"/>
              <a:t>šedá</a:t>
            </a:r>
          </a:p>
        </p:txBody>
      </p:sp>
      <p:sp>
        <p:nvSpPr>
          <p:cNvPr id="4" name="Obdélník 3"/>
          <p:cNvSpPr/>
          <p:nvPr/>
        </p:nvSpPr>
        <p:spPr>
          <a:xfrm>
            <a:off x="1835696" y="5085184"/>
            <a:ext cx="5832648" cy="7920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Barevné prostory RGB a CMYK nejsou stejné</a:t>
            </a:r>
          </a:p>
          <a:p>
            <a:pPr algn="ctr"/>
            <a:r>
              <a:rPr lang="cs-CZ" dirty="0" smtClean="0"/>
              <a:t>Přístroje se musí kalibrovat (monitor, skener, tiskárna)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Výhody digitální fotografie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916832"/>
            <a:ext cx="7772400" cy="3814936"/>
          </a:xfrm>
        </p:spPr>
        <p:txBody>
          <a:bodyPr/>
          <a:lstStyle/>
          <a:p>
            <a:r>
              <a:rPr lang="cs-CZ" dirty="0" smtClean="0"/>
              <a:t>aktuálnost</a:t>
            </a:r>
          </a:p>
          <a:p>
            <a:r>
              <a:rPr lang="cs-CZ" dirty="0" smtClean="0"/>
              <a:t>nízké náklady na fotografování</a:t>
            </a:r>
          </a:p>
          <a:p>
            <a:r>
              <a:rPr lang="cs-CZ" dirty="0" smtClean="0"/>
              <a:t>možnost experimentování</a:t>
            </a:r>
          </a:p>
          <a:p>
            <a:r>
              <a:rPr lang="cs-CZ" dirty="0" smtClean="0"/>
              <a:t>archivace na disky</a:t>
            </a:r>
          </a:p>
          <a:p>
            <a:r>
              <a:rPr lang="cs-CZ" dirty="0" smtClean="0"/>
              <a:t>nové možnosti tisku (fotoknihy, kalendáře)</a:t>
            </a:r>
          </a:p>
          <a:p>
            <a:r>
              <a:rPr lang="cs-CZ" dirty="0" smtClean="0"/>
              <a:t>využití jako potisky (trička, hrnečky)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Nevýhody digitální fotografie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množství fotografií</a:t>
            </a:r>
          </a:p>
          <a:p>
            <a:r>
              <a:rPr lang="cs-CZ" dirty="0" smtClean="0"/>
              <a:t>nutnost fotografie upravovat (aspoň automatická korekce)</a:t>
            </a:r>
          </a:p>
          <a:p>
            <a:r>
              <a:rPr lang="cs-CZ" dirty="0" smtClean="0"/>
              <a:t>znalosti z informatiky výhodou</a:t>
            </a:r>
          </a:p>
          <a:p>
            <a:r>
              <a:rPr lang="cs-CZ" dirty="0" smtClean="0"/>
              <a:t>fotografie nemusí být věrohodná – montáže</a:t>
            </a:r>
          </a:p>
          <a:p>
            <a:r>
              <a:rPr lang="cs-CZ" dirty="0" smtClean="0"/>
              <a:t>problematika </a:t>
            </a:r>
            <a:r>
              <a:rPr lang="cs-CZ" dirty="0" smtClean="0"/>
              <a:t>originálu (před a po úpravách)</a:t>
            </a:r>
          </a:p>
          <a:p>
            <a:r>
              <a:rPr lang="cs-CZ" dirty="0" smtClean="0"/>
              <a:t>autorská práva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Autorství digitální fotografie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autorství uměleckých a jiných autorských děl</a:t>
            </a:r>
          </a:p>
          <a:p>
            <a:r>
              <a:rPr lang="cs-CZ" smtClean="0"/>
              <a:t>CC - Creative </a:t>
            </a:r>
            <a:r>
              <a:rPr lang="cs-CZ" dirty="0" err="1" smtClean="0"/>
              <a:t>commons</a:t>
            </a:r>
            <a:r>
              <a:rPr lang="cs-CZ" dirty="0" smtClean="0"/>
              <a:t> (volná licence)</a:t>
            </a:r>
          </a:p>
          <a:p>
            <a:r>
              <a:rPr lang="cs-CZ" smtClean="0"/>
              <a:t>BY - </a:t>
            </a:r>
            <a:r>
              <a:rPr lang="cs-CZ" dirty="0" smtClean="0"/>
              <a:t>povinnost uvést autora</a:t>
            </a:r>
          </a:p>
          <a:p>
            <a:r>
              <a:rPr lang="cs-CZ" smtClean="0"/>
              <a:t>SA - </a:t>
            </a:r>
            <a:r>
              <a:rPr lang="cs-CZ" dirty="0" err="1" smtClean="0"/>
              <a:t>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- šířit pod stejnou licencí</a:t>
            </a:r>
          </a:p>
          <a:p>
            <a:r>
              <a:rPr lang="cs-CZ" dirty="0" smtClean="0"/>
              <a:t>NC- nevyužívat komerčně</a:t>
            </a:r>
          </a:p>
          <a:p>
            <a:r>
              <a:rPr lang="cs-CZ" dirty="0" smtClean="0">
                <a:hlinkClick r:id="rId2"/>
              </a:rPr>
              <a:t>http://cs.wikipedia.org/wiki/CC-BY-SA</a:t>
            </a:r>
            <a:endParaRPr lang="cs-CZ" dirty="0" smtClean="0"/>
          </a:p>
          <a:p>
            <a:r>
              <a:rPr lang="cs-CZ" dirty="0" smtClean="0">
                <a:sym typeface="Symbol"/>
              </a:rPr>
              <a:t> rok Jméno – chráněno autorským zákonem</a:t>
            </a:r>
          </a:p>
          <a:p>
            <a:r>
              <a:rPr lang="cs-CZ" dirty="0" smtClean="0">
                <a:hlinkClick r:id="rId3"/>
              </a:rPr>
              <a:t>http://cs.wikipedia.org/wiki/Copyright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ROUBAL, Pavel. </a:t>
            </a:r>
            <a:r>
              <a:rPr lang="cs-CZ" sz="1400" i="1" dirty="0" smtClean="0"/>
              <a:t>Informatika a výpočetní technika pro střední školy: praktická učebnice</a:t>
            </a:r>
            <a:r>
              <a:rPr lang="cs-CZ" sz="1400" dirty="0" smtClean="0"/>
              <a:t>. </a:t>
            </a:r>
            <a:r>
              <a:rPr lang="cs-CZ" sz="1400" dirty="0" err="1" smtClean="0"/>
              <a:t>Vyd</a:t>
            </a:r>
            <a:r>
              <a:rPr lang="cs-CZ" sz="1400" dirty="0" smtClean="0"/>
              <a:t>. 1. Brno: CP </a:t>
            </a:r>
            <a:r>
              <a:rPr lang="cs-CZ" sz="1400" dirty="0" err="1" smtClean="0"/>
              <a:t>Books</a:t>
            </a:r>
            <a:r>
              <a:rPr lang="cs-CZ" sz="1400" dirty="0" smtClean="0"/>
              <a:t>, 2005. ISBN 80-251-0600-4. </a:t>
            </a:r>
          </a:p>
          <a:p>
            <a:r>
              <a:rPr lang="cs-CZ" sz="1400" dirty="0" smtClean="0"/>
              <a:t>KRISTIÁN, Pavel. </a:t>
            </a:r>
            <a:r>
              <a:rPr lang="cs-CZ" sz="1400" i="1" dirty="0" err="1" smtClean="0"/>
              <a:t>Zoner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PhotoStudio</a:t>
            </a:r>
            <a:r>
              <a:rPr lang="cs-CZ" sz="1400" i="1" dirty="0" smtClean="0"/>
              <a:t> 11: archivace, správa, publikování a základy úprav digitálních fotografií</a:t>
            </a:r>
            <a:r>
              <a:rPr lang="cs-CZ" sz="1400" dirty="0" smtClean="0"/>
              <a:t>. </a:t>
            </a:r>
            <a:r>
              <a:rPr lang="cs-CZ" sz="1400" dirty="0" err="1" smtClean="0"/>
              <a:t>Vyd</a:t>
            </a:r>
            <a:r>
              <a:rPr lang="cs-CZ" sz="1400" dirty="0" smtClean="0"/>
              <a:t>. 1. Brno: </a:t>
            </a:r>
            <a:r>
              <a:rPr lang="cs-CZ" sz="1400" dirty="0" err="1" smtClean="0"/>
              <a:t>Zoner</a:t>
            </a:r>
            <a:r>
              <a:rPr lang="cs-CZ" sz="1400" dirty="0" smtClean="0"/>
              <a:t> </a:t>
            </a:r>
            <a:r>
              <a:rPr lang="cs-CZ" sz="1400" dirty="0" err="1" smtClean="0"/>
              <a:t>Press</a:t>
            </a:r>
            <a:r>
              <a:rPr lang="cs-CZ" sz="1400" dirty="0" smtClean="0"/>
              <a:t>, 2008, 324 s. Encyklopedie - grafika a digitální fotografie. ISBN 978-80-7413-012-0. </a:t>
            </a:r>
          </a:p>
          <a:p>
            <a:r>
              <a:rPr lang="cs-CZ" sz="1400" dirty="0" smtClean="0">
                <a:hlinkClick r:id="rId2"/>
              </a:rPr>
              <a:t>http://cs.wikipedia.org/wiki/CC-BY-SA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http://cs.wikipedia.org/wiki/Copyright</a:t>
            </a:r>
            <a:endParaRPr lang="cs-CZ" sz="1400" dirty="0" smtClean="0"/>
          </a:p>
          <a:p>
            <a:r>
              <a:rPr lang="cs-CZ" sz="1400" dirty="0" smtClean="0"/>
              <a:t>Použité obrázky na snímcích 4 a 6 jsou dílem autorky a byly upraveny v programu </a:t>
            </a:r>
            <a:r>
              <a:rPr lang="cs-CZ" sz="1400" dirty="0" err="1" smtClean="0"/>
              <a:t>Zoner</a:t>
            </a:r>
            <a:r>
              <a:rPr lang="cs-CZ" sz="1400" dirty="0" smtClean="0"/>
              <a:t> </a:t>
            </a:r>
            <a:r>
              <a:rPr lang="cs-CZ" sz="1400" dirty="0" err="1" smtClean="0"/>
              <a:t>Photostudio</a:t>
            </a:r>
            <a:r>
              <a:rPr lang="cs-CZ" sz="1400" dirty="0" smtClean="0"/>
              <a:t>.</a:t>
            </a:r>
          </a:p>
          <a:p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1138</TotalTime>
  <Words>666</Words>
  <Application>Microsoft Office PowerPoint</Application>
  <PresentationFormat>Předvádění na obrazovce (4:3)</PresentationFormat>
  <Paragraphs>154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Jmění</vt:lpstr>
      <vt:lpstr>Snímek 1</vt:lpstr>
      <vt:lpstr>Snímek 2</vt:lpstr>
      <vt:lpstr>Digitální fotografie</vt:lpstr>
      <vt:lpstr>Digitální fotografie</vt:lpstr>
      <vt:lpstr>Formáty souboru</vt:lpstr>
      <vt:lpstr>Jak správně fotografovat</vt:lpstr>
      <vt:lpstr>Kompozice</vt:lpstr>
      <vt:lpstr>Postup při fotografování</vt:lpstr>
      <vt:lpstr>Zpracování fotografií</vt:lpstr>
      <vt:lpstr>Úprava fotografií na PC</vt:lpstr>
      <vt:lpstr>Archivace</vt:lpstr>
      <vt:lpstr>Prezentace z fotografií</vt:lpstr>
      <vt:lpstr>Tisk fotografií</vt:lpstr>
      <vt:lpstr>Barevný režim tiskáren</vt:lpstr>
      <vt:lpstr>Výhody digitální fotografie</vt:lpstr>
      <vt:lpstr>Nevýhody digitální fotografie</vt:lpstr>
      <vt:lpstr>Autorství digitální fotografie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Rastrový obraz</dc:title>
  <dc:creator>admin</dc:creator>
  <cp:lastModifiedBy>Dum</cp:lastModifiedBy>
  <cp:revision>122</cp:revision>
  <dcterms:created xsi:type="dcterms:W3CDTF">2013-11-05T21:12:27Z</dcterms:created>
  <dcterms:modified xsi:type="dcterms:W3CDTF">2014-05-13T13:11:34Z</dcterms:modified>
</cp:coreProperties>
</file>