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1" r:id="rId2"/>
    <p:sldId id="282" r:id="rId3"/>
    <p:sldId id="256" r:id="rId4"/>
    <p:sldId id="259" r:id="rId5"/>
    <p:sldId id="258" r:id="rId6"/>
    <p:sldId id="261" r:id="rId7"/>
    <p:sldId id="262" r:id="rId8"/>
    <p:sldId id="276" r:id="rId9"/>
    <p:sldId id="277" r:id="rId10"/>
    <p:sldId id="278" r:id="rId11"/>
    <p:sldId id="263" r:id="rId12"/>
    <p:sldId id="283" r:id="rId13"/>
    <p:sldId id="264" r:id="rId14"/>
    <p:sldId id="265" r:id="rId15"/>
    <p:sldId id="267" r:id="rId16"/>
    <p:sldId id="266" r:id="rId17"/>
    <p:sldId id="268" r:id="rId18"/>
    <p:sldId id="279" r:id="rId19"/>
    <p:sldId id="280" r:id="rId20"/>
    <p:sldId id="270" r:id="rId21"/>
    <p:sldId id="269" r:id="rId22"/>
    <p:sldId id="257" r:id="rId23"/>
    <p:sldId id="284" r:id="rId2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31C20-0AE2-40A0-92B3-409AEA5338F4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81977-309C-48F2-A206-DF18A59C73EA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5CD996-7439-422A-959B-ADCBFF2E3B66}" type="slidenum">
              <a:rPr lang="cs-CZ" smtClean="0"/>
              <a:pPr/>
              <a:t>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179707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none"/>
        </p:style>
        <p:txBody>
          <a:bodyPr/>
          <a:lstStyle/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395536" y="3356992"/>
            <a:ext cx="8136904" cy="2331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cs-CZ" dirty="0" smtClean="0"/>
          </a:p>
          <a:p>
            <a:pPr algn="ctr"/>
            <a:r>
              <a:rPr lang="cs-CZ" sz="2400" dirty="0" smtClean="0"/>
              <a:t>Obchodní </a:t>
            </a:r>
            <a:r>
              <a:rPr lang="cs-CZ" sz="2400" dirty="0"/>
              <a:t>akademie a Jazyková škola</a:t>
            </a:r>
            <a:br>
              <a:rPr lang="cs-CZ" sz="2400" dirty="0"/>
            </a:br>
            <a:r>
              <a:rPr lang="cs-CZ" sz="2400" dirty="0"/>
              <a:t>s právem státní jazykové zkoušky Jihlava</a:t>
            </a:r>
          </a:p>
          <a:p>
            <a:pPr algn="ctr"/>
            <a:endParaRPr lang="cs-CZ" dirty="0" smtClean="0"/>
          </a:p>
          <a:p>
            <a:pPr algn="ctr">
              <a:spcBef>
                <a:spcPts val="300"/>
              </a:spcBef>
            </a:pPr>
            <a:r>
              <a:rPr lang="cs-CZ" dirty="0" smtClean="0"/>
              <a:t>Šablona 32</a:t>
            </a:r>
          </a:p>
          <a:p>
            <a:pPr algn="ctr">
              <a:spcBef>
                <a:spcPts val="300"/>
              </a:spcBef>
            </a:pPr>
            <a:r>
              <a:rPr lang="cs-CZ" dirty="0" smtClean="0"/>
              <a:t>VY_32_INOVACE_054.ICT.13</a:t>
            </a:r>
          </a:p>
          <a:p>
            <a:pPr algn="ctr">
              <a:spcBef>
                <a:spcPts val="300"/>
              </a:spcBef>
            </a:pPr>
            <a:r>
              <a:rPr lang="cs-CZ" dirty="0" err="1" smtClean="0"/>
              <a:t>Zoner</a:t>
            </a:r>
            <a:r>
              <a:rPr lang="cs-CZ" dirty="0" smtClean="0"/>
              <a:t> </a:t>
            </a:r>
            <a:r>
              <a:rPr lang="cs-CZ" dirty="0" err="1" smtClean="0"/>
              <a:t>Photostudio</a:t>
            </a:r>
            <a:r>
              <a:rPr lang="cs-CZ" dirty="0" smtClean="0"/>
              <a:t> – srovnání linií a ořezání obrázku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4400" y="2420888"/>
            <a:ext cx="1019175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519" y="543201"/>
            <a:ext cx="7488936" cy="163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060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smtClean="0"/>
              <a:t>Výsledná fotografie</a:t>
            </a:r>
            <a:endParaRPr lang="cs-CZ"/>
          </a:p>
        </p:txBody>
      </p:sp>
      <p:pic>
        <p:nvPicPr>
          <p:cNvPr id="3" name="Obrázek 2" descr="DUM_IMG_3359_srovnaná budov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1556792"/>
            <a:ext cx="5877396" cy="4785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Úprava perspektivy</a:t>
            </a:r>
            <a:endParaRPr lang="cs-CZ" dirty="0"/>
          </a:p>
        </p:txBody>
      </p:sp>
      <p:pic>
        <p:nvPicPr>
          <p:cNvPr id="3" name="Obrázek 2" descr="DUM_IMG_2985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556792"/>
            <a:ext cx="6438478" cy="4831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perspektiva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404664"/>
            <a:ext cx="6153150" cy="6038850"/>
          </a:xfrm>
          <a:prstGeom prst="rect">
            <a:avLst/>
          </a:prstGeom>
        </p:spPr>
      </p:pic>
      <p:cxnSp>
        <p:nvCxnSpPr>
          <p:cNvPr id="6" name="Přímá spojovací čára 5"/>
          <p:cNvCxnSpPr/>
          <p:nvPr/>
        </p:nvCxnSpPr>
        <p:spPr>
          <a:xfrm flipV="1">
            <a:off x="2699792" y="3140968"/>
            <a:ext cx="3600400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Přímá spojovací čára 7"/>
          <p:cNvCxnSpPr/>
          <p:nvPr/>
        </p:nvCxnSpPr>
        <p:spPr>
          <a:xfrm>
            <a:off x="2699792" y="3356992"/>
            <a:ext cx="72008" cy="20882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Přímá spojovací čára 10"/>
          <p:cNvCxnSpPr/>
          <p:nvPr/>
        </p:nvCxnSpPr>
        <p:spPr>
          <a:xfrm flipV="1">
            <a:off x="2843808" y="5157192"/>
            <a:ext cx="3816424" cy="2880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Přímá spojovací čára 12"/>
          <p:cNvCxnSpPr/>
          <p:nvPr/>
        </p:nvCxnSpPr>
        <p:spPr>
          <a:xfrm>
            <a:off x="6300192" y="3212976"/>
            <a:ext cx="360040" cy="19442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Obdélníkový popisek 16"/>
          <p:cNvSpPr/>
          <p:nvPr/>
        </p:nvSpPr>
        <p:spPr>
          <a:xfrm>
            <a:off x="323528" y="2924944"/>
            <a:ext cx="1080120" cy="360040"/>
          </a:xfrm>
          <a:prstGeom prst="wedgeRectCallout">
            <a:avLst>
              <a:gd name="adj1" fmla="val 76442"/>
              <a:gd name="adj2" fmla="val 6768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400" dirty="0" smtClean="0">
                <a:solidFill>
                  <a:schemeClr val="tx1"/>
                </a:solidFill>
              </a:rPr>
              <a:t>Perspektiva</a:t>
            </a:r>
            <a:endParaRPr lang="cs-CZ" sz="1400" dirty="0">
              <a:solidFill>
                <a:schemeClr val="tx1"/>
              </a:solidFill>
            </a:endParaRPr>
          </a:p>
        </p:txBody>
      </p:sp>
      <p:sp>
        <p:nvSpPr>
          <p:cNvPr id="18" name="Obdélníkový popisek 17"/>
          <p:cNvSpPr/>
          <p:nvPr/>
        </p:nvSpPr>
        <p:spPr>
          <a:xfrm>
            <a:off x="3347864" y="1268760"/>
            <a:ext cx="1224136" cy="360040"/>
          </a:xfrm>
          <a:prstGeom prst="wedgeRectCallout">
            <a:avLst>
              <a:gd name="adj1" fmla="val -72918"/>
              <a:gd name="adj2" fmla="val 14802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400" dirty="0" smtClean="0">
                <a:solidFill>
                  <a:schemeClr val="tx1"/>
                </a:solidFill>
              </a:rPr>
              <a:t>provést příkaz</a:t>
            </a:r>
            <a:endParaRPr lang="cs-CZ" sz="1400" dirty="0">
              <a:solidFill>
                <a:schemeClr val="tx1"/>
              </a:solidFill>
            </a:endParaRPr>
          </a:p>
        </p:txBody>
      </p:sp>
      <p:sp>
        <p:nvSpPr>
          <p:cNvPr id="19" name="Obdélníkový popisek 18"/>
          <p:cNvSpPr/>
          <p:nvPr/>
        </p:nvSpPr>
        <p:spPr>
          <a:xfrm>
            <a:off x="251520" y="1556792"/>
            <a:ext cx="1152128" cy="504056"/>
          </a:xfrm>
          <a:prstGeom prst="wedgeRectCallout">
            <a:avLst>
              <a:gd name="adj1" fmla="val 71344"/>
              <a:gd name="adj2" fmla="val 2686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400" dirty="0" smtClean="0">
                <a:solidFill>
                  <a:schemeClr val="tx1"/>
                </a:solidFill>
              </a:rPr>
              <a:t>automatické </a:t>
            </a:r>
          </a:p>
          <a:p>
            <a:pPr algn="ctr"/>
            <a:r>
              <a:rPr lang="cs-CZ" sz="1400" dirty="0" smtClean="0">
                <a:solidFill>
                  <a:schemeClr val="tx1"/>
                </a:solidFill>
              </a:rPr>
              <a:t>ořezání</a:t>
            </a:r>
            <a:endParaRPr lang="cs-CZ" sz="1400" dirty="0">
              <a:solidFill>
                <a:schemeClr val="tx1"/>
              </a:solidFill>
            </a:endParaRPr>
          </a:p>
        </p:txBody>
      </p:sp>
      <p:sp>
        <p:nvSpPr>
          <p:cNvPr id="20" name="Obdélníkový popisek 19"/>
          <p:cNvSpPr/>
          <p:nvPr/>
        </p:nvSpPr>
        <p:spPr>
          <a:xfrm>
            <a:off x="4139952" y="2348880"/>
            <a:ext cx="1584176" cy="576064"/>
          </a:xfrm>
          <a:prstGeom prst="wedgeRectCallout">
            <a:avLst>
              <a:gd name="adj1" fmla="val 93156"/>
              <a:gd name="adj2" fmla="val 24867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400" dirty="0" smtClean="0">
                <a:solidFill>
                  <a:schemeClr val="tx1"/>
                </a:solidFill>
              </a:rPr>
              <a:t>přiložit čáry</a:t>
            </a:r>
          </a:p>
          <a:p>
            <a:pPr algn="ctr"/>
            <a:r>
              <a:rPr lang="cs-CZ" sz="1400" dirty="0" smtClean="0">
                <a:solidFill>
                  <a:schemeClr val="tx1"/>
                </a:solidFill>
              </a:rPr>
              <a:t> k výrazným liniím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Srovnaná fotografie</a:t>
            </a:r>
            <a:endParaRPr lang="cs-CZ" dirty="0"/>
          </a:p>
        </p:txBody>
      </p:sp>
      <p:pic>
        <p:nvPicPr>
          <p:cNvPr id="3" name="Obrázek 2" descr="DUM_IMG_2985_narovnnaná_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556792"/>
            <a:ext cx="6972300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dirty="0" smtClean="0"/>
              <a:t>Důvody pro ořezání obrázku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odstranit nežádoucí části obrazu</a:t>
            </a:r>
          </a:p>
          <a:p>
            <a:r>
              <a:rPr lang="cs-CZ" dirty="0" smtClean="0"/>
              <a:t>zlepšit kompozici</a:t>
            </a:r>
          </a:p>
          <a:p>
            <a:r>
              <a:rPr lang="cs-CZ" dirty="0" err="1" smtClean="0"/>
              <a:t>úpravit</a:t>
            </a:r>
            <a:r>
              <a:rPr lang="cs-CZ" dirty="0" smtClean="0"/>
              <a:t> rozměry k tisku</a:t>
            </a:r>
          </a:p>
          <a:p>
            <a:r>
              <a:rPr lang="cs-CZ" dirty="0" smtClean="0"/>
              <a:t>snížit velikost souboru z MB na kB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Nástroje na ořezání</a:t>
            </a:r>
            <a:endParaRPr lang="cs-CZ" dirty="0"/>
          </a:p>
        </p:txBody>
      </p:sp>
      <p:pic>
        <p:nvPicPr>
          <p:cNvPr id="6" name="Zástupný symbol pro obsah 5" descr="nástroje ořezání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1556792"/>
            <a:ext cx="5702301" cy="5215629"/>
          </a:xfrm>
        </p:spPr>
      </p:pic>
      <p:sp>
        <p:nvSpPr>
          <p:cNvPr id="7" name="Obdélníkový popisek 6"/>
          <p:cNvSpPr/>
          <p:nvPr/>
        </p:nvSpPr>
        <p:spPr>
          <a:xfrm>
            <a:off x="611560" y="4077072"/>
            <a:ext cx="1296144" cy="576064"/>
          </a:xfrm>
          <a:prstGeom prst="wedgeRectCallout">
            <a:avLst>
              <a:gd name="adj1" fmla="val 103168"/>
              <a:gd name="adj2" fmla="val -8037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1600" dirty="0" smtClean="0"/>
              <a:t>Nástroj oříznutí</a:t>
            </a:r>
            <a:endParaRPr lang="cs-CZ" sz="1600" dirty="0"/>
          </a:p>
        </p:txBody>
      </p:sp>
      <p:sp>
        <p:nvSpPr>
          <p:cNvPr id="8" name="Obdélníkový popisek 7"/>
          <p:cNvSpPr/>
          <p:nvPr/>
        </p:nvSpPr>
        <p:spPr>
          <a:xfrm>
            <a:off x="6156176" y="2204864"/>
            <a:ext cx="1296144" cy="576064"/>
          </a:xfrm>
          <a:prstGeom prst="wedgeRectCallout">
            <a:avLst>
              <a:gd name="adj1" fmla="val -66298"/>
              <a:gd name="adj2" fmla="val 14230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1600" dirty="0" smtClean="0"/>
              <a:t>Provést akci</a:t>
            </a:r>
            <a:endParaRPr lang="cs-CZ" sz="1600" dirty="0"/>
          </a:p>
        </p:txBody>
      </p:sp>
      <p:sp>
        <p:nvSpPr>
          <p:cNvPr id="9" name="Obdélníkový popisek 8"/>
          <p:cNvSpPr/>
          <p:nvPr/>
        </p:nvSpPr>
        <p:spPr>
          <a:xfrm>
            <a:off x="611560" y="2492896"/>
            <a:ext cx="1296144" cy="576064"/>
          </a:xfrm>
          <a:prstGeom prst="wedgeRectCallout">
            <a:avLst>
              <a:gd name="adj1" fmla="val 123369"/>
              <a:gd name="adj2" fmla="val 88278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1600" dirty="0" smtClean="0"/>
              <a:t>Poměr stran</a:t>
            </a:r>
            <a:endParaRPr lang="cs-CZ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Odstranit nevhodné objekty</a:t>
            </a:r>
            <a:endParaRPr lang="cs-CZ" dirty="0"/>
          </a:p>
        </p:txBody>
      </p:sp>
      <p:pic>
        <p:nvPicPr>
          <p:cNvPr id="3" name="Obrázek 2" descr="DUM_IMG_2944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1484784"/>
            <a:ext cx="6972300" cy="523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Výsledná fotografie</a:t>
            </a:r>
            <a:endParaRPr lang="cs-CZ" dirty="0"/>
          </a:p>
        </p:txBody>
      </p:sp>
      <p:pic>
        <p:nvPicPr>
          <p:cNvPr id="3" name="Obrázek 2" descr="DUM_IMG_2944_ořezané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1556792"/>
            <a:ext cx="3523853" cy="5094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Připravit fotografii k tisku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rozměr fotografie ve fotoaparátu</a:t>
            </a:r>
          </a:p>
          <a:p>
            <a:pPr lvl="1"/>
            <a:r>
              <a:rPr lang="cs-CZ" dirty="0" smtClean="0"/>
              <a:t>nastavitelné rozlišení </a:t>
            </a:r>
          </a:p>
          <a:p>
            <a:pPr lvl="1"/>
            <a:r>
              <a:rPr lang="cs-CZ" dirty="0" smtClean="0"/>
              <a:t>příklad 1600 x 1200 </a:t>
            </a:r>
            <a:r>
              <a:rPr lang="cs-CZ" dirty="0" err="1" smtClean="0"/>
              <a:t>px</a:t>
            </a:r>
            <a:r>
              <a:rPr lang="cs-CZ" dirty="0" smtClean="0"/>
              <a:t> = 4:3</a:t>
            </a:r>
          </a:p>
          <a:p>
            <a:r>
              <a:rPr lang="cs-CZ" dirty="0" smtClean="0"/>
              <a:t>rozměr fotopapíru 15 x 10 cm , 13 x 9 cm</a:t>
            </a:r>
          </a:p>
          <a:p>
            <a:r>
              <a:rPr lang="cs-CZ" dirty="0" smtClean="0"/>
              <a:t>bez úpravy</a:t>
            </a:r>
          </a:p>
          <a:p>
            <a:pPr lvl="1"/>
            <a:r>
              <a:rPr lang="cs-CZ" dirty="0" smtClean="0"/>
              <a:t> ořízne se automaticky fotografie shora a zdola</a:t>
            </a:r>
          </a:p>
          <a:p>
            <a:pPr marL="801688" lvl="1" indent="0">
              <a:buNone/>
            </a:pPr>
            <a:r>
              <a:rPr lang="cs-CZ" dirty="0" smtClean="0"/>
              <a:t> (chybí vlasy, nohy)</a:t>
            </a:r>
          </a:p>
          <a:p>
            <a:pPr lvl="1"/>
            <a:r>
              <a:rPr lang="cs-CZ" dirty="0" smtClean="0"/>
              <a:t>doplní se černé pruhy zprava a zleva</a:t>
            </a:r>
          </a:p>
          <a:p>
            <a:pPr lvl="1" indent="58738">
              <a:buNone/>
            </a:pPr>
            <a:r>
              <a:rPr lang="cs-CZ" dirty="0" smtClean="0"/>
              <a:t> (není estetické)</a:t>
            </a:r>
          </a:p>
          <a:p>
            <a:r>
              <a:rPr lang="cs-CZ" dirty="0" smtClean="0"/>
              <a:t>řešením je ořezat ve správném poměru</a:t>
            </a:r>
          </a:p>
          <a:p>
            <a:pPr lvl="1">
              <a:buNone/>
            </a:pPr>
            <a:endParaRPr lang="cs-CZ" dirty="0"/>
          </a:p>
        </p:txBody>
      </p:sp>
      <p:pic>
        <p:nvPicPr>
          <p:cNvPr id="4" name="Obrázek 3" descr="Poměr ořez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76256" y="2132856"/>
            <a:ext cx="1733550" cy="3476625"/>
          </a:xfrm>
          <a:prstGeom prst="rect">
            <a:avLst/>
          </a:prstGeom>
        </p:spPr>
      </p:pic>
      <p:sp>
        <p:nvSpPr>
          <p:cNvPr id="5" name="Elipsa 4"/>
          <p:cNvSpPr/>
          <p:nvPr/>
        </p:nvSpPr>
        <p:spPr>
          <a:xfrm>
            <a:off x="6660232" y="4581128"/>
            <a:ext cx="1944216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Změna velikosti souboru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ořezání</a:t>
            </a:r>
          </a:p>
          <a:p>
            <a:r>
              <a:rPr lang="cs-CZ" dirty="0" err="1" smtClean="0"/>
              <a:t>změnšení</a:t>
            </a:r>
            <a:r>
              <a:rPr lang="cs-CZ" dirty="0" smtClean="0"/>
              <a:t> rozměrů tj. počtu </a:t>
            </a:r>
            <a:r>
              <a:rPr lang="cs-CZ" dirty="0" err="1" smtClean="0"/>
              <a:t>pixelů</a:t>
            </a:r>
            <a:r>
              <a:rPr lang="cs-CZ" dirty="0" smtClean="0"/>
              <a:t> </a:t>
            </a:r>
          </a:p>
          <a:p>
            <a:pPr lvl="1"/>
            <a:r>
              <a:rPr lang="cs-CZ" dirty="0" smtClean="0"/>
              <a:t>dojde k </a:t>
            </a:r>
            <a:r>
              <a:rPr lang="cs-CZ" dirty="0" err="1" smtClean="0"/>
              <a:t>převzorkování</a:t>
            </a:r>
            <a:r>
              <a:rPr lang="cs-CZ" dirty="0" smtClean="0"/>
              <a:t> obrazu</a:t>
            </a:r>
          </a:p>
          <a:p>
            <a:pPr lvl="1"/>
            <a:r>
              <a:rPr lang="cs-CZ" dirty="0" smtClean="0"/>
              <a:t>rozlišení LCD 1680x1050 nebo jiné</a:t>
            </a:r>
          </a:p>
          <a:p>
            <a:pPr lvl="1"/>
            <a:r>
              <a:rPr lang="cs-CZ" dirty="0" smtClean="0"/>
              <a:t>při promítání min. 72px/palec nebo více</a:t>
            </a:r>
          </a:p>
          <a:p>
            <a:pPr lvl="1"/>
            <a:r>
              <a:rPr lang="cs-CZ" dirty="0" smtClean="0"/>
              <a:t>při tisku min. 180 </a:t>
            </a:r>
            <a:r>
              <a:rPr lang="cs-CZ" dirty="0" err="1" smtClean="0"/>
              <a:t>px</a:t>
            </a:r>
            <a:r>
              <a:rPr lang="cs-CZ" dirty="0" smtClean="0"/>
              <a:t>/palec nebo více</a:t>
            </a:r>
          </a:p>
          <a:p>
            <a:r>
              <a:rPr lang="cs-CZ" dirty="0" smtClean="0"/>
              <a:t>uložení v úspornějším formátu</a:t>
            </a:r>
          </a:p>
          <a:p>
            <a:pPr lvl="1"/>
            <a:r>
              <a:rPr lang="cs-CZ" dirty="0" smtClean="0"/>
              <a:t>JPG kompresní formát </a:t>
            </a:r>
          </a:p>
          <a:p>
            <a:pPr lvl="1"/>
            <a:r>
              <a:rPr lang="cs-CZ" dirty="0" smtClean="0"/>
              <a:t>při každém ukládání se komprimuje, snižuje kvalita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645198"/>
            <a:ext cx="8176422" cy="559211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cs-CZ" sz="2800" b="1" u="sng" dirty="0" smtClean="0"/>
              <a:t>Číslo projektu:</a:t>
            </a:r>
            <a:r>
              <a:rPr lang="cs-CZ" sz="2800" dirty="0" smtClean="0"/>
              <a:t> CZ.1.07/1.5.00/34.0744</a:t>
            </a:r>
          </a:p>
          <a:p>
            <a:pPr algn="just"/>
            <a:r>
              <a:rPr lang="cs-CZ" sz="2800" b="1" u="sng" dirty="0"/>
              <a:t>Šablona</a:t>
            </a:r>
            <a:r>
              <a:rPr lang="cs-CZ" sz="2800" dirty="0"/>
              <a:t>: </a:t>
            </a:r>
            <a:r>
              <a:rPr lang="cs-CZ" sz="2800" dirty="0" smtClean="0"/>
              <a:t>VY_32_INOVACE</a:t>
            </a:r>
          </a:p>
          <a:p>
            <a:pPr algn="just"/>
            <a:r>
              <a:rPr lang="cs-CZ" sz="2800" b="1" u="sng" dirty="0" smtClean="0"/>
              <a:t>Číslo </a:t>
            </a:r>
            <a:r>
              <a:rPr lang="cs-CZ" sz="2800" b="1" u="sng" dirty="0"/>
              <a:t>DUMU</a:t>
            </a:r>
            <a:r>
              <a:rPr lang="cs-CZ" sz="2800" dirty="0"/>
              <a:t>: </a:t>
            </a:r>
            <a:r>
              <a:rPr lang="cs-CZ" sz="2800" dirty="0" smtClean="0"/>
              <a:t>054.ICT.13</a:t>
            </a:r>
            <a:endParaRPr lang="cs-CZ" sz="2800" dirty="0"/>
          </a:p>
          <a:p>
            <a:pPr algn="just"/>
            <a:r>
              <a:rPr lang="cs-CZ" sz="2800" b="1" u="sng" dirty="0"/>
              <a:t>Předmět</a:t>
            </a:r>
            <a:r>
              <a:rPr lang="cs-CZ" sz="2800" dirty="0"/>
              <a:t>: Informační technologie</a:t>
            </a:r>
          </a:p>
          <a:p>
            <a:r>
              <a:rPr lang="cs-CZ" sz="2800" b="1" u="sng" dirty="0" smtClean="0"/>
              <a:t>Název materiálu</a:t>
            </a:r>
            <a:r>
              <a:rPr lang="cs-CZ" sz="2800" dirty="0" smtClean="0"/>
              <a:t>: </a:t>
            </a:r>
            <a:r>
              <a:rPr lang="cs-CZ" sz="2800" dirty="0" err="1" smtClean="0"/>
              <a:t>Zoner</a:t>
            </a:r>
            <a:r>
              <a:rPr lang="cs-CZ" sz="2800" dirty="0" smtClean="0"/>
              <a:t> </a:t>
            </a:r>
            <a:r>
              <a:rPr lang="cs-CZ" sz="2800" dirty="0" err="1" smtClean="0"/>
              <a:t>Photostudio</a:t>
            </a:r>
            <a:r>
              <a:rPr lang="cs-CZ" sz="2800" dirty="0" smtClean="0"/>
              <a:t> – srovnání linií a ořezání obrázku</a:t>
            </a:r>
            <a:endParaRPr lang="cs-CZ" sz="2000" dirty="0" smtClean="0"/>
          </a:p>
          <a:p>
            <a:r>
              <a:rPr lang="cs-CZ" sz="2800" b="1" u="sng" dirty="0" smtClean="0"/>
              <a:t>Autor</a:t>
            </a:r>
            <a:r>
              <a:rPr lang="cs-CZ" sz="2800" dirty="0" smtClean="0"/>
              <a:t>: PaedDr. Ivana Střechová</a:t>
            </a:r>
          </a:p>
          <a:p>
            <a:pPr algn="just"/>
            <a:r>
              <a:rPr lang="cs-CZ" sz="2800" b="1" u="sng" dirty="0" smtClean="0"/>
              <a:t>Formát</a:t>
            </a:r>
            <a:r>
              <a:rPr lang="cs-CZ" sz="2800" dirty="0" smtClean="0"/>
              <a:t>: </a:t>
            </a:r>
            <a:r>
              <a:rPr lang="cs-CZ" sz="2800" dirty="0"/>
              <a:t>Prezentace Microsoft PowerPoint</a:t>
            </a:r>
          </a:p>
          <a:p>
            <a:pPr algn="just"/>
            <a:r>
              <a:rPr lang="cs-CZ" sz="2800" b="1" u="sng" dirty="0" smtClean="0"/>
              <a:t>Velikost</a:t>
            </a:r>
            <a:r>
              <a:rPr lang="cs-CZ" sz="2800" dirty="0" smtClean="0"/>
              <a:t>: 2 258 kB</a:t>
            </a:r>
          </a:p>
          <a:p>
            <a:pPr algn="just"/>
            <a:r>
              <a:rPr lang="cs-CZ" sz="2800" b="1" u="sng" dirty="0" smtClean="0"/>
              <a:t>Stupeň a typ vzdělávání</a:t>
            </a:r>
            <a:r>
              <a:rPr lang="cs-CZ" sz="2800" dirty="0" smtClean="0"/>
              <a:t>: SŠ – odborné vzdělávání</a:t>
            </a:r>
          </a:p>
          <a:p>
            <a:pPr algn="just"/>
            <a:r>
              <a:rPr lang="cs-CZ" sz="2800" b="1" u="sng" dirty="0" smtClean="0"/>
              <a:t>Licence k obrazovému materiálu</a:t>
            </a:r>
            <a:r>
              <a:rPr lang="cs-CZ" sz="2800" dirty="0" smtClean="0"/>
              <a:t>: CC-BY-NC-SA</a:t>
            </a:r>
            <a:endParaRPr lang="cs-CZ" sz="2800" dirty="0" smtClean="0">
              <a:solidFill>
                <a:srgbClr val="FF0000"/>
              </a:solidFill>
            </a:endParaRPr>
          </a:p>
          <a:p>
            <a:pPr algn="just"/>
            <a:r>
              <a:rPr lang="cs-CZ" sz="2800" b="1" u="sng" dirty="0" smtClean="0"/>
              <a:t>Datum vytvoření</a:t>
            </a:r>
            <a:r>
              <a:rPr lang="cs-CZ" sz="2800" dirty="0" smtClean="0"/>
              <a:t>: 16. 11. 2013</a:t>
            </a:r>
          </a:p>
          <a:p>
            <a:pPr algn="just"/>
            <a:r>
              <a:rPr lang="cs-CZ" sz="2800" b="1" u="sng" dirty="0" smtClean="0"/>
              <a:t>Klíčová slova</a:t>
            </a:r>
            <a:r>
              <a:rPr lang="cs-CZ" sz="2800" dirty="0" smtClean="0"/>
              <a:t>:</a:t>
            </a:r>
            <a:r>
              <a:rPr lang="cs-CZ" sz="2800" smtClean="0"/>
              <a:t> </a:t>
            </a:r>
            <a:r>
              <a:rPr lang="cs-CZ" sz="2800" smtClean="0"/>
              <a:t>Zoner Photostudio, linie, perspektiva</a:t>
            </a:r>
            <a:r>
              <a:rPr lang="cs-CZ" sz="2800" dirty="0" smtClean="0"/>
              <a:t>, rozměry, pixel, velikost souboru, prezentace </a:t>
            </a:r>
            <a:endParaRPr lang="cs-CZ" sz="2800" dirty="0" smtClean="0">
              <a:solidFill>
                <a:srgbClr val="FF0000"/>
              </a:solidFill>
            </a:endParaRPr>
          </a:p>
          <a:p>
            <a:r>
              <a:rPr lang="cs-CZ" sz="2800" b="1" u="sng" dirty="0" smtClean="0"/>
              <a:t>Anotace</a:t>
            </a:r>
            <a:r>
              <a:rPr lang="cs-CZ" sz="2800" dirty="0" smtClean="0"/>
              <a:t>:Prezentace ukazuje postup, jak vyrovnat horizont a vertikální linie, jak upravit fotografii k tisku a zmenšit velikost souboru. Jsou přiloženy použité fotografie.</a:t>
            </a: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V Editoru (Upravit)(Změna rozměrů)</a:t>
            </a:r>
            <a:endParaRPr lang="cs-CZ" dirty="0"/>
          </a:p>
        </p:txBody>
      </p:sp>
      <p:pic>
        <p:nvPicPr>
          <p:cNvPr id="4" name="Obrázek 3" descr="Změna rozměrů_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132856"/>
            <a:ext cx="6984776" cy="324479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Změna rozměrů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0"/>
            <a:ext cx="8172400" cy="6859639"/>
          </a:xfrm>
          <a:prstGeom prst="rect">
            <a:avLst/>
          </a:prstGeom>
        </p:spPr>
      </p:pic>
      <p:sp>
        <p:nvSpPr>
          <p:cNvPr id="3" name="Elipsa 2"/>
          <p:cNvSpPr/>
          <p:nvPr/>
        </p:nvSpPr>
        <p:spPr>
          <a:xfrm>
            <a:off x="827584" y="3645024"/>
            <a:ext cx="2304256" cy="504056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Elipsa 4"/>
          <p:cNvSpPr/>
          <p:nvPr/>
        </p:nvSpPr>
        <p:spPr>
          <a:xfrm>
            <a:off x="2123728" y="4725144"/>
            <a:ext cx="1512168" cy="504056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4572000" y="3645024"/>
            <a:ext cx="1512168" cy="504056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Příprava fotografií do prezentace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kvalitní snímek barevně, minimálně Automatická korekce barev</a:t>
            </a:r>
          </a:p>
          <a:p>
            <a:r>
              <a:rPr lang="cs-CZ" dirty="0" smtClean="0"/>
              <a:t>srovnané linie</a:t>
            </a:r>
          </a:p>
          <a:p>
            <a:r>
              <a:rPr lang="cs-CZ" dirty="0" smtClean="0"/>
              <a:t>správná kompozice</a:t>
            </a:r>
          </a:p>
          <a:p>
            <a:r>
              <a:rPr lang="cs-CZ" dirty="0" smtClean="0"/>
              <a:t>vhodné rozměry</a:t>
            </a:r>
          </a:p>
          <a:p>
            <a:r>
              <a:rPr lang="cs-CZ" dirty="0" smtClean="0"/>
              <a:t>přiměřená velikost v kB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Zdroje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smtClean="0"/>
          </a:p>
          <a:p>
            <a:r>
              <a:rPr lang="cs-CZ" sz="2000" smtClean="0"/>
              <a:t>KRISTIÁN, Pavel. </a:t>
            </a:r>
            <a:r>
              <a:rPr lang="cs-CZ" sz="2000" i="1" smtClean="0"/>
              <a:t>Zoner PhotoStudio 11: archivace, správa, publikování a základy úprav digitálních fotografií</a:t>
            </a:r>
            <a:r>
              <a:rPr lang="cs-CZ" sz="2000" smtClean="0"/>
              <a:t>. Vyd. 1. Brno: Zoner Press, 2008, 324 s. Encyklopedie - grafika a digitální fotografie. ISBN 978-80-7413-012-0. </a:t>
            </a:r>
          </a:p>
          <a:p>
            <a:r>
              <a:rPr lang="cs-CZ" sz="2000" smtClean="0"/>
              <a:t>použité fotografie jsou dílem autorky prezentace</a:t>
            </a:r>
          </a:p>
          <a:p>
            <a:r>
              <a:rPr lang="cs-CZ" sz="2000" smtClean="0"/>
              <a:t>ostatní obrázky vznikly jako Print Screen v programu Zoner Photostudio 12</a:t>
            </a:r>
          </a:p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err="1" smtClean="0"/>
              <a:t>Zoner</a:t>
            </a:r>
            <a:r>
              <a:rPr lang="cs-CZ" dirty="0" smtClean="0"/>
              <a:t> </a:t>
            </a:r>
            <a:r>
              <a:rPr lang="cs-CZ" dirty="0" err="1" smtClean="0"/>
              <a:t>Photostudio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>
                <a:solidFill>
                  <a:sysClr val="windowText" lastClr="000000"/>
                </a:solidFill>
              </a:rPr>
              <a:t>Srovnání linií</a:t>
            </a:r>
          </a:p>
          <a:p>
            <a:r>
              <a:rPr lang="cs-CZ" dirty="0" smtClean="0">
                <a:solidFill>
                  <a:sysClr val="windowText" lastClr="000000"/>
                </a:solidFill>
              </a:rPr>
              <a:t>Rozměry obrázku a velikost souboru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Srovnání linií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srovnání horizontu</a:t>
            </a:r>
          </a:p>
          <a:p>
            <a:r>
              <a:rPr lang="cs-CZ" dirty="0" smtClean="0"/>
              <a:t>srovnání vertikálních linií</a:t>
            </a:r>
          </a:p>
          <a:p>
            <a:r>
              <a:rPr lang="cs-CZ" dirty="0" smtClean="0"/>
              <a:t>úprava sbíhavých hran</a:t>
            </a:r>
          </a:p>
          <a:p>
            <a:r>
              <a:rPr lang="cs-CZ" dirty="0" smtClean="0"/>
              <a:t>úprava perspektivy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smtClean="0"/>
              <a:t>Srovnání horizontu</a:t>
            </a:r>
            <a:endParaRPr lang="cs-CZ"/>
          </a:p>
        </p:txBody>
      </p:sp>
      <p:pic>
        <p:nvPicPr>
          <p:cNvPr id="6" name="Zástupný symbol pro obsah 5" descr="malá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6522" y="1600200"/>
            <a:ext cx="603095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ázek 12" descr="srovnání horizont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404664"/>
            <a:ext cx="6700502" cy="5981924"/>
          </a:xfrm>
          <a:prstGeom prst="rect">
            <a:avLst/>
          </a:prstGeom>
        </p:spPr>
      </p:pic>
      <p:sp>
        <p:nvSpPr>
          <p:cNvPr id="4" name="Obdélníkový popisek 3"/>
          <p:cNvSpPr/>
          <p:nvPr/>
        </p:nvSpPr>
        <p:spPr>
          <a:xfrm>
            <a:off x="323528" y="2636912"/>
            <a:ext cx="1008112" cy="504056"/>
          </a:xfrm>
          <a:prstGeom prst="wedgeRectCallout">
            <a:avLst>
              <a:gd name="adj1" fmla="val 117081"/>
              <a:gd name="adj2" fmla="val 42138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1400" dirty="0" smtClean="0"/>
              <a:t>srovnání horizontu</a:t>
            </a:r>
            <a:endParaRPr lang="cs-CZ" sz="1400" dirty="0"/>
          </a:p>
        </p:txBody>
      </p:sp>
      <p:cxnSp>
        <p:nvCxnSpPr>
          <p:cNvPr id="8" name="Přímá spojovací čára 7"/>
          <p:cNvCxnSpPr/>
          <p:nvPr/>
        </p:nvCxnSpPr>
        <p:spPr>
          <a:xfrm>
            <a:off x="2699792" y="4509120"/>
            <a:ext cx="5112568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délníkový popisek 14"/>
          <p:cNvSpPr/>
          <p:nvPr/>
        </p:nvSpPr>
        <p:spPr>
          <a:xfrm>
            <a:off x="5148064" y="1268760"/>
            <a:ext cx="1512168" cy="360040"/>
          </a:xfrm>
          <a:prstGeom prst="wedgeRectCallout">
            <a:avLst>
              <a:gd name="adj1" fmla="val -165328"/>
              <a:gd name="adj2" fmla="val 20857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1400" smtClean="0"/>
              <a:t>Provést příkaz</a:t>
            </a:r>
            <a:endParaRPr lang="cs-CZ" sz="1400"/>
          </a:p>
        </p:txBody>
      </p:sp>
      <p:sp>
        <p:nvSpPr>
          <p:cNvPr id="6" name="Elipsa 5"/>
          <p:cNvSpPr/>
          <p:nvPr/>
        </p:nvSpPr>
        <p:spPr>
          <a:xfrm>
            <a:off x="7092280" y="548680"/>
            <a:ext cx="936104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ový popisek 6"/>
          <p:cNvSpPr/>
          <p:nvPr/>
        </p:nvSpPr>
        <p:spPr>
          <a:xfrm>
            <a:off x="251520" y="1628800"/>
            <a:ext cx="1080120" cy="504056"/>
          </a:xfrm>
          <a:prstGeom prst="wedgeRectCallout">
            <a:avLst>
              <a:gd name="adj1" fmla="val 118078"/>
              <a:gd name="adj2" fmla="val 5509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1400" dirty="0" smtClean="0"/>
              <a:t>ořízne bílé okraje</a:t>
            </a:r>
            <a:endParaRPr lang="cs-CZ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Srovnaná a </a:t>
            </a:r>
            <a:r>
              <a:rPr lang="cs-CZ" dirty="0" err="1" smtClean="0"/>
              <a:t>doostřená</a:t>
            </a:r>
            <a:r>
              <a:rPr lang="cs-CZ" dirty="0" smtClean="0"/>
              <a:t> fotografie </a:t>
            </a:r>
            <a:endParaRPr lang="cs-CZ" dirty="0"/>
          </a:p>
        </p:txBody>
      </p:sp>
      <p:pic>
        <p:nvPicPr>
          <p:cNvPr id="3" name="Obrázek 2" descr="DUM_IMG_3255_doostřit_narovnat_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1484784"/>
            <a:ext cx="5934422" cy="4561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smtClean="0"/>
              <a:t>Srovnání vertikálních linií</a:t>
            </a:r>
            <a:endParaRPr lang="cs-CZ"/>
          </a:p>
        </p:txBody>
      </p:sp>
      <p:pic>
        <p:nvPicPr>
          <p:cNvPr id="3" name="Obrázek 2" descr="DUM_IMG_3359_1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1484784"/>
            <a:ext cx="6222454" cy="4669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 descr="nástroje ořezu_4.jpg"/>
          <p:cNvPicPr>
            <a:picLocks noChangeAspect="1"/>
          </p:cNvPicPr>
          <p:nvPr/>
        </p:nvPicPr>
        <p:blipFill>
          <a:blip r:embed="rId2" cstate="print"/>
          <a:srcRect b="10753"/>
          <a:stretch>
            <a:fillRect/>
          </a:stretch>
        </p:blipFill>
        <p:spPr>
          <a:xfrm>
            <a:off x="539552" y="404664"/>
            <a:ext cx="8165906" cy="6159574"/>
          </a:xfrm>
          <a:prstGeom prst="rect">
            <a:avLst/>
          </a:prstGeom>
        </p:spPr>
      </p:pic>
      <p:sp>
        <p:nvSpPr>
          <p:cNvPr id="4" name="Obdélníkový popisek 3"/>
          <p:cNvSpPr/>
          <p:nvPr/>
        </p:nvSpPr>
        <p:spPr>
          <a:xfrm>
            <a:off x="1403648" y="2996952"/>
            <a:ext cx="1008112" cy="648072"/>
          </a:xfrm>
          <a:prstGeom prst="wedgeRectCallout">
            <a:avLst>
              <a:gd name="adj1" fmla="val -116412"/>
              <a:gd name="adj2" fmla="val 94165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1400" dirty="0" smtClean="0"/>
              <a:t>srovnání sbíhavých hran</a:t>
            </a:r>
            <a:endParaRPr lang="cs-CZ" sz="1400" dirty="0"/>
          </a:p>
        </p:txBody>
      </p:sp>
      <p:sp>
        <p:nvSpPr>
          <p:cNvPr id="5" name="Obdélníkový popisek 4"/>
          <p:cNvSpPr/>
          <p:nvPr/>
        </p:nvSpPr>
        <p:spPr>
          <a:xfrm>
            <a:off x="3923928" y="1556792"/>
            <a:ext cx="1512168" cy="360040"/>
          </a:xfrm>
          <a:prstGeom prst="wedgeRectCallout">
            <a:avLst>
              <a:gd name="adj1" fmla="val -148051"/>
              <a:gd name="adj2" fmla="val 218942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1400" smtClean="0"/>
              <a:t>Provést příkaz</a:t>
            </a:r>
            <a:endParaRPr lang="cs-CZ" sz="1400"/>
          </a:p>
        </p:txBody>
      </p:sp>
      <p:cxnSp>
        <p:nvCxnSpPr>
          <p:cNvPr id="8" name="Přímá spojovací čára 7"/>
          <p:cNvCxnSpPr/>
          <p:nvPr/>
        </p:nvCxnSpPr>
        <p:spPr>
          <a:xfrm flipH="1">
            <a:off x="2843808" y="2708920"/>
            <a:ext cx="432048" cy="38884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Přímá spojovací čára 10"/>
          <p:cNvCxnSpPr/>
          <p:nvPr/>
        </p:nvCxnSpPr>
        <p:spPr>
          <a:xfrm>
            <a:off x="5652120" y="270892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ovací čára 12"/>
          <p:cNvCxnSpPr/>
          <p:nvPr/>
        </p:nvCxnSpPr>
        <p:spPr>
          <a:xfrm flipH="1">
            <a:off x="5580112" y="2708920"/>
            <a:ext cx="72008" cy="38164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356</Words>
  <Application>Microsoft Office PowerPoint</Application>
  <PresentationFormat>Předvádění na obrazovce (4:3)</PresentationFormat>
  <Paragraphs>89</Paragraphs>
  <Slides>23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4" baseType="lpstr">
      <vt:lpstr>Motiv sady Office</vt:lpstr>
      <vt:lpstr>Snímek 1</vt:lpstr>
      <vt:lpstr>Snímek 2</vt:lpstr>
      <vt:lpstr>Zoner Photostudio</vt:lpstr>
      <vt:lpstr>Srovnání linií</vt:lpstr>
      <vt:lpstr>Srovnání horizontu</vt:lpstr>
      <vt:lpstr>Snímek 6</vt:lpstr>
      <vt:lpstr>Srovnaná a doostřená fotografie </vt:lpstr>
      <vt:lpstr>Srovnání vertikálních linií</vt:lpstr>
      <vt:lpstr>Snímek 9</vt:lpstr>
      <vt:lpstr>Výsledná fotografie</vt:lpstr>
      <vt:lpstr>Úprava perspektivy</vt:lpstr>
      <vt:lpstr>Snímek 12</vt:lpstr>
      <vt:lpstr>Srovnaná fotografie</vt:lpstr>
      <vt:lpstr>Důvody pro ořezání obrázku</vt:lpstr>
      <vt:lpstr>Nástroje na ořezání</vt:lpstr>
      <vt:lpstr>Odstranit nevhodné objekty</vt:lpstr>
      <vt:lpstr>Výsledná fotografie</vt:lpstr>
      <vt:lpstr>Připravit fotografii k tisku</vt:lpstr>
      <vt:lpstr>Změna velikosti souboru</vt:lpstr>
      <vt:lpstr>V Editoru (Upravit)(Změna rozměrů)</vt:lpstr>
      <vt:lpstr>Snímek 21</vt:lpstr>
      <vt:lpstr>Příprava fotografií do prezentace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Celková úprava fotografie v ZPS</dc:title>
  <dc:creator>admin</dc:creator>
  <cp:lastModifiedBy>zstrechi</cp:lastModifiedBy>
  <cp:revision>53</cp:revision>
  <dcterms:created xsi:type="dcterms:W3CDTF">2013-11-10T20:49:43Z</dcterms:created>
  <dcterms:modified xsi:type="dcterms:W3CDTF">2014-05-06T13:24:48Z</dcterms:modified>
</cp:coreProperties>
</file>