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60" r:id="rId5"/>
    <p:sldId id="259" r:id="rId6"/>
    <p:sldId id="261" r:id="rId7"/>
    <p:sldId id="278" r:id="rId8"/>
    <p:sldId id="277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3" r:id="rId20"/>
    <p:sldId id="272" r:id="rId21"/>
    <p:sldId id="275" r:id="rId22"/>
    <p:sldId id="276" r:id="rId23"/>
    <p:sldId id="279" r:id="rId24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0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EF75FF38-C9F4-4A71-8AFA-EE7E6E9BB667}" type="datetimeFigureOut">
              <a:rPr lang="cs-CZ"/>
              <a:pPr>
                <a:defRPr/>
              </a:pPr>
              <a:t>13.5.2014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11491AE9-2F4B-41DB-BA9F-5B252A4274F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Zástupný symbol pro obrázek snímku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mtClean="0"/>
          </a:p>
        </p:txBody>
      </p:sp>
      <p:sp>
        <p:nvSpPr>
          <p:cNvPr id="15363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CB2B863-40A4-48A2-AF56-F6D7B8FE5FA5}" type="slidenum">
              <a:rPr lang="cs-CZ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cs-CZ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Zástupný symbol pro obrázek snímku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mtClean="0"/>
          </a:p>
        </p:txBody>
      </p:sp>
      <p:sp>
        <p:nvSpPr>
          <p:cNvPr id="21507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22C1065-9981-49F4-8EA4-71AC57CCE457}" type="slidenum">
              <a:rPr lang="cs-CZ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cs-CZ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193F37-7FFD-4C23-8B49-A70B91AFC1CB}" type="datetimeFigureOut">
              <a:rPr lang="cs-CZ"/>
              <a:pPr>
                <a:defRPr/>
              </a:pPr>
              <a:t>13.5.2014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AD4CCF-F97E-4D9D-8340-C8FDAE83A95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870C58-6ECE-432D-8560-A287A7DE436B}" type="datetimeFigureOut">
              <a:rPr lang="cs-CZ"/>
              <a:pPr>
                <a:defRPr/>
              </a:pPr>
              <a:t>13.5.2014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D9DED2-5382-4179-A9B5-DB76B44BA64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41EF2E-3199-49F9-BC6B-A937B255DC72}" type="datetimeFigureOut">
              <a:rPr lang="cs-CZ"/>
              <a:pPr>
                <a:defRPr/>
              </a:pPr>
              <a:t>13.5.2014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D1F363-2FC6-4E9A-B7B3-7E98B685E7F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77BFF3-21FE-4904-9523-04E20721F96A}" type="datetimeFigureOut">
              <a:rPr lang="cs-CZ"/>
              <a:pPr>
                <a:defRPr/>
              </a:pPr>
              <a:t>13.5.2014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03CE4B-033C-4F13-A356-89EB765E291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17FBD4-CB67-4DD6-B3BF-C937B7E24A59}" type="datetimeFigureOut">
              <a:rPr lang="cs-CZ"/>
              <a:pPr>
                <a:defRPr/>
              </a:pPr>
              <a:t>13.5.2014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6938AE-F898-415D-AE18-353750041B7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B709E9-0093-4F38-B4BC-B71C85976DBD}" type="datetimeFigureOut">
              <a:rPr lang="cs-CZ"/>
              <a:pPr>
                <a:defRPr/>
              </a:pPr>
              <a:t>13.5.2014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81760-9F81-4479-9EB2-7D53D85934A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388638-0DEA-48DF-9529-C3AA801C9157}" type="datetimeFigureOut">
              <a:rPr lang="cs-CZ"/>
              <a:pPr>
                <a:defRPr/>
              </a:pPr>
              <a:t>13.5.2014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E3326F-3A23-4812-AF51-52F8F58B4BD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26FA7A-1A81-4DEE-94DF-53FE44E206A3}" type="datetimeFigureOut">
              <a:rPr lang="cs-CZ"/>
              <a:pPr>
                <a:defRPr/>
              </a:pPr>
              <a:t>13.5.2014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85C088-B05A-4F76-93FB-748906D449C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588F06-BFB0-42B6-9250-067FDBC3344B}" type="datetimeFigureOut">
              <a:rPr lang="cs-CZ"/>
              <a:pPr>
                <a:defRPr/>
              </a:pPr>
              <a:t>13.5.2014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DD67D-4265-4BBA-9EE2-04DE605ADFC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9E5B3F-186D-4A6E-B91C-55E86569B622}" type="datetimeFigureOut">
              <a:rPr lang="cs-CZ"/>
              <a:pPr>
                <a:defRPr/>
              </a:pPr>
              <a:t>13.5.2014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3BEFBC-A05D-4722-B059-FCC4C5842B7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23A546-9B90-4423-9D98-3BFEDE3F7B39}" type="datetimeFigureOut">
              <a:rPr lang="cs-CZ"/>
              <a:pPr>
                <a:defRPr/>
              </a:pPr>
              <a:t>13.5.2014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7228EF-21D3-41E7-9B6D-4966B309DAC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Klepnutím lze upravit styl předlohy nadpisů.</a:t>
            </a:r>
            <a:endParaRPr lang="cs-CZ" dirty="0"/>
          </a:p>
        </p:txBody>
      </p:sp>
      <p:sp>
        <p:nvSpPr>
          <p:cNvPr id="1027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B097ED8-02BB-4B9E-A342-AF1184F4B96B}" type="datetimeFigureOut">
              <a:rPr lang="cs-CZ"/>
              <a:pPr>
                <a:defRPr/>
              </a:pPr>
              <a:t>13.5.2014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6823713-6A48-4BD8-8101-4D51F607E0C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ln w="1841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Obdélník 2"/>
          <p:cNvSpPr>
            <a:spLocks noChangeArrowheads="1"/>
          </p:cNvSpPr>
          <p:nvPr/>
        </p:nvSpPr>
        <p:spPr bwMode="auto">
          <a:xfrm>
            <a:off x="395288" y="3357563"/>
            <a:ext cx="8137525" cy="233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cs-CZ">
              <a:latin typeface="Calibri" pitchFamily="34" charset="0"/>
            </a:endParaRPr>
          </a:p>
          <a:p>
            <a:pPr algn="ctr"/>
            <a:r>
              <a:rPr lang="cs-CZ" sz="2400">
                <a:latin typeface="Calibri" pitchFamily="34" charset="0"/>
              </a:rPr>
              <a:t>Obchodní akademie a Jazyková škola</a:t>
            </a:r>
            <a:br>
              <a:rPr lang="cs-CZ" sz="2400">
                <a:latin typeface="Calibri" pitchFamily="34" charset="0"/>
              </a:rPr>
            </a:br>
            <a:r>
              <a:rPr lang="cs-CZ" sz="2400">
                <a:latin typeface="Calibri" pitchFamily="34" charset="0"/>
              </a:rPr>
              <a:t>s právem státní jazykové zkoušky Jihlava</a:t>
            </a:r>
          </a:p>
          <a:p>
            <a:pPr algn="ctr"/>
            <a:endParaRPr lang="cs-CZ">
              <a:latin typeface="Calibri" pitchFamily="34" charset="0"/>
            </a:endParaRPr>
          </a:p>
          <a:p>
            <a:pPr algn="ctr">
              <a:spcBef>
                <a:spcPts val="300"/>
              </a:spcBef>
            </a:pPr>
            <a:r>
              <a:rPr lang="cs-CZ">
                <a:latin typeface="Calibri" pitchFamily="34" charset="0"/>
              </a:rPr>
              <a:t>Šablona 32</a:t>
            </a:r>
          </a:p>
          <a:p>
            <a:pPr algn="ctr">
              <a:spcBef>
                <a:spcPts val="300"/>
              </a:spcBef>
            </a:pPr>
            <a:r>
              <a:rPr lang="cs-CZ">
                <a:latin typeface="Calibri" pitchFamily="34" charset="0"/>
              </a:rPr>
              <a:t>VY_32_INOVACE_056.ICT.13</a:t>
            </a:r>
          </a:p>
          <a:p>
            <a:pPr algn="ctr">
              <a:spcBef>
                <a:spcPts val="300"/>
              </a:spcBef>
            </a:pPr>
            <a:r>
              <a:rPr lang="cs-CZ">
                <a:latin typeface="Calibri" pitchFamily="34" charset="0"/>
              </a:rPr>
              <a:t>Zoner Photostudio - výběry ve fotografii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4463" y="2420938"/>
            <a:ext cx="1019175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Obrázek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9138" y="542925"/>
            <a:ext cx="7489825" cy="163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Zástupný symbol pro obsah 7" descr="056_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54163" y="1600200"/>
            <a:ext cx="6035675" cy="4525963"/>
          </a:xfr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>Jakým  nástrojem vybrat tvar?</a:t>
            </a:r>
            <a:endParaRPr lang="cs-CZ" dirty="0"/>
          </a:p>
        </p:txBody>
      </p:sp>
      <p:sp>
        <p:nvSpPr>
          <p:cNvPr id="7" name="Obdélník 6"/>
          <p:cNvSpPr/>
          <p:nvPr/>
        </p:nvSpPr>
        <p:spPr>
          <a:xfrm>
            <a:off x="4427538" y="2060575"/>
            <a:ext cx="4248150" cy="431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Kouzelná hůlka vybere oblohu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Obrázek 10" descr="056_1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47775" y="1557338"/>
            <a:ext cx="6637338" cy="504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>Jak vybrat hrad ?</a:t>
            </a:r>
            <a:endParaRPr lang="cs-CZ" dirty="0"/>
          </a:p>
        </p:txBody>
      </p:sp>
      <p:pic>
        <p:nvPicPr>
          <p:cNvPr id="13" name="Zástupný symbol pro obsah 12" descr="056_4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686050" y="1600200"/>
            <a:ext cx="4117975" cy="4941888"/>
          </a:xfrm>
        </p:spPr>
      </p:pic>
      <p:sp>
        <p:nvSpPr>
          <p:cNvPr id="5" name="Elipsa 4"/>
          <p:cNvSpPr/>
          <p:nvPr/>
        </p:nvSpPr>
        <p:spPr>
          <a:xfrm>
            <a:off x="4067175" y="1916113"/>
            <a:ext cx="576263" cy="2889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" name="Elipsa 6"/>
          <p:cNvSpPr/>
          <p:nvPr/>
        </p:nvSpPr>
        <p:spPr>
          <a:xfrm>
            <a:off x="4140200" y="2492375"/>
            <a:ext cx="1655763" cy="2889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Zástupný symbol pro obsah 7" descr="056_1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690813" y="1600200"/>
            <a:ext cx="4184650" cy="5035550"/>
          </a:xfr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>Využití výběru – </a:t>
            </a:r>
            <a:r>
              <a:rPr lang="cs-CZ" dirty="0" err="1" smtClean="0"/>
              <a:t>doostření</a:t>
            </a:r>
            <a:r>
              <a:rPr lang="cs-CZ" dirty="0" smtClean="0"/>
              <a:t> oblasti</a:t>
            </a:r>
            <a:endParaRPr lang="cs-CZ" dirty="0"/>
          </a:p>
        </p:txBody>
      </p:sp>
      <p:sp>
        <p:nvSpPr>
          <p:cNvPr id="5" name="Elipsa 4"/>
          <p:cNvSpPr/>
          <p:nvPr/>
        </p:nvSpPr>
        <p:spPr>
          <a:xfrm>
            <a:off x="3203575" y="1916113"/>
            <a:ext cx="576263" cy="2889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Elipsa 5"/>
          <p:cNvSpPr/>
          <p:nvPr/>
        </p:nvSpPr>
        <p:spPr>
          <a:xfrm>
            <a:off x="3132138" y="3068638"/>
            <a:ext cx="1800225" cy="2889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>Uložení výběru – obraz *.</a:t>
            </a:r>
            <a:r>
              <a:rPr lang="cs-CZ" dirty="0" err="1" smtClean="0"/>
              <a:t>png</a:t>
            </a:r>
            <a:endParaRPr lang="cs-CZ" dirty="0"/>
          </a:p>
        </p:txBody>
      </p:sp>
      <p:pic>
        <p:nvPicPr>
          <p:cNvPr id="6" name="Zástupný symbol pro obsah 5" descr="056_3.pn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54163" y="1600200"/>
            <a:ext cx="6035675" cy="4525963"/>
          </a:xfr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>Načtení výběru a využití</a:t>
            </a:r>
            <a:endParaRPr lang="cs-CZ" dirty="0"/>
          </a:p>
        </p:txBody>
      </p:sp>
      <p:pic>
        <p:nvPicPr>
          <p:cNvPr id="29698" name="Zástupný symbol pro obsah 4" descr="056_6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54163" y="1600200"/>
            <a:ext cx="6035675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>Návod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vytvořit výběr ze skutečné fotografie</a:t>
            </a:r>
          </a:p>
          <a:p>
            <a:r>
              <a:rPr lang="cs-CZ" smtClean="0"/>
              <a:t>uložit výběr *.png</a:t>
            </a:r>
          </a:p>
          <a:p>
            <a:r>
              <a:rPr lang="cs-CZ" smtClean="0"/>
              <a:t>založit nový soubor</a:t>
            </a:r>
          </a:p>
          <a:p>
            <a:pPr lvl="1"/>
            <a:r>
              <a:rPr lang="cs-CZ" smtClean="0"/>
              <a:t>stejné rozměry</a:t>
            </a:r>
          </a:p>
          <a:p>
            <a:pPr lvl="1"/>
            <a:r>
              <a:rPr lang="cs-CZ" smtClean="0"/>
              <a:t>jednobarevný podklad</a:t>
            </a:r>
          </a:p>
          <a:p>
            <a:r>
              <a:rPr lang="cs-CZ" smtClean="0"/>
              <a:t>načíst výběr a umístit do obrázku</a:t>
            </a:r>
          </a:p>
          <a:p>
            <a:r>
              <a:rPr lang="cs-CZ" smtClean="0"/>
              <a:t>využít přechodový filtr ve vybrané oblasti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>Výběr pomocí masky</a:t>
            </a:r>
            <a:endParaRPr lang="cs-CZ" dirty="0"/>
          </a:p>
        </p:txBody>
      </p:sp>
      <p:pic>
        <p:nvPicPr>
          <p:cNvPr id="31746" name="Zástupný symbol pro obsah 4" descr="056_5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47813" y="1557338"/>
            <a:ext cx="6034087" cy="4525962"/>
          </a:xfr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Zástupný symbol pro obsah 6" descr="056_9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1865313"/>
            <a:ext cx="4038600" cy="3995737"/>
          </a:xfr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>Editace výběru = práce s maskou</a:t>
            </a:r>
            <a:endParaRPr lang="cs-CZ" dirty="0"/>
          </a:p>
        </p:txBody>
      </p:sp>
      <p:sp>
        <p:nvSpPr>
          <p:cNvPr id="8" name="Zástupný symbol pro obsah 7"/>
          <p:cNvSpPr>
            <a:spLocks noGrp="1"/>
          </p:cNvSpPr>
          <p:nvPr>
            <p:ph sz="half" idx="2"/>
          </p:nvPr>
        </p:nvSpPr>
        <p:spPr>
          <a:xfrm>
            <a:off x="4648200" y="1916113"/>
            <a:ext cx="4038600" cy="4210050"/>
          </a:xfrm>
        </p:spPr>
        <p:txBody>
          <a:bodyPr/>
          <a:lstStyle/>
          <a:p>
            <a:r>
              <a:rPr lang="cs-CZ" smtClean="0"/>
              <a:t>štětcem malujeme poloprůhlednou červenou barvou</a:t>
            </a:r>
          </a:p>
          <a:p>
            <a:r>
              <a:rPr lang="cs-CZ" smtClean="0"/>
              <a:t>vše, co není přemalováno</a:t>
            </a:r>
            <a:r>
              <a:rPr lang="cs-CZ" smtClean="0">
                <a:latin typeface="Arial" charset="0"/>
              </a:rPr>
              <a:t>,</a:t>
            </a:r>
            <a:r>
              <a:rPr lang="cs-CZ" smtClean="0"/>
              <a:t> patří do výběru</a:t>
            </a:r>
          </a:p>
          <a:p>
            <a:r>
              <a:rPr lang="cs-CZ" smtClean="0"/>
              <a:t>můžeme přepínat (Invertovat výběr)</a:t>
            </a:r>
          </a:p>
          <a:p>
            <a:endParaRPr lang="cs-CZ" smtClean="0"/>
          </a:p>
        </p:txBody>
      </p:sp>
      <p:sp>
        <p:nvSpPr>
          <p:cNvPr id="5" name="Elipsa 4"/>
          <p:cNvSpPr/>
          <p:nvPr/>
        </p:nvSpPr>
        <p:spPr>
          <a:xfrm>
            <a:off x="2916238" y="2349500"/>
            <a:ext cx="1150937" cy="28733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>Invertování výběru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/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dirty="0" smtClean="0"/>
              <a:t>dočišťování výběru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dirty="0" smtClean="0"/>
              <a:t>složitější výběry – třepení, vlasy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dirty="0" smtClean="0"/>
              <a:t>vlastnosti štětce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cs-CZ" dirty="0" smtClean="0"/>
              <a:t>průměr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cs-CZ" dirty="0" smtClean="0"/>
              <a:t>hustota (procento krytí)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cs-CZ" dirty="0" smtClean="0"/>
              <a:t>rozmazání okrajů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dirty="0" smtClean="0"/>
              <a:t>lze kombinovat s ostatními nástroji výběru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cs-CZ" dirty="0"/>
          </a:p>
        </p:txBody>
      </p:sp>
      <p:pic>
        <p:nvPicPr>
          <p:cNvPr id="33795" name="Zástupný symbol pro obsah 6" descr="056_10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1876425"/>
            <a:ext cx="4038600" cy="397351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>Využití části obrázku</a:t>
            </a:r>
            <a:endParaRPr lang="cs-CZ" dirty="0"/>
          </a:p>
        </p:txBody>
      </p:sp>
      <p:pic>
        <p:nvPicPr>
          <p:cNvPr id="34818" name="Obrázek 4" descr="svícen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8" y="1557338"/>
            <a:ext cx="6677025" cy="5008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8313" y="644525"/>
            <a:ext cx="8175625" cy="5592763"/>
          </a:xfrm>
        </p:spPr>
        <p:txBody>
          <a:bodyPr rtlCol="0">
            <a:normAutofit fontScale="77500" lnSpcReduction="20000"/>
          </a:bodyPr>
          <a:lstStyle/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sz="2800" b="1" u="sng" dirty="0" smtClean="0"/>
              <a:t>Číslo projektu:</a:t>
            </a:r>
            <a:r>
              <a:rPr lang="cs-CZ" sz="2800" dirty="0" smtClean="0"/>
              <a:t> CZ.1.07/1.5.00/34.0744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sz="2800" b="1" u="sng" dirty="0"/>
              <a:t>Šablona</a:t>
            </a:r>
            <a:r>
              <a:rPr lang="cs-CZ" sz="2800" dirty="0"/>
              <a:t>: </a:t>
            </a:r>
            <a:r>
              <a:rPr lang="cs-CZ" sz="2800" dirty="0" smtClean="0"/>
              <a:t>VY_32_INOVACE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sz="2800" b="1" u="sng" dirty="0" smtClean="0"/>
              <a:t>Číslo </a:t>
            </a:r>
            <a:r>
              <a:rPr lang="cs-CZ" sz="2800" b="1" u="sng" dirty="0"/>
              <a:t>DUMU</a:t>
            </a:r>
            <a:r>
              <a:rPr lang="cs-CZ" sz="2800" dirty="0"/>
              <a:t>: </a:t>
            </a:r>
            <a:r>
              <a:rPr lang="cs-CZ" sz="2800" dirty="0" smtClean="0"/>
              <a:t>056.ICT.13</a:t>
            </a:r>
            <a:endParaRPr lang="cs-CZ" sz="2800" dirty="0"/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sz="2800" b="1" u="sng" dirty="0"/>
              <a:t>Předmět</a:t>
            </a:r>
            <a:r>
              <a:rPr lang="cs-CZ" sz="2800" dirty="0"/>
              <a:t>: Informační technologie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sz="2800" b="1" u="sng" dirty="0" smtClean="0"/>
              <a:t>Název materiálu</a:t>
            </a:r>
            <a:r>
              <a:rPr lang="cs-CZ" sz="2800" dirty="0" smtClean="0"/>
              <a:t>: </a:t>
            </a:r>
            <a:r>
              <a:rPr lang="cs-CZ" sz="2800" dirty="0" err="1" smtClean="0"/>
              <a:t>Zoner</a:t>
            </a:r>
            <a:r>
              <a:rPr lang="cs-CZ" sz="2800" dirty="0" smtClean="0"/>
              <a:t> </a:t>
            </a:r>
            <a:r>
              <a:rPr lang="cs-CZ" sz="2800" dirty="0" err="1" smtClean="0"/>
              <a:t>Photostudio</a:t>
            </a:r>
            <a:r>
              <a:rPr lang="cs-CZ" sz="2800" dirty="0" smtClean="0"/>
              <a:t> - výběry ve fotografii</a:t>
            </a:r>
            <a:endParaRPr lang="cs-CZ" sz="20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sz="2800" b="1" u="sng" dirty="0" smtClean="0"/>
              <a:t>Autor</a:t>
            </a:r>
            <a:r>
              <a:rPr lang="cs-CZ" sz="2800" dirty="0" smtClean="0"/>
              <a:t>: PaedDr. Ivana Střechová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sz="2800" b="1" u="sng" dirty="0" smtClean="0"/>
              <a:t>Formát</a:t>
            </a:r>
            <a:r>
              <a:rPr lang="cs-CZ" sz="2800" dirty="0" smtClean="0"/>
              <a:t>: </a:t>
            </a:r>
            <a:r>
              <a:rPr lang="cs-CZ" sz="2800" dirty="0"/>
              <a:t>Prezentace Microsoft PowerPoint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sz="2800" b="1" u="sng" dirty="0" smtClean="0"/>
              <a:t>Velikost</a:t>
            </a:r>
            <a:r>
              <a:rPr lang="cs-CZ" sz="2800" smtClean="0"/>
              <a:t>: 1 973 </a:t>
            </a:r>
            <a:r>
              <a:rPr lang="cs-CZ" sz="2800" dirty="0" smtClean="0"/>
              <a:t>kB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sz="2800" b="1" u="sng" dirty="0" smtClean="0"/>
              <a:t>Stupeň a typ vzdělávání</a:t>
            </a:r>
            <a:r>
              <a:rPr lang="cs-CZ" sz="2800" dirty="0" smtClean="0"/>
              <a:t>: SŠ – odborné vzdělávání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sz="2800" b="1" u="sng" dirty="0" smtClean="0"/>
              <a:t>Licence k obrazovému materiálu</a:t>
            </a:r>
            <a:r>
              <a:rPr lang="cs-CZ" sz="2800" dirty="0" smtClean="0"/>
              <a:t>: CC-BY-NC-SA</a:t>
            </a:r>
            <a:endParaRPr lang="cs-CZ" sz="2800" dirty="0" smtClean="0">
              <a:solidFill>
                <a:srgbClr val="FF0000"/>
              </a:solidFill>
            </a:endParaRP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sz="2800" b="1" u="sng" dirty="0" smtClean="0"/>
              <a:t>Datum vytvoření</a:t>
            </a:r>
            <a:r>
              <a:rPr lang="cs-CZ" sz="2800" dirty="0" smtClean="0"/>
              <a:t>: 3. 1. 2014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sz="2800" b="1" u="sng" dirty="0" smtClean="0"/>
              <a:t>Klíčová slova</a:t>
            </a:r>
            <a:r>
              <a:rPr lang="cs-CZ" sz="2800" dirty="0" smtClean="0"/>
              <a:t>:</a:t>
            </a:r>
            <a:r>
              <a:rPr lang="cs-CZ" sz="2800" smtClean="0"/>
              <a:t> Zoner Photostudio, výběr</a:t>
            </a:r>
            <a:r>
              <a:rPr lang="cs-CZ" sz="2800" dirty="0" smtClean="0"/>
              <a:t>, laso, kouzelná hůlka, maska, vrstva</a:t>
            </a:r>
            <a:endParaRPr lang="cs-CZ" sz="2800" dirty="0" smtClean="0">
              <a:solidFill>
                <a:srgbClr val="FF0000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sz="2800" b="1" u="sng" dirty="0" smtClean="0"/>
              <a:t>Anotace</a:t>
            </a:r>
            <a:r>
              <a:rPr lang="cs-CZ" sz="2800" dirty="0" smtClean="0"/>
              <a:t>: Prezentace ukazuje, jak pracují nástroje výběru, v jakých situacích se používají a jak lze výběry využít. Jsou přiloženy fotografie použité v prezentaci.</a:t>
            </a:r>
            <a:endParaRPr lang="cs-CZ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>Návod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787900" y="1989138"/>
            <a:ext cx="3960813" cy="3705225"/>
          </a:xfrm>
        </p:spPr>
        <p:txBody>
          <a:bodyPr/>
          <a:lstStyle/>
          <a:p>
            <a:r>
              <a:rPr lang="cs-CZ" sz="2400" smtClean="0"/>
              <a:t>vytvořit výběr</a:t>
            </a:r>
          </a:p>
          <a:p>
            <a:r>
              <a:rPr lang="cs-CZ" sz="2400" smtClean="0"/>
              <a:t>kopírování výběru CTRL +C</a:t>
            </a:r>
          </a:p>
          <a:p>
            <a:r>
              <a:rPr lang="cs-CZ" sz="2400" smtClean="0"/>
              <a:t>založení nového souboru</a:t>
            </a:r>
          </a:p>
          <a:p>
            <a:r>
              <a:rPr lang="cs-CZ" sz="2400" smtClean="0"/>
              <a:t>vložení CTRL +V</a:t>
            </a:r>
          </a:p>
          <a:p>
            <a:r>
              <a:rPr lang="cs-CZ" sz="2400" smtClean="0"/>
              <a:t>vloží se jako nová vrstva</a:t>
            </a:r>
          </a:p>
          <a:p>
            <a:r>
              <a:rPr lang="cs-CZ" sz="2400" smtClean="0"/>
              <a:t>sloučení vrstev</a:t>
            </a:r>
          </a:p>
        </p:txBody>
      </p:sp>
      <p:pic>
        <p:nvPicPr>
          <p:cNvPr id="35843" name="Zástupný symbol pro obsah 5" descr="svícen_menu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1677988"/>
            <a:ext cx="4038600" cy="4370387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>Dokončení pozadí</a:t>
            </a:r>
            <a:endParaRPr lang="cs-CZ" dirty="0"/>
          </a:p>
        </p:txBody>
      </p:sp>
      <p:sp>
        <p:nvSpPr>
          <p:cNvPr id="36866" name="Zástupný symbol pro obsah 3"/>
          <p:cNvSpPr>
            <a:spLocks noGrp="1"/>
          </p:cNvSpPr>
          <p:nvPr>
            <p:ph sz="half" idx="2"/>
          </p:nvPr>
        </p:nvSpPr>
        <p:spPr>
          <a:xfrm>
            <a:off x="4643438" y="2276475"/>
            <a:ext cx="4038600" cy="3417888"/>
          </a:xfrm>
        </p:spPr>
        <p:txBody>
          <a:bodyPr/>
          <a:lstStyle/>
          <a:p>
            <a:r>
              <a:rPr lang="cs-CZ" smtClean="0"/>
              <a:t>výběr bílého pozadí kouzelnou hůlkou</a:t>
            </a:r>
          </a:p>
          <a:p>
            <a:r>
              <a:rPr lang="cs-CZ" smtClean="0"/>
              <a:t>vložení přechodového filtru</a:t>
            </a:r>
          </a:p>
          <a:p>
            <a:r>
              <a:rPr lang="cs-CZ" smtClean="0"/>
              <a:t>sloučení vrstev</a:t>
            </a:r>
          </a:p>
          <a:p>
            <a:endParaRPr lang="cs-CZ" smtClean="0"/>
          </a:p>
        </p:txBody>
      </p:sp>
      <p:pic>
        <p:nvPicPr>
          <p:cNvPr id="36867" name="Zástupný symbol pro obsah 6" descr="056_12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1860550"/>
            <a:ext cx="4038600" cy="40052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>Závěr</a:t>
            </a: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výběry se používají k úpravám původních obrázků (doostření, rozmazání)</a:t>
            </a:r>
          </a:p>
          <a:p>
            <a:r>
              <a:rPr lang="cs-CZ" smtClean="0"/>
              <a:t>vytváření koláží (skládání nového obrazu z jiných obrázků)</a:t>
            </a:r>
          </a:p>
          <a:p>
            <a:r>
              <a:rPr lang="cs-CZ" smtClean="0"/>
              <a:t>vytváření montáží (simulování situací)</a:t>
            </a:r>
          </a:p>
          <a:p>
            <a:r>
              <a:rPr lang="cs-CZ" smtClean="0"/>
              <a:t>na kvalitě výběru závisí kvalita dalšího zpracování</a:t>
            </a:r>
          </a:p>
          <a:p>
            <a:endParaRPr lang="cs-CZ" smtClean="0"/>
          </a:p>
          <a:p>
            <a:endParaRPr lang="cs-CZ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cs-CZ" smtClean="0"/>
              <a:t>Zdroje</a:t>
            </a:r>
            <a:endParaRPr lang="cs-CZ"/>
          </a:p>
        </p:txBody>
      </p:sp>
      <p:sp>
        <p:nvSpPr>
          <p:cNvPr id="38914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smtClean="0"/>
          </a:p>
          <a:p>
            <a:r>
              <a:rPr lang="cs-CZ" sz="2000" smtClean="0"/>
              <a:t>KRISTIÁN, Pavel. </a:t>
            </a:r>
            <a:r>
              <a:rPr lang="cs-CZ" sz="2000" i="1" smtClean="0"/>
              <a:t>Zoner PhotoStudio 11: archivace, správa, publikování a základy úprav digitálních fotografií</a:t>
            </a:r>
            <a:r>
              <a:rPr lang="cs-CZ" sz="2000" smtClean="0"/>
              <a:t>. Vyd. 1. Brno: Zoner Press, 2008, 324 s. Encyklopedie - grafika a digitální fotografie. ISBN 978-80-7413-012-0. </a:t>
            </a:r>
          </a:p>
          <a:p>
            <a:r>
              <a:rPr lang="cs-CZ" sz="2000" smtClean="0"/>
              <a:t>použité fotografie jsou dílem autorky prezentace</a:t>
            </a:r>
          </a:p>
          <a:p>
            <a:r>
              <a:rPr lang="cs-CZ" sz="2000" smtClean="0"/>
              <a:t>ostatní obrázky vznikly jako Print Screen v programu Zoner Photostudio 12</a:t>
            </a:r>
          </a:p>
          <a:p>
            <a:endParaRPr lang="cs-CZ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>Výběr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vymezení pixelů se, kterými se bude dále pracovat</a:t>
            </a:r>
          </a:p>
          <a:p>
            <a:r>
              <a:rPr lang="cs-CZ" smtClean="0"/>
              <a:t>výběry částí obrázků</a:t>
            </a:r>
          </a:p>
          <a:p>
            <a:pPr lvl="1"/>
            <a:r>
              <a:rPr lang="cs-CZ" smtClean="0"/>
              <a:t>pravidelné i nepravidelné oblasti</a:t>
            </a:r>
          </a:p>
          <a:p>
            <a:pPr lvl="1"/>
            <a:r>
              <a:rPr lang="cs-CZ" smtClean="0"/>
              <a:t>souvislé i nesouvislé oblasti</a:t>
            </a:r>
          </a:p>
          <a:p>
            <a:r>
              <a:rPr lang="cs-CZ" smtClean="0"/>
              <a:t>různé metody vytvoření výběru</a:t>
            </a:r>
          </a:p>
          <a:p>
            <a:r>
              <a:rPr lang="cs-CZ" smtClean="0"/>
              <a:t>výběr se zpracovává dalšími nástroji programu</a:t>
            </a:r>
          </a:p>
          <a:p>
            <a:endParaRPr lang="cs-CZ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>Nástroje výběru</a:t>
            </a:r>
            <a:endParaRPr lang="cs-CZ" dirty="0"/>
          </a:p>
        </p:txBody>
      </p:sp>
      <p:sp>
        <p:nvSpPr>
          <p:cNvPr id="5" name="Levá složená závorka 4"/>
          <p:cNvSpPr/>
          <p:nvPr/>
        </p:nvSpPr>
        <p:spPr>
          <a:xfrm>
            <a:off x="2411413" y="4868863"/>
            <a:ext cx="261937" cy="936625"/>
          </a:xfrm>
          <a:prstGeom prst="leftBrac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Zaoblený obdélník 5"/>
          <p:cNvSpPr/>
          <p:nvPr/>
        </p:nvSpPr>
        <p:spPr>
          <a:xfrm>
            <a:off x="900113" y="5013325"/>
            <a:ext cx="1439862" cy="5762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Nástroje výběru</a:t>
            </a:r>
            <a:endParaRPr lang="cs-CZ" dirty="0"/>
          </a:p>
        </p:txBody>
      </p:sp>
      <p:sp>
        <p:nvSpPr>
          <p:cNvPr id="7" name="Zaoblený obdélníkový popisek 6"/>
          <p:cNvSpPr/>
          <p:nvPr/>
        </p:nvSpPr>
        <p:spPr>
          <a:xfrm>
            <a:off x="1042988" y="2060575"/>
            <a:ext cx="1368425" cy="504825"/>
          </a:xfrm>
          <a:prstGeom prst="wedgeRoundRectCallout">
            <a:avLst>
              <a:gd name="adj1" fmla="val 76691"/>
              <a:gd name="adj2" fmla="val 3010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Práce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s maskou</a:t>
            </a:r>
            <a:endParaRPr lang="cs-CZ" dirty="0"/>
          </a:p>
        </p:txBody>
      </p:sp>
      <p:pic>
        <p:nvPicPr>
          <p:cNvPr id="18437" name="Zástupný symbol pro obsah 8" descr="056_7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695575" y="1600200"/>
            <a:ext cx="3752850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>Nástroje výběru </a:t>
            </a:r>
            <a:endParaRPr lang="cs-CZ" dirty="0"/>
          </a:p>
        </p:txBody>
      </p:sp>
      <p:pic>
        <p:nvPicPr>
          <p:cNvPr id="19458" name="Obrázek 4" descr="nástroje.jpg"/>
          <p:cNvPicPr>
            <a:picLocks noChangeAspect="1"/>
          </p:cNvPicPr>
          <p:nvPr/>
        </p:nvPicPr>
        <p:blipFill>
          <a:blip r:embed="rId2"/>
          <a:srcRect l="-21001" t="68250"/>
          <a:stretch>
            <a:fillRect/>
          </a:stretch>
        </p:blipFill>
        <p:spPr bwMode="auto">
          <a:xfrm>
            <a:off x="3995738" y="1989138"/>
            <a:ext cx="414337" cy="174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Zaoblený obdélníkový popisek 5"/>
          <p:cNvSpPr/>
          <p:nvPr/>
        </p:nvSpPr>
        <p:spPr>
          <a:xfrm>
            <a:off x="5148263" y="1628775"/>
            <a:ext cx="2736850" cy="431800"/>
          </a:xfrm>
          <a:prstGeom prst="wedgeRoundRectCallout">
            <a:avLst>
              <a:gd name="adj1" fmla="val -75981"/>
              <a:gd name="adj2" fmla="val 5288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1600" dirty="0"/>
              <a:t>obdélníkový (čtvercový) výběr</a:t>
            </a:r>
            <a:endParaRPr lang="cs-CZ" sz="1600" dirty="0"/>
          </a:p>
        </p:txBody>
      </p:sp>
      <p:sp>
        <p:nvSpPr>
          <p:cNvPr id="7" name="Zaoblený obdélníkový popisek 6"/>
          <p:cNvSpPr/>
          <p:nvPr/>
        </p:nvSpPr>
        <p:spPr>
          <a:xfrm>
            <a:off x="5219700" y="2565400"/>
            <a:ext cx="2736850" cy="431800"/>
          </a:xfrm>
          <a:prstGeom prst="wedgeRoundRectCallout">
            <a:avLst>
              <a:gd name="adj1" fmla="val -81778"/>
              <a:gd name="adj2" fmla="val -8101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1600" dirty="0"/>
              <a:t>elipsový (kruhový) výběr</a:t>
            </a:r>
            <a:endParaRPr lang="cs-CZ" sz="1600" dirty="0"/>
          </a:p>
        </p:txBody>
      </p:sp>
      <p:sp>
        <p:nvSpPr>
          <p:cNvPr id="8" name="Zaoblený obdélníkový popisek 7"/>
          <p:cNvSpPr/>
          <p:nvPr/>
        </p:nvSpPr>
        <p:spPr>
          <a:xfrm>
            <a:off x="5148263" y="3573463"/>
            <a:ext cx="2663825" cy="431800"/>
          </a:xfrm>
          <a:prstGeom prst="wedgeRoundRectCallout">
            <a:avLst>
              <a:gd name="adj1" fmla="val -80395"/>
              <a:gd name="adj2" fmla="val -23650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1600" dirty="0"/>
              <a:t>laso (ruční výběr)</a:t>
            </a:r>
            <a:endParaRPr lang="cs-CZ" sz="1600" dirty="0"/>
          </a:p>
        </p:txBody>
      </p:sp>
      <p:sp>
        <p:nvSpPr>
          <p:cNvPr id="9" name="Zaoblený obdélníkový popisek 8"/>
          <p:cNvSpPr/>
          <p:nvPr/>
        </p:nvSpPr>
        <p:spPr>
          <a:xfrm>
            <a:off x="1476375" y="1844675"/>
            <a:ext cx="2159000" cy="431800"/>
          </a:xfrm>
          <a:prstGeom prst="wedgeRoundRectCallout">
            <a:avLst>
              <a:gd name="adj1" fmla="val 69460"/>
              <a:gd name="adj2" fmla="val 20405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1600" dirty="0"/>
              <a:t>mnohoúhelníkové laso</a:t>
            </a:r>
            <a:endParaRPr lang="cs-CZ" sz="1600" dirty="0"/>
          </a:p>
        </p:txBody>
      </p:sp>
      <p:sp>
        <p:nvSpPr>
          <p:cNvPr id="10" name="Zaoblený obdélníkový popisek 9"/>
          <p:cNvSpPr/>
          <p:nvPr/>
        </p:nvSpPr>
        <p:spPr>
          <a:xfrm>
            <a:off x="1476375" y="2781300"/>
            <a:ext cx="2016125" cy="431800"/>
          </a:xfrm>
          <a:prstGeom prst="wedgeRoundRectCallout">
            <a:avLst>
              <a:gd name="adj1" fmla="val 76147"/>
              <a:gd name="adj2" fmla="val 5719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1600" dirty="0"/>
              <a:t>magnetické laso</a:t>
            </a:r>
            <a:endParaRPr lang="cs-CZ" sz="1600" dirty="0"/>
          </a:p>
        </p:txBody>
      </p:sp>
      <p:sp>
        <p:nvSpPr>
          <p:cNvPr id="11" name="Zaoblený obdélníkový popisek 10"/>
          <p:cNvSpPr/>
          <p:nvPr/>
        </p:nvSpPr>
        <p:spPr>
          <a:xfrm>
            <a:off x="1476375" y="3573463"/>
            <a:ext cx="1800225" cy="431800"/>
          </a:xfrm>
          <a:prstGeom prst="wedgeRoundRectCallout">
            <a:avLst>
              <a:gd name="adj1" fmla="val 94946"/>
              <a:gd name="adj2" fmla="val -5294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1600" dirty="0"/>
              <a:t>kouzelná hůlka</a:t>
            </a:r>
            <a:endParaRPr lang="cs-CZ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>Jak pracují nástroje výběru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cs-CZ" sz="3000" smtClean="0"/>
              <a:t>obdélníkový, elipsový výběr a laso – tah levou myší</a:t>
            </a:r>
          </a:p>
          <a:p>
            <a:pPr>
              <a:lnSpc>
                <a:spcPct val="80000"/>
              </a:lnSpc>
            </a:pPr>
            <a:r>
              <a:rPr lang="cs-CZ" sz="3000" smtClean="0"/>
              <a:t>pravidelný – čtvercový, kruhový výběr</a:t>
            </a:r>
          </a:p>
          <a:p>
            <a:pPr lvl="1">
              <a:lnSpc>
                <a:spcPct val="80000"/>
              </a:lnSpc>
            </a:pPr>
            <a:r>
              <a:rPr lang="cs-CZ" sz="2600" smtClean="0"/>
              <a:t>zahájí výběr obdélníkový (elipsový)</a:t>
            </a:r>
          </a:p>
          <a:p>
            <a:pPr lvl="1">
              <a:lnSpc>
                <a:spcPct val="80000"/>
              </a:lnSpc>
            </a:pPr>
            <a:r>
              <a:rPr lang="cs-CZ" sz="2600" smtClean="0"/>
              <a:t>přidržet Shift až do konce výběru</a:t>
            </a:r>
          </a:p>
          <a:p>
            <a:pPr lvl="1">
              <a:lnSpc>
                <a:spcPct val="80000"/>
              </a:lnSpc>
            </a:pPr>
            <a:r>
              <a:rPr lang="cs-CZ" sz="2600" smtClean="0"/>
              <a:t>dokončit výběr jako čtvercový (kruhový)</a:t>
            </a:r>
          </a:p>
          <a:p>
            <a:pPr>
              <a:lnSpc>
                <a:spcPct val="80000"/>
              </a:lnSpc>
            </a:pPr>
            <a:r>
              <a:rPr lang="cs-CZ" sz="3000" smtClean="0"/>
              <a:t>mag</a:t>
            </a:r>
            <a:r>
              <a:rPr lang="cs-CZ" sz="3000" smtClean="0">
                <a:latin typeface="Arial" charset="0"/>
              </a:rPr>
              <a:t>ne</a:t>
            </a:r>
            <a:r>
              <a:rPr lang="cs-CZ" sz="3000" smtClean="0"/>
              <a:t>tické laso – přichytává se k barevným hranám, klikání a tah levou myší</a:t>
            </a:r>
          </a:p>
          <a:p>
            <a:pPr>
              <a:lnSpc>
                <a:spcPct val="80000"/>
              </a:lnSpc>
            </a:pPr>
            <a:r>
              <a:rPr lang="cs-CZ" sz="3000" smtClean="0"/>
              <a:t>kouzelná hůlka – vybírá pixely podobné barvy kliknutím levou myší na barvu</a:t>
            </a:r>
          </a:p>
          <a:p>
            <a:pPr>
              <a:lnSpc>
                <a:spcPct val="80000"/>
              </a:lnSpc>
            </a:pPr>
            <a:endParaRPr lang="cs-CZ" sz="30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Zástupný symbol pro obsah 12" descr="056_13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209800" y="1600200"/>
            <a:ext cx="4724400" cy="4525963"/>
          </a:xfr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>Obdélníkový výběr a jeho vlastnosti</a:t>
            </a:r>
            <a:endParaRPr lang="cs-CZ" dirty="0"/>
          </a:p>
        </p:txBody>
      </p:sp>
      <p:sp>
        <p:nvSpPr>
          <p:cNvPr id="7" name="Zaoblený obdélníkový popisek 6"/>
          <p:cNvSpPr/>
          <p:nvPr/>
        </p:nvSpPr>
        <p:spPr>
          <a:xfrm>
            <a:off x="395288" y="4868863"/>
            <a:ext cx="1439862" cy="647700"/>
          </a:xfrm>
          <a:prstGeom prst="wedgeRoundRectCallout">
            <a:avLst>
              <a:gd name="adj1" fmla="val 90451"/>
              <a:gd name="adj2" fmla="val 9211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obdélníkový výběr</a:t>
            </a:r>
            <a:endParaRPr lang="cs-CZ" dirty="0"/>
          </a:p>
        </p:txBody>
      </p:sp>
      <p:sp>
        <p:nvSpPr>
          <p:cNvPr id="8" name="Zaoblený obdélníkový popisek 7"/>
          <p:cNvSpPr/>
          <p:nvPr/>
        </p:nvSpPr>
        <p:spPr>
          <a:xfrm>
            <a:off x="4500563" y="3357563"/>
            <a:ext cx="2663825" cy="503237"/>
          </a:xfrm>
          <a:prstGeom prst="wedgeRoundRectCallout">
            <a:avLst>
              <a:gd name="adj1" fmla="val -65213"/>
              <a:gd name="adj2" fmla="val -11502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vlastnosti okraje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(10 rozmazaných </a:t>
            </a:r>
            <a:r>
              <a:rPr lang="cs-CZ" dirty="0" err="1"/>
              <a:t>pixelů</a:t>
            </a:r>
            <a:r>
              <a:rPr lang="cs-CZ" dirty="0"/>
              <a:t>)</a:t>
            </a:r>
            <a:endParaRPr lang="cs-CZ" dirty="0"/>
          </a:p>
        </p:txBody>
      </p:sp>
      <p:sp>
        <p:nvSpPr>
          <p:cNvPr id="9" name="Zaoblený obdélníkový popisek 8"/>
          <p:cNvSpPr/>
          <p:nvPr/>
        </p:nvSpPr>
        <p:spPr>
          <a:xfrm>
            <a:off x="323850" y="3284538"/>
            <a:ext cx="1511300" cy="576262"/>
          </a:xfrm>
          <a:prstGeom prst="wedgeRoundRectCallout">
            <a:avLst>
              <a:gd name="adj1" fmla="val 110905"/>
              <a:gd name="adj2" fmla="val -10919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režim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nový výběr</a:t>
            </a:r>
            <a:endParaRPr lang="cs-CZ" dirty="0"/>
          </a:p>
        </p:txBody>
      </p:sp>
      <p:sp>
        <p:nvSpPr>
          <p:cNvPr id="10" name="Zaoblený obdélníkový popisek 9"/>
          <p:cNvSpPr/>
          <p:nvPr/>
        </p:nvSpPr>
        <p:spPr>
          <a:xfrm>
            <a:off x="3851275" y="5445125"/>
            <a:ext cx="2016125" cy="504825"/>
          </a:xfrm>
          <a:prstGeom prst="wedgeRoundRectCallout">
            <a:avLst>
              <a:gd name="adj1" fmla="val -79583"/>
              <a:gd name="adj2" fmla="val -10245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tah levou myší</a:t>
            </a:r>
            <a:endParaRPr lang="cs-CZ" dirty="0"/>
          </a:p>
        </p:txBody>
      </p:sp>
      <p:sp>
        <p:nvSpPr>
          <p:cNvPr id="11" name="Zaoblený obdélníkový popisek 10"/>
          <p:cNvSpPr/>
          <p:nvPr/>
        </p:nvSpPr>
        <p:spPr>
          <a:xfrm>
            <a:off x="3779838" y="4292600"/>
            <a:ext cx="2663825" cy="649288"/>
          </a:xfrm>
          <a:prstGeom prst="wedgeRoundRectCallout">
            <a:avLst>
              <a:gd name="adj1" fmla="val -73945"/>
              <a:gd name="adj2" fmla="val -25380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další režimy výběru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přidat, odebrat, průnik 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brázek 10" descr="056_1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628775"/>
            <a:ext cx="5695950" cy="427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>Obdélníkový výběr</a:t>
            </a:r>
            <a:endParaRPr lang="cs-CZ" dirty="0"/>
          </a:p>
        </p:txBody>
      </p:sp>
      <p:sp>
        <p:nvSpPr>
          <p:cNvPr id="8" name="Obdélník 7"/>
          <p:cNvSpPr/>
          <p:nvPr/>
        </p:nvSpPr>
        <p:spPr>
          <a:xfrm>
            <a:off x="827088" y="1916113"/>
            <a:ext cx="3313112" cy="4333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rozmazání  okrajů 10 </a:t>
            </a:r>
            <a:r>
              <a:rPr lang="cs-CZ" dirty="0" err="1"/>
              <a:t>pixelů</a:t>
            </a:r>
            <a:endParaRPr lang="cs-CZ" dirty="0"/>
          </a:p>
        </p:txBody>
      </p:sp>
      <p:pic>
        <p:nvPicPr>
          <p:cNvPr id="12" name="Obrázek 11" descr="056_14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3575" y="2492375"/>
            <a:ext cx="5360988" cy="40211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9" name="Obdélník 8"/>
          <p:cNvSpPr/>
          <p:nvPr/>
        </p:nvSpPr>
        <p:spPr>
          <a:xfrm>
            <a:off x="5580063" y="2997200"/>
            <a:ext cx="2592387" cy="431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rozmazání okrajů 0 </a:t>
            </a:r>
            <a:r>
              <a:rPr lang="cs-CZ" dirty="0" err="1"/>
              <a:t>pixelů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>Jakým nástrojem vybrat tvar?</a:t>
            </a:r>
            <a:endParaRPr lang="cs-CZ" dirty="0"/>
          </a:p>
        </p:txBody>
      </p:sp>
      <p:pic>
        <p:nvPicPr>
          <p:cNvPr id="4" name="Zástupný symbol pro obsah 3" descr="foto_43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55750" y="1600200"/>
            <a:ext cx="6032500" cy="4525963"/>
          </a:xfrm>
        </p:spPr>
      </p:pic>
      <p:sp>
        <p:nvSpPr>
          <p:cNvPr id="5" name="Obdélník 4"/>
          <p:cNvSpPr/>
          <p:nvPr/>
        </p:nvSpPr>
        <p:spPr>
          <a:xfrm>
            <a:off x="3563938" y="5589588"/>
            <a:ext cx="2736850" cy="431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Magnetické laso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Motiv sady Office">
  <a:themeElements>
    <a:clrScheme name="Jmění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1002</TotalTime>
  <Words>398</Words>
  <Application>Microsoft Office PowerPoint</Application>
  <PresentationFormat>On-screen Show (4:3)</PresentationFormat>
  <Paragraphs>89</Paragraphs>
  <Slides>23</Slides>
  <Notes>2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Šablona návrhu</vt:lpstr>
      </vt:variant>
      <vt:variant>
        <vt:i4>1</vt:i4>
      </vt:variant>
      <vt:variant>
        <vt:lpstr>Nadpisy snímků</vt:lpstr>
      </vt:variant>
      <vt:variant>
        <vt:i4>23</vt:i4>
      </vt:variant>
    </vt:vector>
  </HeadingPairs>
  <TitlesOfParts>
    <vt:vector size="26" baseType="lpstr">
      <vt:lpstr>Calibri</vt:lpstr>
      <vt:lpstr>Arial</vt:lpstr>
      <vt:lpstr>Motiv sady Office</vt:lpstr>
      <vt:lpstr>Snímek 1</vt:lpstr>
      <vt:lpstr>Snímek 2</vt:lpstr>
      <vt:lpstr>Snímek 3</vt:lpstr>
      <vt:lpstr>Snímek 4</vt:lpstr>
      <vt:lpstr>Snímek 5</vt:lpstr>
      <vt:lpstr>Snímek 6</vt:lpstr>
      <vt:lpstr>Snímek 7</vt:lpstr>
      <vt:lpstr>Snímek 8</vt:lpstr>
      <vt:lpstr>Snímek 9</vt:lpstr>
      <vt:lpstr>Snímek 10</vt:lpstr>
      <vt:lpstr>Snímek 11</vt:lpstr>
      <vt:lpstr>Snímek 12</vt:lpstr>
      <vt:lpstr>Snímek 13</vt:lpstr>
      <vt:lpstr>Snímek 14</vt:lpstr>
      <vt:lpstr>Snímek 15</vt:lpstr>
      <vt:lpstr>Snímek 16</vt:lpstr>
      <vt:lpstr>Snímek 17</vt:lpstr>
      <vt:lpstr>Snímek 18</vt:lpstr>
      <vt:lpstr>Snímek 19</vt:lpstr>
      <vt:lpstr>Snímek 20</vt:lpstr>
      <vt:lpstr>Snímek 21</vt:lpstr>
      <vt:lpstr>Snímek 22</vt:lpstr>
      <vt:lpstr>Snímek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Střechová Ivana</dc:creator>
  <cp:lastModifiedBy>DUM</cp:lastModifiedBy>
  <cp:revision>84</cp:revision>
  <dcterms:created xsi:type="dcterms:W3CDTF">2013-11-15T13:28:54Z</dcterms:created>
  <dcterms:modified xsi:type="dcterms:W3CDTF">2014-05-13T13:49:23Z</dcterms:modified>
</cp:coreProperties>
</file>