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2" r:id="rId2"/>
    <p:sldId id="263" r:id="rId3"/>
    <p:sldId id="256" r:id="rId4"/>
    <p:sldId id="257" r:id="rId5"/>
    <p:sldId id="271" r:id="rId6"/>
    <p:sldId id="272" r:id="rId7"/>
    <p:sldId id="273" r:id="rId8"/>
    <p:sldId id="274" r:id="rId9"/>
    <p:sldId id="276" r:id="rId10"/>
    <p:sldId id="259" r:id="rId11"/>
    <p:sldId id="260" r:id="rId12"/>
    <p:sldId id="261" r:id="rId13"/>
    <p:sldId id="264" r:id="rId14"/>
    <p:sldId id="265" r:id="rId15"/>
    <p:sldId id="266" r:id="rId16"/>
    <p:sldId id="267" r:id="rId17"/>
    <p:sldId id="268" r:id="rId18"/>
    <p:sldId id="275" r:id="rId19"/>
    <p:sldId id="270" r:id="rId20"/>
    <p:sldId id="277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A873F-D10D-42E4-8DA0-F1F5CF25A698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AD8068-7AC7-4D58-BBA6-7906BE5F8499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CD996-7439-422A-959B-ADCBFF2E3B66}" type="slidenum">
              <a:rPr lang="cs-CZ" smtClean="0"/>
              <a:pPr/>
              <a:t>1</a:t>
            </a:fld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417970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395536" y="3356992"/>
            <a:ext cx="8136904" cy="233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cs-CZ" dirty="0" smtClean="0"/>
          </a:p>
          <a:p>
            <a:pPr algn="ctr"/>
            <a:r>
              <a:rPr lang="cs-CZ" sz="2400" dirty="0" smtClean="0"/>
              <a:t>Obchodní </a:t>
            </a:r>
            <a:r>
              <a:rPr lang="cs-CZ" sz="2400" dirty="0"/>
              <a:t>akademie a Jazyková škola</a:t>
            </a:r>
            <a:br>
              <a:rPr lang="cs-CZ" sz="2400" dirty="0"/>
            </a:br>
            <a:r>
              <a:rPr lang="cs-CZ" sz="2400" dirty="0"/>
              <a:t>s právem státní jazykové zkoušky Jihlava</a:t>
            </a:r>
          </a:p>
          <a:p>
            <a:pPr algn="ctr"/>
            <a:endParaRPr lang="cs-CZ" dirty="0" smtClean="0"/>
          </a:p>
          <a:p>
            <a:pPr algn="ctr">
              <a:spcBef>
                <a:spcPts val="300"/>
              </a:spcBef>
            </a:pPr>
            <a:r>
              <a:rPr lang="cs-CZ" dirty="0" smtClean="0"/>
              <a:t>Šablona 32</a:t>
            </a:r>
          </a:p>
          <a:p>
            <a:pPr algn="ctr">
              <a:spcBef>
                <a:spcPts val="300"/>
              </a:spcBef>
            </a:pPr>
            <a:r>
              <a:rPr lang="cs-CZ" dirty="0" smtClean="0"/>
              <a:t>VY_32_INOVACE_057.ICT.13</a:t>
            </a:r>
          </a:p>
          <a:p>
            <a:pPr algn="ctr">
              <a:spcBef>
                <a:spcPts val="300"/>
              </a:spcBef>
            </a:pPr>
            <a:r>
              <a:rPr lang="cs-CZ" smtClean="0"/>
              <a:t>Zoner Photostudio - vrstvy </a:t>
            </a:r>
            <a:r>
              <a:rPr lang="cs-CZ" dirty="0" smtClean="0"/>
              <a:t>obrázku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400" y="2420888"/>
            <a:ext cx="101917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19" y="543201"/>
            <a:ext cx="7488936" cy="16371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060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Vložení textu do obrázku</a:t>
            </a:r>
            <a:endParaRPr lang="cs-CZ" dirty="0"/>
          </a:p>
        </p:txBody>
      </p:sp>
      <p:pic>
        <p:nvPicPr>
          <p:cNvPr id="5" name="Zástupný symbol pro obsah 4" descr="Karlštejn_hr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5769" y="1600200"/>
            <a:ext cx="6032462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cs-CZ" smtClean="0"/>
              <a:t>Návod</a:t>
            </a:r>
            <a:endParaRPr lang="cs-CZ" dirty="0"/>
          </a:p>
        </p:txBody>
      </p:sp>
      <p:pic>
        <p:nvPicPr>
          <p:cNvPr id="4" name="Zástupný symbol pro obsah 3" descr="Vrstva Tex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628800"/>
            <a:ext cx="3623324" cy="4682450"/>
          </a:xfrm>
        </p:spPr>
      </p:pic>
      <p:pic>
        <p:nvPicPr>
          <p:cNvPr id="5" name="Obrázek 4" descr="Panel Tex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924944"/>
            <a:ext cx="3886200" cy="3248025"/>
          </a:xfrm>
          <a:prstGeom prst="rect">
            <a:avLst/>
          </a:prstGeom>
        </p:spPr>
      </p:pic>
      <p:sp>
        <p:nvSpPr>
          <p:cNvPr id="6" name="Zaoblený obdélníkový popisek 5"/>
          <p:cNvSpPr/>
          <p:nvPr/>
        </p:nvSpPr>
        <p:spPr>
          <a:xfrm>
            <a:off x="1979712" y="5445224"/>
            <a:ext cx="1584176" cy="432048"/>
          </a:xfrm>
          <a:prstGeom prst="wedgeRoundRectCallout">
            <a:avLst>
              <a:gd name="adj1" fmla="val -88566"/>
              <a:gd name="adj2" fmla="val 776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Nástroj Text</a:t>
            </a:r>
            <a:endParaRPr lang="cs-CZ" dirty="0"/>
          </a:p>
        </p:txBody>
      </p:sp>
      <p:sp>
        <p:nvSpPr>
          <p:cNvPr id="9" name="Zaoblený obdélníkový popisek 8"/>
          <p:cNvSpPr/>
          <p:nvPr/>
        </p:nvSpPr>
        <p:spPr>
          <a:xfrm>
            <a:off x="6156176" y="2924944"/>
            <a:ext cx="2448272" cy="360040"/>
          </a:xfrm>
          <a:prstGeom prst="wedgeRoundRectCallout">
            <a:avLst>
              <a:gd name="adj1" fmla="val -50152"/>
              <a:gd name="adj2" fmla="val 1195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obsah a formátování</a:t>
            </a:r>
            <a:endParaRPr lang="cs-CZ" dirty="0"/>
          </a:p>
        </p:txBody>
      </p:sp>
      <p:sp>
        <p:nvSpPr>
          <p:cNvPr id="10" name="Zaoblený obdélníkový popisek 9"/>
          <p:cNvSpPr/>
          <p:nvPr/>
        </p:nvSpPr>
        <p:spPr>
          <a:xfrm>
            <a:off x="5220072" y="1700808"/>
            <a:ext cx="2448272" cy="288032"/>
          </a:xfrm>
          <a:prstGeom prst="wedgeRoundRectCallout">
            <a:avLst>
              <a:gd name="adj1" fmla="val -182805"/>
              <a:gd name="adj2" fmla="val 2017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vznikla nová vrstva</a:t>
            </a:r>
            <a:endParaRPr lang="cs-CZ" dirty="0"/>
          </a:p>
        </p:txBody>
      </p:sp>
      <p:sp>
        <p:nvSpPr>
          <p:cNvPr id="11" name="Zaoblený obdélníkový popisek 10"/>
          <p:cNvSpPr/>
          <p:nvPr/>
        </p:nvSpPr>
        <p:spPr>
          <a:xfrm>
            <a:off x="5292080" y="2276872"/>
            <a:ext cx="2376264" cy="360040"/>
          </a:xfrm>
          <a:prstGeom prst="wedgeRoundRectCallout">
            <a:avLst>
              <a:gd name="adj1" fmla="val -89941"/>
              <a:gd name="adj2" fmla="val 28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sloučení vrstev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Na podklad vložit výběr z obrázku</a:t>
            </a:r>
            <a:endParaRPr lang="cs-CZ" dirty="0"/>
          </a:p>
        </p:txBody>
      </p:sp>
      <p:pic>
        <p:nvPicPr>
          <p:cNvPr id="4" name="Zástupný symbol pro obsah 3" descr="přání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9389" b="9313"/>
          <a:stretch>
            <a:fillRect/>
          </a:stretch>
        </p:blipFill>
        <p:spPr>
          <a:xfrm>
            <a:off x="1547664" y="1628800"/>
            <a:ext cx="5462564" cy="4104456"/>
          </a:xfr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Návod: existuje </a:t>
            </a:r>
            <a:r>
              <a:rPr lang="cs-CZ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více postupů</a:t>
            </a:r>
            <a:endParaRPr lang="cs-CZ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Zástupný symbol pro obsah 5" descr="nový soubor_podklad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96561"/>
            <a:ext cx="4038600" cy="2333241"/>
          </a:xfrm>
        </p:spPr>
      </p:pic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4648200" y="2708921"/>
            <a:ext cx="4038600" cy="2448272"/>
          </a:xfrm>
        </p:spPr>
        <p:txBody>
          <a:bodyPr/>
          <a:lstStyle/>
          <a:p>
            <a:r>
              <a:rPr lang="cs-CZ" dirty="0" smtClean="0"/>
              <a:t>založit nový soubor</a:t>
            </a:r>
          </a:p>
          <a:p>
            <a:r>
              <a:rPr lang="cs-CZ" dirty="0" smtClean="0"/>
              <a:t>velikost v </a:t>
            </a:r>
            <a:r>
              <a:rPr lang="cs-CZ" dirty="0" err="1" smtClean="0"/>
              <a:t>pixelech</a:t>
            </a:r>
            <a:endParaRPr lang="cs-CZ" dirty="0" smtClean="0"/>
          </a:p>
          <a:p>
            <a:r>
              <a:rPr lang="cs-CZ" dirty="0" smtClean="0"/>
              <a:t>barva podkladu</a:t>
            </a:r>
          </a:p>
          <a:p>
            <a:r>
              <a:rPr lang="cs-CZ" dirty="0" smtClean="0"/>
              <a:t>uložit jako Přání.</a:t>
            </a:r>
            <a:r>
              <a:rPr lang="cs-CZ" dirty="0" err="1" smtClean="0"/>
              <a:t>jpg</a:t>
            </a:r>
            <a:endParaRPr lang="cs-CZ" dirty="0"/>
          </a:p>
        </p:txBody>
      </p:sp>
      <p:sp>
        <p:nvSpPr>
          <p:cNvPr id="7" name="Elipsa 6"/>
          <p:cNvSpPr/>
          <p:nvPr/>
        </p:nvSpPr>
        <p:spPr>
          <a:xfrm>
            <a:off x="971600" y="2996952"/>
            <a:ext cx="1728192" cy="7920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" name="Elipsa 7"/>
          <p:cNvSpPr/>
          <p:nvPr/>
        </p:nvSpPr>
        <p:spPr>
          <a:xfrm>
            <a:off x="3275856" y="3789040"/>
            <a:ext cx="1152128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Vytvořit výběr v obrázku</a:t>
            </a:r>
            <a:endParaRPr lang="cs-CZ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Zástupný symbol pro obsah 12" descr="Maska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77334"/>
            <a:ext cx="4038600" cy="3971695"/>
          </a:xfrm>
        </p:spPr>
      </p:pic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716016" y="2852936"/>
            <a:ext cx="4038600" cy="2160240"/>
          </a:xfrm>
        </p:spPr>
        <p:txBody>
          <a:bodyPr/>
          <a:lstStyle/>
          <a:p>
            <a:r>
              <a:rPr lang="cs-CZ" dirty="0" smtClean="0"/>
              <a:t>otevřít foto.</a:t>
            </a:r>
            <a:r>
              <a:rPr lang="cs-CZ" dirty="0" err="1" smtClean="0"/>
              <a:t>jpg</a:t>
            </a:r>
            <a:endParaRPr lang="cs-CZ" dirty="0" smtClean="0"/>
          </a:p>
          <a:p>
            <a:r>
              <a:rPr lang="cs-CZ" dirty="0" smtClean="0"/>
              <a:t>vytvořit výběr</a:t>
            </a:r>
          </a:p>
          <a:p>
            <a:r>
              <a:rPr lang="cs-CZ" dirty="0" smtClean="0"/>
              <a:t>kopírovat výběr Ctrl +C</a:t>
            </a:r>
          </a:p>
          <a:p>
            <a:r>
              <a:rPr lang="cs-CZ" dirty="0" smtClean="0"/>
              <a:t>zavřít soubor foto.</a:t>
            </a:r>
            <a:r>
              <a:rPr lang="cs-CZ" dirty="0" err="1" smtClean="0"/>
              <a:t>jpg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Vložení výběru</a:t>
            </a:r>
            <a:endParaRPr lang="cs-CZ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Zástupný symbol pro obsah 4" descr="vrstva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99983"/>
            <a:ext cx="4038600" cy="4126396"/>
          </a:xfrm>
        </p:spPr>
      </p:pic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844825"/>
            <a:ext cx="4038600" cy="4104456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otevřít Přání.</a:t>
            </a:r>
            <a:r>
              <a:rPr lang="cs-CZ" sz="2400" dirty="0" err="1" smtClean="0"/>
              <a:t>jpg</a:t>
            </a:r>
            <a:endParaRPr lang="cs-CZ" sz="2400" dirty="0" smtClean="0"/>
          </a:p>
          <a:p>
            <a:r>
              <a:rPr lang="cs-CZ" sz="2400" dirty="0" smtClean="0"/>
              <a:t>vložit výběr Ctrl+V</a:t>
            </a:r>
          </a:p>
          <a:p>
            <a:r>
              <a:rPr lang="cs-CZ" sz="2400" dirty="0" smtClean="0"/>
              <a:t>vznikne nová vrstva</a:t>
            </a:r>
          </a:p>
          <a:p>
            <a:pPr lvl="1"/>
            <a:r>
              <a:rPr lang="cs-CZ" sz="2000" dirty="0" smtClean="0"/>
              <a:t>umístit vrstvu</a:t>
            </a:r>
          </a:p>
          <a:p>
            <a:pPr lvl="1"/>
            <a:r>
              <a:rPr lang="cs-CZ" sz="2000" dirty="0" smtClean="0"/>
              <a:t>změnit velikost</a:t>
            </a:r>
          </a:p>
          <a:p>
            <a:pPr lvl="1"/>
            <a:r>
              <a:rPr lang="cs-CZ" sz="2000" dirty="0" smtClean="0"/>
              <a:t>otočit</a:t>
            </a:r>
          </a:p>
          <a:p>
            <a:pPr lvl="1"/>
            <a:r>
              <a:rPr lang="cs-CZ" sz="2000" dirty="0" smtClean="0"/>
              <a:t>deformovat</a:t>
            </a:r>
          </a:p>
          <a:p>
            <a:r>
              <a:rPr lang="cs-CZ" sz="2400" dirty="0" smtClean="0"/>
              <a:t>Použít </a:t>
            </a:r>
          </a:p>
          <a:p>
            <a:pPr lvl="1"/>
            <a:r>
              <a:rPr lang="cs-CZ" sz="2000" dirty="0" smtClean="0"/>
              <a:t>dvě vrstvy se sloučí</a:t>
            </a:r>
          </a:p>
          <a:p>
            <a:r>
              <a:rPr lang="cs-CZ" sz="2400" dirty="0" smtClean="0"/>
              <a:t>Uložit Přání.</a:t>
            </a:r>
            <a:r>
              <a:rPr lang="cs-CZ" sz="2400" dirty="0" err="1" smtClean="0"/>
              <a:t>jpg</a:t>
            </a:r>
            <a:r>
              <a:rPr lang="cs-CZ" sz="2400" dirty="0" smtClean="0"/>
              <a:t> </a:t>
            </a:r>
          </a:p>
          <a:p>
            <a:endParaRPr lang="cs-CZ" dirty="0"/>
          </a:p>
        </p:txBody>
      </p:sp>
      <p:sp>
        <p:nvSpPr>
          <p:cNvPr id="6" name="Elipsa 5"/>
          <p:cNvSpPr/>
          <p:nvPr/>
        </p:nvSpPr>
        <p:spPr>
          <a:xfrm>
            <a:off x="971600" y="2996952"/>
            <a:ext cx="1152128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Dokončovací úpravy</a:t>
            </a:r>
            <a:endParaRPr lang="cs-CZ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4008" y="2204864"/>
            <a:ext cx="4038600" cy="3312368"/>
          </a:xfrm>
        </p:spPr>
        <p:txBody>
          <a:bodyPr>
            <a:normAutofit/>
          </a:bodyPr>
          <a:lstStyle/>
          <a:p>
            <a:r>
              <a:rPr lang="cs-CZ" sz="2000" dirty="0" smtClean="0"/>
              <a:t>přidat text</a:t>
            </a:r>
          </a:p>
          <a:p>
            <a:r>
              <a:rPr lang="cs-CZ" sz="2000" dirty="0" smtClean="0"/>
              <a:t>sloučit vrstvy</a:t>
            </a:r>
          </a:p>
          <a:p>
            <a:r>
              <a:rPr lang="cs-CZ" sz="2000" dirty="0" smtClean="0"/>
              <a:t>oříznout na požadovaný rozměr</a:t>
            </a:r>
          </a:p>
          <a:p>
            <a:r>
              <a:rPr lang="cs-CZ" sz="2000" dirty="0" smtClean="0"/>
              <a:t>vytvořit obdélníkový výběr </a:t>
            </a:r>
          </a:p>
          <a:p>
            <a:pPr indent="11113">
              <a:buNone/>
            </a:pPr>
            <a:r>
              <a:rPr lang="cs-CZ" sz="2000" dirty="0" smtClean="0"/>
              <a:t>s rozmazáním</a:t>
            </a:r>
          </a:p>
          <a:p>
            <a:r>
              <a:rPr lang="cs-CZ" sz="2000" dirty="0" smtClean="0"/>
              <a:t>invertovat výběr na výběr rámečku</a:t>
            </a:r>
          </a:p>
          <a:p>
            <a:r>
              <a:rPr lang="cs-CZ" sz="2000" dirty="0" smtClean="0"/>
              <a:t>změnit barvu rámečku</a:t>
            </a:r>
          </a:p>
          <a:p>
            <a:r>
              <a:rPr lang="cs-CZ" sz="2000" dirty="0" smtClean="0"/>
              <a:t>uložit jako Přání.</a:t>
            </a:r>
            <a:r>
              <a:rPr lang="cs-CZ" sz="2000" dirty="0" err="1" smtClean="0"/>
              <a:t>jpg</a:t>
            </a:r>
            <a:endParaRPr lang="cs-CZ" sz="2000" dirty="0"/>
          </a:p>
        </p:txBody>
      </p:sp>
      <p:pic>
        <p:nvPicPr>
          <p:cNvPr id="7" name="Zástupný symbol pro obsah 6" descr="přání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64456"/>
            <a:ext cx="4038600" cy="2997450"/>
          </a:xfr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Montáž</a:t>
            </a:r>
            <a:endParaRPr lang="cs-CZ" dirty="0"/>
          </a:p>
        </p:txBody>
      </p:sp>
      <p:pic>
        <p:nvPicPr>
          <p:cNvPr id="7" name="Zástupný symbol pro obsah 6" descr="vyvážení bílé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7190"/>
            <a:ext cx="4038600" cy="3031982"/>
          </a:xfrm>
        </p:spPr>
      </p:pic>
      <p:pic>
        <p:nvPicPr>
          <p:cNvPr id="10" name="Zástupný symbol pro obsah 9" descr="foto 10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7190"/>
            <a:ext cx="4038600" cy="303198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foto 105 rozmazan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 smtClean="0"/>
              <a:t>grafické programy často pracují s vrstvami (</a:t>
            </a:r>
            <a:r>
              <a:rPr lang="cs-CZ" dirty="0" err="1" smtClean="0"/>
              <a:t>Gimp</a:t>
            </a:r>
            <a:r>
              <a:rPr lang="cs-CZ" dirty="0" smtClean="0"/>
              <a:t>, </a:t>
            </a:r>
            <a:r>
              <a:rPr lang="cs-CZ" dirty="0" err="1" smtClean="0"/>
              <a:t>Photoshop</a:t>
            </a:r>
            <a:r>
              <a:rPr lang="cs-CZ" dirty="0" smtClean="0"/>
              <a:t>)</a:t>
            </a:r>
          </a:p>
          <a:p>
            <a:r>
              <a:rPr lang="cs-CZ" dirty="0" smtClean="0"/>
              <a:t>obecně lze pracovat s více vrstvami</a:t>
            </a:r>
          </a:p>
          <a:p>
            <a:r>
              <a:rPr lang="cs-CZ" dirty="0" smtClean="0"/>
              <a:t>vrstva může být </a:t>
            </a:r>
          </a:p>
          <a:p>
            <a:pPr lvl="1"/>
            <a:r>
              <a:rPr lang="cs-CZ" dirty="0" smtClean="0"/>
              <a:t>průhledná</a:t>
            </a:r>
          </a:p>
          <a:p>
            <a:pPr lvl="1"/>
            <a:r>
              <a:rPr lang="cs-CZ" dirty="0" smtClean="0"/>
              <a:t>viditelná, neviditelná</a:t>
            </a:r>
          </a:p>
          <a:p>
            <a:pPr lvl="1"/>
            <a:r>
              <a:rPr lang="cs-CZ" dirty="0" smtClean="0"/>
              <a:t>zamčená</a:t>
            </a:r>
          </a:p>
          <a:p>
            <a:pPr lvl="1"/>
            <a:r>
              <a:rPr lang="cs-CZ" dirty="0" smtClean="0"/>
              <a:t>sloučit vrstvy</a:t>
            </a:r>
          </a:p>
          <a:p>
            <a:r>
              <a:rPr lang="cs-CZ" dirty="0" smtClean="0"/>
              <a:t>formáty obrázků</a:t>
            </a:r>
          </a:p>
          <a:p>
            <a:pPr lvl="1">
              <a:buNone/>
            </a:pPr>
            <a:r>
              <a:rPr lang="cs-CZ" dirty="0" smtClean="0"/>
              <a:t>*. JPG má jen jednu vrstvu</a:t>
            </a:r>
          </a:p>
          <a:p>
            <a:pPr lvl="1">
              <a:buNone/>
            </a:pPr>
            <a:r>
              <a:rPr lang="cs-CZ" dirty="0" smtClean="0"/>
              <a:t>*.PSD může mít více vrstev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645198"/>
            <a:ext cx="8176422" cy="559211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cs-CZ" sz="2800" b="1" u="sng" dirty="0" smtClean="0"/>
              <a:t>Číslo projektu:</a:t>
            </a:r>
            <a:r>
              <a:rPr lang="cs-CZ" sz="2800" dirty="0" smtClean="0"/>
              <a:t> CZ.1.07/1.5.00/34.0744</a:t>
            </a:r>
          </a:p>
          <a:p>
            <a:pPr algn="just"/>
            <a:r>
              <a:rPr lang="cs-CZ" sz="2800" b="1" u="sng" dirty="0"/>
              <a:t>Šablona</a:t>
            </a:r>
            <a:r>
              <a:rPr lang="cs-CZ" sz="2800" dirty="0"/>
              <a:t>: </a:t>
            </a:r>
            <a:r>
              <a:rPr lang="cs-CZ" sz="2800" dirty="0" smtClean="0"/>
              <a:t>VY_32_INOVACE</a:t>
            </a:r>
          </a:p>
          <a:p>
            <a:pPr algn="just"/>
            <a:r>
              <a:rPr lang="cs-CZ" sz="2800" b="1" u="sng" dirty="0" smtClean="0"/>
              <a:t>Číslo </a:t>
            </a:r>
            <a:r>
              <a:rPr lang="cs-CZ" sz="2800" b="1" u="sng" dirty="0"/>
              <a:t>DUMU</a:t>
            </a:r>
            <a:r>
              <a:rPr lang="cs-CZ" sz="2800" dirty="0"/>
              <a:t>: </a:t>
            </a:r>
            <a:r>
              <a:rPr lang="cs-CZ" sz="2800" dirty="0" smtClean="0"/>
              <a:t>057.ICT.13</a:t>
            </a:r>
            <a:endParaRPr lang="cs-CZ" sz="2800" dirty="0"/>
          </a:p>
          <a:p>
            <a:pPr algn="just"/>
            <a:r>
              <a:rPr lang="cs-CZ" sz="2800" b="1" u="sng" dirty="0"/>
              <a:t>Předmět</a:t>
            </a:r>
            <a:r>
              <a:rPr lang="cs-CZ" sz="2800" dirty="0"/>
              <a:t>: Informační technologie</a:t>
            </a:r>
          </a:p>
          <a:p>
            <a:r>
              <a:rPr lang="cs-CZ" sz="2800" b="1" u="sng" dirty="0" smtClean="0"/>
              <a:t>Název materiálu</a:t>
            </a:r>
            <a:r>
              <a:rPr lang="cs-CZ" sz="2800" smtClean="0"/>
              <a:t>: Zoner Photostudio - vrstvy </a:t>
            </a:r>
            <a:r>
              <a:rPr lang="cs-CZ" sz="2800" dirty="0" smtClean="0"/>
              <a:t>obrázku</a:t>
            </a:r>
            <a:endParaRPr lang="cs-CZ" sz="2000" dirty="0" smtClean="0"/>
          </a:p>
          <a:p>
            <a:r>
              <a:rPr lang="cs-CZ" sz="2800" b="1" u="sng" dirty="0" smtClean="0"/>
              <a:t>Autor</a:t>
            </a:r>
            <a:r>
              <a:rPr lang="cs-CZ" sz="2800" dirty="0" smtClean="0"/>
              <a:t>: PaedDr. Ivana Střechová</a:t>
            </a:r>
          </a:p>
          <a:p>
            <a:pPr algn="just"/>
            <a:r>
              <a:rPr lang="cs-CZ" sz="2800" b="1" u="sng" dirty="0" smtClean="0"/>
              <a:t>Formát</a:t>
            </a:r>
            <a:r>
              <a:rPr lang="cs-CZ" sz="2800" dirty="0" smtClean="0"/>
              <a:t>: </a:t>
            </a:r>
            <a:r>
              <a:rPr lang="cs-CZ" sz="2800" dirty="0"/>
              <a:t>Prezentace Microsoft PowerPoint</a:t>
            </a:r>
          </a:p>
          <a:p>
            <a:pPr algn="just"/>
            <a:r>
              <a:rPr lang="cs-CZ" sz="2800" b="1" u="sng" dirty="0" smtClean="0"/>
              <a:t>Velikost</a:t>
            </a:r>
            <a:r>
              <a:rPr lang="cs-CZ" sz="2800" smtClean="0"/>
              <a:t>: 2 637 </a:t>
            </a:r>
            <a:r>
              <a:rPr lang="cs-CZ" sz="2800" dirty="0" smtClean="0"/>
              <a:t>kB</a:t>
            </a:r>
          </a:p>
          <a:p>
            <a:pPr algn="just"/>
            <a:r>
              <a:rPr lang="cs-CZ" sz="2800" b="1" u="sng" dirty="0" smtClean="0"/>
              <a:t>Stupeň a typ vzdělávání</a:t>
            </a:r>
            <a:r>
              <a:rPr lang="cs-CZ" sz="2800" dirty="0" smtClean="0"/>
              <a:t>: SŠ – odborné vzdělávání</a:t>
            </a:r>
          </a:p>
          <a:p>
            <a:pPr algn="just"/>
            <a:r>
              <a:rPr lang="cs-CZ" sz="2800" b="1" u="sng" dirty="0" smtClean="0"/>
              <a:t>Licence k obrazovému materiálu</a:t>
            </a:r>
            <a:r>
              <a:rPr lang="cs-CZ" sz="2800" dirty="0" smtClean="0"/>
              <a:t>: CC-BY-NC-SA</a:t>
            </a:r>
            <a:endParaRPr lang="cs-CZ" sz="2800" dirty="0" smtClean="0">
              <a:solidFill>
                <a:srgbClr val="FF0000"/>
              </a:solidFill>
            </a:endParaRPr>
          </a:p>
          <a:p>
            <a:pPr algn="just"/>
            <a:r>
              <a:rPr lang="cs-CZ" sz="2800" b="1" u="sng" dirty="0" smtClean="0"/>
              <a:t>Datum vytvoření</a:t>
            </a:r>
            <a:r>
              <a:rPr lang="cs-CZ" sz="2800" smtClean="0"/>
              <a:t>: 4. 1. 2014</a:t>
            </a:r>
          </a:p>
          <a:p>
            <a:pPr algn="just"/>
            <a:r>
              <a:rPr lang="cs-CZ" sz="2800" b="1" u="sng" smtClean="0"/>
              <a:t>Klíčová </a:t>
            </a:r>
            <a:r>
              <a:rPr lang="cs-CZ" sz="2800" b="1" u="sng" dirty="0" smtClean="0"/>
              <a:t>slova</a:t>
            </a:r>
            <a:r>
              <a:rPr lang="cs-CZ" sz="2800" dirty="0" smtClean="0"/>
              <a:t>:</a:t>
            </a:r>
            <a:r>
              <a:rPr lang="cs-CZ" sz="2800" smtClean="0"/>
              <a:t> </a:t>
            </a:r>
            <a:r>
              <a:rPr lang="cs-CZ" sz="2800" smtClean="0"/>
              <a:t>Zoner Photostudio, vrstva</a:t>
            </a:r>
            <a:r>
              <a:rPr lang="cs-CZ" sz="2800" smtClean="0"/>
              <a:t>, interakce, pixel, fotografie</a:t>
            </a:r>
            <a:endParaRPr lang="cs-CZ" sz="2800" dirty="0" smtClean="0">
              <a:solidFill>
                <a:srgbClr val="FF0000"/>
              </a:solidFill>
            </a:endParaRPr>
          </a:p>
          <a:p>
            <a:r>
              <a:rPr lang="cs-CZ" sz="2800" b="1" u="sng" smtClean="0"/>
              <a:t>Anotace</a:t>
            </a:r>
            <a:r>
              <a:rPr lang="cs-CZ" sz="2800" smtClean="0"/>
              <a:t>:Prezentace ukazuje práci s vrstvami v obrázku a jejich různé využití. Jsou přiloženy využité fotografie. </a:t>
            </a:r>
            <a:endParaRPr lang="cs-CZ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mtClean="0"/>
          </a:p>
          <a:p>
            <a:r>
              <a:rPr lang="cs-CZ" sz="2000" smtClean="0"/>
              <a:t>KRISTIÁN, Pavel. </a:t>
            </a:r>
            <a:r>
              <a:rPr lang="cs-CZ" sz="2000" i="1" smtClean="0"/>
              <a:t>Zoner PhotoStudio 11: archivace, správa, publikování a základy úprav digitálních fotografií</a:t>
            </a:r>
            <a:r>
              <a:rPr lang="cs-CZ" sz="2000" smtClean="0"/>
              <a:t>. Vyd. 1. Brno: Zoner Press, 2008, 324 s. Encyklopedie - grafika a digitální fotografie. ISBN 978-80-7413-012-0. </a:t>
            </a:r>
          </a:p>
          <a:p>
            <a:r>
              <a:rPr lang="cs-CZ" sz="2000" smtClean="0"/>
              <a:t>použité fotografie jsou dílem autorky prezentace</a:t>
            </a:r>
          </a:p>
          <a:p>
            <a:r>
              <a:rPr lang="cs-CZ" sz="2000" smtClean="0"/>
              <a:t>ostatní obrázky vznikly jako Print Screen v programu Zoner Photostudio 12</a:t>
            </a:r>
          </a:p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Vrstvy obrázku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err="1" smtClean="0"/>
              <a:t>Zoner</a:t>
            </a:r>
            <a:r>
              <a:rPr lang="cs-CZ" dirty="0" smtClean="0"/>
              <a:t> </a:t>
            </a:r>
            <a:r>
              <a:rPr lang="cs-CZ" dirty="0" err="1" smtClean="0"/>
              <a:t>Photostudio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Vrstvy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každý obrázek *. </a:t>
            </a:r>
            <a:r>
              <a:rPr lang="cs-CZ" dirty="0" err="1" smtClean="0"/>
              <a:t>jpg</a:t>
            </a:r>
            <a:r>
              <a:rPr lang="cs-CZ" dirty="0" smtClean="0"/>
              <a:t> má jednu vrstvu</a:t>
            </a:r>
          </a:p>
          <a:p>
            <a:r>
              <a:rPr lang="cs-CZ" dirty="0" smtClean="0"/>
              <a:t>další vrstvu </a:t>
            </a:r>
            <a:r>
              <a:rPr lang="cs-CZ" dirty="0" err="1" smtClean="0"/>
              <a:t>pixelů</a:t>
            </a:r>
            <a:r>
              <a:rPr lang="cs-CZ" dirty="0" smtClean="0"/>
              <a:t> můžeme přidat nahoru</a:t>
            </a:r>
          </a:p>
          <a:p>
            <a:pPr lvl="2"/>
            <a:r>
              <a:rPr lang="cs-CZ" smtClean="0"/>
              <a:t>na podklad vložit stejný obrázek (interakce vrstev)</a:t>
            </a:r>
          </a:p>
          <a:p>
            <a:pPr lvl="2"/>
            <a:r>
              <a:rPr lang="cs-CZ" smtClean="0"/>
              <a:t>na podklad vložit jednobarevnou vrstvu</a:t>
            </a:r>
          </a:p>
          <a:p>
            <a:pPr lvl="2"/>
            <a:r>
              <a:rPr lang="cs-CZ" smtClean="0"/>
              <a:t>na podklad vložit text</a:t>
            </a:r>
          </a:p>
          <a:p>
            <a:pPr lvl="2"/>
            <a:r>
              <a:rPr lang="cs-CZ" smtClean="0"/>
              <a:t>na podklad vložit jiný obrázek</a:t>
            </a:r>
          </a:p>
          <a:p>
            <a:pPr lvl="2"/>
            <a:r>
              <a:rPr lang="cs-CZ" smtClean="0"/>
              <a:t>poskládat </a:t>
            </a:r>
            <a:r>
              <a:rPr lang="cs-CZ" dirty="0" smtClean="0"/>
              <a:t>části z více zdrojových obrázků (koláž, montáž)</a:t>
            </a:r>
          </a:p>
          <a:p>
            <a:r>
              <a:rPr lang="cs-CZ" dirty="0" smtClean="0"/>
              <a:t>vytváření propagačních materiálů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Interakce vrstev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mtClean="0"/>
              <a:t>dvě vrstvy pixelů se mohou ovlivňovat</a:t>
            </a:r>
          </a:p>
          <a:p>
            <a:r>
              <a:rPr lang="cs-CZ" smtClean="0"/>
              <a:t>používá </a:t>
            </a:r>
            <a:r>
              <a:rPr lang="cs-CZ" dirty="0" smtClean="0"/>
              <a:t>se k vyladění barevnosti obrázku</a:t>
            </a:r>
          </a:p>
          <a:p>
            <a:r>
              <a:rPr lang="cs-CZ" smtClean="0"/>
              <a:t>režimy interakce</a:t>
            </a:r>
            <a:endParaRPr lang="cs-CZ" dirty="0" smtClean="0"/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normální – </a:t>
            </a:r>
            <a:r>
              <a:rPr lang="cs-CZ" dirty="0" err="1" smtClean="0"/>
              <a:t>pixely</a:t>
            </a:r>
            <a:r>
              <a:rPr lang="cs-CZ" dirty="0" smtClean="0"/>
              <a:t> se neovlivňují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ztmavení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zesvětlení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i další efekty</a:t>
            </a:r>
          </a:p>
          <a:p>
            <a:r>
              <a:rPr lang="cs-CZ" dirty="0" smtClean="0"/>
              <a:t>krytí – síla interakce v procentech</a:t>
            </a:r>
          </a:p>
          <a:p>
            <a:r>
              <a:rPr lang="cs-CZ" dirty="0" smtClean="0"/>
              <a:t>velmi jednoduchý postup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Ztmavení, zvýraznění obrázku</a:t>
            </a:r>
            <a:endParaRPr lang="cs-CZ" dirty="0"/>
          </a:p>
        </p:txBody>
      </p:sp>
      <p:pic>
        <p:nvPicPr>
          <p:cNvPr id="4" name="Zástupný symbol pro obsah 3" descr="foto_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56792"/>
            <a:ext cx="4814492" cy="3614483"/>
          </a:xfrm>
        </p:spPr>
      </p:pic>
      <p:pic>
        <p:nvPicPr>
          <p:cNvPr id="7" name="Obrázek 6" descr="foto_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496517"/>
            <a:ext cx="4752528" cy="3567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Návod</a:t>
            </a:r>
            <a:endParaRPr lang="cs-CZ" dirty="0"/>
          </a:p>
        </p:txBody>
      </p:sp>
      <p:pic>
        <p:nvPicPr>
          <p:cNvPr id="4" name="Zástupný symbol pro obsah 3" descr="foto_5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204864"/>
            <a:ext cx="4038600" cy="4121020"/>
          </a:xfrm>
        </p:spPr>
      </p:pic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4572000" y="2924944"/>
            <a:ext cx="4248472" cy="2841179"/>
          </a:xfrm>
        </p:spPr>
        <p:txBody>
          <a:bodyPr>
            <a:normAutofit lnSpcReduction="10000"/>
          </a:bodyPr>
          <a:lstStyle/>
          <a:p>
            <a:r>
              <a:rPr lang="cs-CZ" sz="2400" dirty="0" smtClean="0"/>
              <a:t>vybrat všechny </a:t>
            </a:r>
            <a:r>
              <a:rPr lang="cs-CZ" sz="2400" dirty="0" err="1" smtClean="0"/>
              <a:t>pixely</a:t>
            </a:r>
            <a:r>
              <a:rPr lang="cs-CZ" sz="2400" dirty="0" smtClean="0"/>
              <a:t> Ctrl+A</a:t>
            </a:r>
          </a:p>
          <a:p>
            <a:r>
              <a:rPr lang="cs-CZ" sz="2400" dirty="0" smtClean="0"/>
              <a:t>zkopírovat do schránky Ctrl+C</a:t>
            </a:r>
          </a:p>
          <a:p>
            <a:r>
              <a:rPr lang="cs-CZ" sz="2400" dirty="0" smtClean="0"/>
              <a:t>vložit na původní obrázek Ctrl+V</a:t>
            </a:r>
          </a:p>
          <a:p>
            <a:r>
              <a:rPr lang="cs-CZ" sz="2400" dirty="0" smtClean="0"/>
              <a:t>navolit režim (interakci)</a:t>
            </a:r>
          </a:p>
          <a:p>
            <a:r>
              <a:rPr lang="cs-CZ" sz="2400" dirty="0" smtClean="0"/>
              <a:t>některé režimy </a:t>
            </a:r>
            <a:r>
              <a:rPr lang="cs-CZ" sz="2400" smtClean="0"/>
              <a:t>se v daném obrázku neprojeví</a:t>
            </a:r>
            <a:endParaRPr lang="cs-CZ" sz="2400" dirty="0"/>
          </a:p>
        </p:txBody>
      </p:sp>
      <p:sp>
        <p:nvSpPr>
          <p:cNvPr id="6" name="Zaoblený obdélníkový popisek 5"/>
          <p:cNvSpPr/>
          <p:nvPr/>
        </p:nvSpPr>
        <p:spPr>
          <a:xfrm>
            <a:off x="3131840" y="1700808"/>
            <a:ext cx="1512168" cy="432048"/>
          </a:xfrm>
          <a:prstGeom prst="wedgeRoundRectCallout">
            <a:avLst>
              <a:gd name="adj1" fmla="val -99815"/>
              <a:gd name="adj2" fmla="val 2531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Násobit</a:t>
            </a:r>
            <a:endParaRPr lang="cs-CZ" dirty="0"/>
          </a:p>
        </p:txBody>
      </p:sp>
      <p:sp>
        <p:nvSpPr>
          <p:cNvPr id="7" name="Zaoblený obdélníkový popisek 6"/>
          <p:cNvSpPr/>
          <p:nvPr/>
        </p:nvSpPr>
        <p:spPr>
          <a:xfrm>
            <a:off x="611560" y="1700808"/>
            <a:ext cx="1296144" cy="360040"/>
          </a:xfrm>
          <a:prstGeom prst="wedgeRoundRectCallout">
            <a:avLst>
              <a:gd name="adj1" fmla="val 19624"/>
              <a:gd name="adj2" fmla="val 3138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dirty="0" smtClean="0"/>
              <a:t>účinnost v %</a:t>
            </a:r>
            <a:endParaRPr lang="cs-CZ" dirty="0"/>
          </a:p>
        </p:txBody>
      </p:sp>
      <p:sp>
        <p:nvSpPr>
          <p:cNvPr id="8" name="Zaoblený obdélníkový popisek 7"/>
          <p:cNvSpPr/>
          <p:nvPr/>
        </p:nvSpPr>
        <p:spPr>
          <a:xfrm>
            <a:off x="4860032" y="2204864"/>
            <a:ext cx="1728192" cy="360040"/>
          </a:xfrm>
          <a:prstGeom prst="wedgeRoundRectCallout">
            <a:avLst>
              <a:gd name="adj1" fmla="val -125177"/>
              <a:gd name="adj2" fmla="val 1696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sloučit vrstvy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Zesvětlení, projasnění </a:t>
            </a:r>
            <a:endParaRPr lang="cs-CZ" dirty="0"/>
          </a:p>
        </p:txBody>
      </p:sp>
      <p:pic>
        <p:nvPicPr>
          <p:cNvPr id="4" name="Zástupný symbol pro obsah 3" descr="foto_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1920" y="1484784"/>
            <a:ext cx="4692794" cy="2769171"/>
          </a:xfrm>
        </p:spPr>
      </p:pic>
      <p:pic>
        <p:nvPicPr>
          <p:cNvPr id="5" name="Obrázek 4" descr="foto_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3429000"/>
            <a:ext cx="4608512" cy="2719437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5364088" y="5445224"/>
            <a:ext cx="266429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Režim: Závoj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Tónování – interakce Barva</a:t>
            </a:r>
            <a:endParaRPr lang="cs-CZ"/>
          </a:p>
        </p:txBody>
      </p:sp>
      <p:pic>
        <p:nvPicPr>
          <p:cNvPr id="4" name="Zástupný symbol pro obsah 3" descr="foto_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3914541" cy="3229819"/>
          </a:xfrm>
        </p:spPr>
      </p:pic>
      <p:pic>
        <p:nvPicPr>
          <p:cNvPr id="5" name="Obrázek 4" descr="jednobarevná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3356992"/>
            <a:ext cx="3960440" cy="3267690"/>
          </a:xfrm>
          <a:prstGeom prst="rect">
            <a:avLst/>
          </a:prstGeom>
        </p:spPr>
      </p:pic>
      <p:pic>
        <p:nvPicPr>
          <p:cNvPr id="7" name="Obrázek 6" descr="tonovaná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700808"/>
            <a:ext cx="3839616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-0.20468 -0.244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398</Words>
  <Application>Microsoft Office PowerPoint</Application>
  <PresentationFormat>Předvádění na obrazovce (4:3)</PresentationFormat>
  <Paragraphs>108</Paragraphs>
  <Slides>20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Motiv sady Office</vt:lpstr>
      <vt:lpstr>Snímek 1</vt:lpstr>
      <vt:lpstr>Snímek 2</vt:lpstr>
      <vt:lpstr>Vrstvy obrázku</vt:lpstr>
      <vt:lpstr>Vrstvy</vt:lpstr>
      <vt:lpstr>Interakce vrstev</vt:lpstr>
      <vt:lpstr>Ztmavení, zvýraznění obrázku</vt:lpstr>
      <vt:lpstr>Návod</vt:lpstr>
      <vt:lpstr>Zesvětlení, projasnění </vt:lpstr>
      <vt:lpstr>Tónování – interakce Barva</vt:lpstr>
      <vt:lpstr>Vložení textu do obrázku</vt:lpstr>
      <vt:lpstr>Návod</vt:lpstr>
      <vt:lpstr>Na podklad vložit výběr z obrázku</vt:lpstr>
      <vt:lpstr>Návod: existuje více postupů</vt:lpstr>
      <vt:lpstr>Vytvořit výběr v obrázku</vt:lpstr>
      <vt:lpstr>Vložení výběru</vt:lpstr>
      <vt:lpstr>Dokončovací úpravy</vt:lpstr>
      <vt:lpstr>Montáž</vt:lpstr>
      <vt:lpstr>Snímek 18</vt:lpstr>
      <vt:lpstr>Závěr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Vrstvy obrázku</dc:title>
  <dc:creator>admin</dc:creator>
  <cp:lastModifiedBy>zstrechi</cp:lastModifiedBy>
  <cp:revision>43</cp:revision>
  <dcterms:created xsi:type="dcterms:W3CDTF">2014-01-02T11:23:08Z</dcterms:created>
  <dcterms:modified xsi:type="dcterms:W3CDTF">2014-05-06T13:54:04Z</dcterms:modified>
</cp:coreProperties>
</file>