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7" r:id="rId2"/>
    <p:sldId id="278" r:id="rId3"/>
    <p:sldId id="256" r:id="rId4"/>
    <p:sldId id="257" r:id="rId5"/>
    <p:sldId id="263" r:id="rId6"/>
    <p:sldId id="276" r:id="rId7"/>
    <p:sldId id="260" r:id="rId8"/>
    <p:sldId id="264" r:id="rId9"/>
    <p:sldId id="265" r:id="rId10"/>
    <p:sldId id="266" r:id="rId11"/>
    <p:sldId id="261" r:id="rId12"/>
    <p:sldId id="267" r:id="rId13"/>
    <p:sldId id="268" r:id="rId14"/>
    <p:sldId id="269" r:id="rId15"/>
    <p:sldId id="258" r:id="rId16"/>
    <p:sldId id="274" r:id="rId17"/>
    <p:sldId id="272" r:id="rId18"/>
    <p:sldId id="270" r:id="rId19"/>
    <p:sldId id="279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5" Type="http://schemas.openxmlformats.org/officeDocument/2006/relationships/image" Target="../media/image7.wmf"/><Relationship Id="rId15" Type="http://schemas.openxmlformats.org/officeDocument/2006/relationships/image" Target="../media/image17.wmf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image" Target="../media/image11.wmf"/><Relationship Id="rId14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5" Type="http://schemas.openxmlformats.org/officeDocument/2006/relationships/image" Target="../media/image7.wmf"/><Relationship Id="rId15" Type="http://schemas.openxmlformats.org/officeDocument/2006/relationships/image" Target="../media/image17.wmf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image" Target="../media/image11.wmf"/><Relationship Id="rId1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3328CA-4B1E-4AAE-B5C1-6C864181A7D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74707-6561-40C2-B729-F7B21A32C5E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5CD996-7439-422A-959B-ADCBFF2E3B66}" type="slidenum">
              <a:rPr lang="cs-CZ" smtClean="0"/>
              <a:pPr/>
              <a:t>1</a:t>
            </a:fld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4179707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kern="1200" cap="none" spc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file:///C:\Users\Public\Documents\Documents\DUM_059_Multimedia_dokon&#269;it\7_&#345;e&#353;en&#237;.wma" TargetMode="External"/><Relationship Id="rId13" Type="http://schemas.openxmlformats.org/officeDocument/2006/relationships/oleObject" Target="../embeddings/oleObject19.bin"/><Relationship Id="rId18" Type="http://schemas.openxmlformats.org/officeDocument/2006/relationships/oleObject" Target="../embeddings/oleObject24.bin"/><Relationship Id="rId26" Type="http://schemas.openxmlformats.org/officeDocument/2006/relationships/image" Target="../media/image24.png"/><Relationship Id="rId3" Type="http://schemas.openxmlformats.org/officeDocument/2006/relationships/audio" Target="file:///C:\Users\Public\Documents\Documents\DUM_059_Multimedia_dokon&#269;it\2_nulov&#253;%20bod.wma" TargetMode="External"/><Relationship Id="rId21" Type="http://schemas.openxmlformats.org/officeDocument/2006/relationships/oleObject" Target="../embeddings/oleObject27.bin"/><Relationship Id="rId7" Type="http://schemas.openxmlformats.org/officeDocument/2006/relationships/audio" Target="file:///C:\Users\Public\Documents\Documents\DUM_059_Multimedia_dokon&#269;it\6_do&#345;e&#353;it.wma" TargetMode="External"/><Relationship Id="rId12" Type="http://schemas.openxmlformats.org/officeDocument/2006/relationships/oleObject" Target="../embeddings/oleObject18.bin"/><Relationship Id="rId17" Type="http://schemas.openxmlformats.org/officeDocument/2006/relationships/oleObject" Target="../embeddings/oleObject23.bin"/><Relationship Id="rId25" Type="http://schemas.openxmlformats.org/officeDocument/2006/relationships/image" Target="../media/image18.png"/><Relationship Id="rId2" Type="http://schemas.openxmlformats.org/officeDocument/2006/relationships/audio" Target="file:///C:\Users\Public\Documents\Documents\DUM_059_Multimedia_dokon&#269;it\1_&#345;e&#353;te.wma" TargetMode="External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6.bin"/><Relationship Id="rId1" Type="http://schemas.openxmlformats.org/officeDocument/2006/relationships/vmlDrawing" Target="../drawings/vmlDrawing2.vml"/><Relationship Id="rId6" Type="http://schemas.openxmlformats.org/officeDocument/2006/relationships/audio" Target="file:///C:\Users\Public\Documents\Documents\DUM_059_Multimedia_dokon&#269;it\5_odstranit.wma" TargetMode="External"/><Relationship Id="rId11" Type="http://schemas.openxmlformats.org/officeDocument/2006/relationships/oleObject" Target="../embeddings/oleObject17.bin"/><Relationship Id="rId24" Type="http://schemas.openxmlformats.org/officeDocument/2006/relationships/oleObject" Target="../embeddings/oleObject30.bin"/><Relationship Id="rId5" Type="http://schemas.openxmlformats.org/officeDocument/2006/relationships/audio" Target="file:///C:\Users\Public\Documents\Documents\DUM_059_Multimedia_dokon&#269;it\4_kladn&#253;.wma" TargetMode="External"/><Relationship Id="rId15" Type="http://schemas.openxmlformats.org/officeDocument/2006/relationships/oleObject" Target="../embeddings/oleObject21.bin"/><Relationship Id="rId23" Type="http://schemas.openxmlformats.org/officeDocument/2006/relationships/oleObject" Target="../embeddings/oleObject29.bin"/><Relationship Id="rId10" Type="http://schemas.openxmlformats.org/officeDocument/2006/relationships/oleObject" Target="../embeddings/oleObject16.bin"/><Relationship Id="rId19" Type="http://schemas.openxmlformats.org/officeDocument/2006/relationships/oleObject" Target="../embeddings/oleObject25.bin"/><Relationship Id="rId4" Type="http://schemas.openxmlformats.org/officeDocument/2006/relationships/audio" Target="file:///C:\Users\Public\Documents\Documents\DUM_059_Multimedia_dokon&#269;it\3_intervaly.wma" TargetMode="External"/><Relationship Id="rId9" Type="http://schemas.openxmlformats.org/officeDocument/2006/relationships/slideLayout" Target="../slideLayouts/slideLayout6.xml"/><Relationship Id="rId14" Type="http://schemas.openxmlformats.org/officeDocument/2006/relationships/oleObject" Target="../embeddings/oleObject20.bin"/><Relationship Id="rId22" Type="http://schemas.openxmlformats.org/officeDocument/2006/relationships/oleObject" Target="../embeddings/oleObject28.bin"/><Relationship Id="rId27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8.wav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2012_06_06_Sbor_kousek.wmv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ublic\Documents\Documents\DUM_059_Multimedia_dokon&#269;it\2012_06_06_sbor_1&#269;&#225;st.wmv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2012_06_06_sbor_2_&#269;&#225;st.wmv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13" Type="http://schemas.openxmlformats.org/officeDocument/2006/relationships/oleObject" Target="../embeddings/oleObject3.bin"/><Relationship Id="rId18" Type="http://schemas.openxmlformats.org/officeDocument/2006/relationships/oleObject" Target="../embeddings/oleObject8.bin"/><Relationship Id="rId3" Type="http://schemas.openxmlformats.org/officeDocument/2006/relationships/audio" Target="../media/audio2.wav"/><Relationship Id="rId21" Type="http://schemas.openxmlformats.org/officeDocument/2006/relationships/oleObject" Target="../embeddings/oleObject11.bin"/><Relationship Id="rId7" Type="http://schemas.openxmlformats.org/officeDocument/2006/relationships/audio" Target="../media/audio6.wav"/><Relationship Id="rId12" Type="http://schemas.openxmlformats.org/officeDocument/2006/relationships/oleObject" Target="../embeddings/oleObject2.bin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5.bin"/><Relationship Id="rId2" Type="http://schemas.openxmlformats.org/officeDocument/2006/relationships/audio" Target="../media/audio1.wav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audio" Target="../media/audio5.wav"/><Relationship Id="rId11" Type="http://schemas.openxmlformats.org/officeDocument/2006/relationships/oleObject" Target="../embeddings/oleObject1.bin"/><Relationship Id="rId24" Type="http://schemas.openxmlformats.org/officeDocument/2006/relationships/oleObject" Target="../embeddings/oleObject14.bin"/><Relationship Id="rId5" Type="http://schemas.openxmlformats.org/officeDocument/2006/relationships/audio" Target="../media/audio4.wav"/><Relationship Id="rId15" Type="http://schemas.openxmlformats.org/officeDocument/2006/relationships/oleObject" Target="../embeddings/oleObject5.bin"/><Relationship Id="rId23" Type="http://schemas.openxmlformats.org/officeDocument/2006/relationships/oleObject" Target="../embeddings/oleObject13.bin"/><Relationship Id="rId10" Type="http://schemas.openxmlformats.org/officeDocument/2006/relationships/image" Target="../media/image18.png"/><Relationship Id="rId19" Type="http://schemas.openxmlformats.org/officeDocument/2006/relationships/oleObject" Target="../embeddings/oleObject9.bin"/><Relationship Id="rId4" Type="http://schemas.openxmlformats.org/officeDocument/2006/relationships/audio" Target="../media/audio3.wav"/><Relationship Id="rId9" Type="http://schemas.openxmlformats.org/officeDocument/2006/relationships/slideLayout" Target="../slideLayouts/slideLayout6.xml"/><Relationship Id="rId14" Type="http://schemas.openxmlformats.org/officeDocument/2006/relationships/oleObject" Target="../embeddings/oleObject4.bin"/><Relationship Id="rId22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395536" y="3356992"/>
            <a:ext cx="8136904" cy="2331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cs-CZ" dirty="0" smtClean="0"/>
          </a:p>
          <a:p>
            <a:pPr algn="ctr"/>
            <a:r>
              <a:rPr lang="cs-CZ" sz="2400" dirty="0" smtClean="0"/>
              <a:t>Obchodní </a:t>
            </a:r>
            <a:r>
              <a:rPr lang="cs-CZ" sz="2400" dirty="0"/>
              <a:t>akademie a Jazyková škola</a:t>
            </a:r>
            <a:br>
              <a:rPr lang="cs-CZ" sz="2400" dirty="0"/>
            </a:br>
            <a:r>
              <a:rPr lang="cs-CZ" sz="2400" dirty="0"/>
              <a:t>s právem státní jazykové zkoušky Jihlava</a:t>
            </a:r>
          </a:p>
          <a:p>
            <a:pPr algn="ctr"/>
            <a:endParaRPr lang="cs-CZ" dirty="0" smtClean="0"/>
          </a:p>
          <a:p>
            <a:pPr algn="ctr">
              <a:spcBef>
                <a:spcPts val="300"/>
              </a:spcBef>
            </a:pPr>
            <a:r>
              <a:rPr lang="cs-CZ" dirty="0" smtClean="0"/>
              <a:t>Šablona 32</a:t>
            </a:r>
          </a:p>
          <a:p>
            <a:pPr algn="ctr">
              <a:spcBef>
                <a:spcPts val="300"/>
              </a:spcBef>
            </a:pPr>
            <a:r>
              <a:rPr lang="cs-CZ" smtClean="0"/>
              <a:t>VY_32_INOVACE_059.ICT.13</a:t>
            </a:r>
            <a:endParaRPr lang="cs-CZ" dirty="0" smtClean="0"/>
          </a:p>
          <a:p>
            <a:pPr algn="ctr">
              <a:spcBef>
                <a:spcPts val="300"/>
              </a:spcBef>
            </a:pPr>
            <a:r>
              <a:rPr lang="cs-CZ" smtClean="0"/>
              <a:t>Multimediální prezentace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400" y="2420888"/>
            <a:ext cx="101917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19" y="543201"/>
            <a:ext cx="7488936" cy="16371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3060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vložit komentář ze souboru</a:t>
            </a:r>
            <a:endParaRPr lang="cs-CZ" dirty="0"/>
          </a:p>
        </p:txBody>
      </p:sp>
      <p:pic>
        <p:nvPicPr>
          <p:cNvPr id="4" name="Obrázek 3" descr="zvuk ze soubor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4509120"/>
            <a:ext cx="3924300" cy="15144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Obrázek 4" descr="Nahrávání zvuku.jpg"/>
          <p:cNvPicPr>
            <a:picLocks noChangeAspect="1"/>
          </p:cNvPicPr>
          <p:nvPr/>
        </p:nvPicPr>
        <p:blipFill>
          <a:blip r:embed="rId3" cstate="print"/>
          <a:srcRect l="9838"/>
          <a:stretch>
            <a:fillRect/>
          </a:stretch>
        </p:blipFill>
        <p:spPr>
          <a:xfrm>
            <a:off x="467544" y="1844824"/>
            <a:ext cx="8244408" cy="211873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Elipsa 5"/>
          <p:cNvSpPr/>
          <p:nvPr/>
        </p:nvSpPr>
        <p:spPr>
          <a:xfrm>
            <a:off x="467544" y="1988840"/>
            <a:ext cx="648072" cy="3600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6732240" y="2780928"/>
            <a:ext cx="1440160" cy="3600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4716016" y="5589240"/>
            <a:ext cx="1152128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Komentář nahraný přes Záznam zvuku</a:t>
            </a:r>
            <a:endParaRPr lang="cs-CZ" dirty="0"/>
          </a:p>
        </p:txBody>
      </p:sp>
      <p:graphicFrame>
        <p:nvGraphicFramePr>
          <p:cNvPr id="17410" name="Zástupný symbol pro obsah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52100707"/>
              </p:ext>
            </p:extLst>
          </p:nvPr>
        </p:nvGraphicFramePr>
        <p:xfrm>
          <a:off x="1295772" y="1528200"/>
          <a:ext cx="3744143" cy="590872"/>
        </p:xfrm>
        <a:graphic>
          <a:graphicData uri="http://schemas.openxmlformats.org/presentationml/2006/ole">
            <p:oleObj spid="_x0000_s33944" name="Rovnice" r:id="rId10" imgW="1447800" imgH="228600" progId="Equation.3">
              <p:embed/>
            </p:oleObj>
          </a:graphicData>
        </a:graphic>
      </p:graphicFrame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1403648" y="2276872"/>
          <a:ext cx="936104" cy="468052"/>
        </p:xfrm>
        <a:graphic>
          <a:graphicData uri="http://schemas.openxmlformats.org/presentationml/2006/ole">
            <p:oleObj spid="_x0000_s33945" name="Rovnice" r:id="rId11" imgW="355138" imgH="177569" progId="Equation.3">
              <p:embed/>
            </p:oleObj>
          </a:graphicData>
        </a:graphic>
      </p:graphicFrame>
      <p:sp>
        <p:nvSpPr>
          <p:cNvPr id="18" name="Obdélník 17"/>
          <p:cNvSpPr/>
          <p:nvPr/>
        </p:nvSpPr>
        <p:spPr>
          <a:xfrm>
            <a:off x="1475656" y="2856260"/>
            <a:ext cx="3744416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2" name="Skupina 27"/>
          <p:cNvGrpSpPr/>
          <p:nvPr/>
        </p:nvGrpSpPr>
        <p:grpSpPr>
          <a:xfrm>
            <a:off x="1871700" y="3095647"/>
            <a:ext cx="3024336" cy="477371"/>
            <a:chOff x="1907704" y="3212976"/>
            <a:chExt cx="3024336" cy="504056"/>
          </a:xfrm>
        </p:grpSpPr>
        <p:cxnSp>
          <p:nvCxnSpPr>
            <p:cNvPr id="20" name="Přímá spojovací čára 19"/>
            <p:cNvCxnSpPr/>
            <p:nvPr/>
          </p:nvCxnSpPr>
          <p:spPr>
            <a:xfrm>
              <a:off x="1907704" y="3284984"/>
              <a:ext cx="3024336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Elipsa 22"/>
            <p:cNvSpPr/>
            <p:nvPr/>
          </p:nvSpPr>
          <p:spPr>
            <a:xfrm>
              <a:off x="3275856" y="3212976"/>
              <a:ext cx="144016" cy="144016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4" name="Obdélník 23"/>
            <p:cNvSpPr/>
            <p:nvPr/>
          </p:nvSpPr>
          <p:spPr>
            <a:xfrm>
              <a:off x="3203848" y="3429000"/>
              <a:ext cx="360040" cy="2880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/>
                <a:t>4</a:t>
              </a:r>
              <a:endParaRPr lang="cs-CZ" dirty="0"/>
            </a:p>
          </p:txBody>
        </p:sp>
        <p:graphicFrame>
          <p:nvGraphicFramePr>
            <p:cNvPr id="25" name="Objekt 24"/>
            <p:cNvGraphicFramePr>
              <a:graphicFrameLocks noChangeAspect="1"/>
            </p:cNvGraphicFramePr>
            <p:nvPr/>
          </p:nvGraphicFramePr>
          <p:xfrm>
            <a:off x="1907704" y="3356992"/>
            <a:ext cx="666074" cy="288032"/>
          </p:xfrm>
          <a:graphic>
            <a:graphicData uri="http://schemas.openxmlformats.org/presentationml/2006/ole">
              <p:oleObj spid="_x0000_s33946" name="Rovnice" r:id="rId12" imgW="469696" imgH="203112" progId="Equation.3">
                <p:embed/>
              </p:oleObj>
            </a:graphicData>
          </a:graphic>
        </p:graphicFrame>
        <p:graphicFrame>
          <p:nvGraphicFramePr>
            <p:cNvPr id="17413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119012446"/>
                </p:ext>
              </p:extLst>
            </p:nvPr>
          </p:nvGraphicFramePr>
          <p:xfrm>
            <a:off x="4120716" y="3415538"/>
            <a:ext cx="558800" cy="288925"/>
          </p:xfrm>
          <a:graphic>
            <a:graphicData uri="http://schemas.openxmlformats.org/presentationml/2006/ole">
              <p:oleObj spid="_x0000_s33947" name="Rovnice" r:id="rId13" imgW="393529" imgH="203112" progId="Equation.3">
                <p:embed/>
              </p:oleObj>
            </a:graphicData>
          </a:graphic>
        </p:graphicFrame>
      </p:grpSp>
      <p:graphicFrame>
        <p:nvGraphicFramePr>
          <p:cNvPr id="29" name="Objekt 28"/>
          <p:cNvGraphicFramePr>
            <a:graphicFrameLocks noChangeAspect="1"/>
          </p:cNvGraphicFramePr>
          <p:nvPr/>
        </p:nvGraphicFramePr>
        <p:xfrm>
          <a:off x="4283968" y="3789040"/>
          <a:ext cx="294706" cy="285874"/>
        </p:xfrm>
        <a:graphic>
          <a:graphicData uri="http://schemas.openxmlformats.org/presentationml/2006/ole">
            <p:oleObj spid="_x0000_s33948" name="Rovnice" r:id="rId14" imgW="139700" imgH="139700" progId="Equation.3">
              <p:embed/>
            </p:oleObj>
          </a:graphicData>
        </a:graphic>
      </p:graphicFrame>
      <p:graphicFrame>
        <p:nvGraphicFramePr>
          <p:cNvPr id="1741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40237243"/>
              </p:ext>
            </p:extLst>
          </p:nvPr>
        </p:nvGraphicFramePr>
        <p:xfrm>
          <a:off x="2339752" y="3847088"/>
          <a:ext cx="268288" cy="155575"/>
        </p:xfrm>
        <a:graphic>
          <a:graphicData uri="http://schemas.openxmlformats.org/presentationml/2006/ole">
            <p:oleObj spid="_x0000_s33949" name="Rovnice" r:id="rId15" imgW="126670" imgH="76002" progId="Equation.3">
              <p:embed/>
            </p:oleObj>
          </a:graphicData>
        </a:graphic>
      </p:graphicFrame>
      <p:graphicFrame>
        <p:nvGraphicFramePr>
          <p:cNvPr id="31" name="Objekt 30"/>
          <p:cNvGraphicFramePr>
            <a:graphicFrameLocks noChangeAspect="1"/>
          </p:cNvGraphicFramePr>
          <p:nvPr/>
        </p:nvGraphicFramePr>
        <p:xfrm>
          <a:off x="1475656" y="4293096"/>
          <a:ext cx="1635610" cy="432048"/>
        </p:xfrm>
        <a:graphic>
          <a:graphicData uri="http://schemas.openxmlformats.org/presentationml/2006/ole">
            <p:oleObj spid="_x0000_s33950" name="Rovnice" r:id="rId16" imgW="672516" imgH="177646" progId="Equation.3">
              <p:embed/>
            </p:oleObj>
          </a:graphicData>
        </a:graphic>
      </p:graphicFrame>
      <p:graphicFrame>
        <p:nvGraphicFramePr>
          <p:cNvPr id="17417" name="Object 9"/>
          <p:cNvGraphicFramePr>
            <a:graphicFrameLocks noChangeAspect="1"/>
          </p:cNvGraphicFramePr>
          <p:nvPr/>
        </p:nvGraphicFramePr>
        <p:xfrm>
          <a:off x="3851920" y="4293096"/>
          <a:ext cx="1357312" cy="431800"/>
        </p:xfrm>
        <a:graphic>
          <a:graphicData uri="http://schemas.openxmlformats.org/presentationml/2006/ole">
            <p:oleObj spid="_x0000_s33951" name="Rovnice" r:id="rId17" imgW="558558" imgH="177723" progId="Equation.3">
              <p:embed/>
            </p:oleObj>
          </a:graphicData>
        </a:graphic>
      </p:graphicFrame>
      <p:graphicFrame>
        <p:nvGraphicFramePr>
          <p:cNvPr id="33" name="Objekt 32"/>
          <p:cNvGraphicFramePr>
            <a:graphicFrameLocks noChangeAspect="1"/>
          </p:cNvGraphicFramePr>
          <p:nvPr/>
        </p:nvGraphicFramePr>
        <p:xfrm>
          <a:off x="1907704" y="4869160"/>
          <a:ext cx="1380180" cy="449361"/>
        </p:xfrm>
        <a:graphic>
          <a:graphicData uri="http://schemas.openxmlformats.org/presentationml/2006/ole">
            <p:oleObj spid="_x0000_s33952" name="Rovnice" r:id="rId18" imgW="545626" imgH="177646" progId="Equation.3">
              <p:embed/>
            </p:oleObj>
          </a:graphicData>
        </a:graphic>
      </p:graphicFrame>
      <p:graphicFrame>
        <p:nvGraphicFramePr>
          <p:cNvPr id="17419" name="Object 11"/>
          <p:cNvGraphicFramePr>
            <a:graphicFrameLocks noChangeAspect="1"/>
          </p:cNvGraphicFramePr>
          <p:nvPr/>
        </p:nvGraphicFramePr>
        <p:xfrm>
          <a:off x="4427984" y="4797152"/>
          <a:ext cx="898525" cy="449262"/>
        </p:xfrm>
        <a:graphic>
          <a:graphicData uri="http://schemas.openxmlformats.org/presentationml/2006/ole">
            <p:oleObj spid="_x0000_s33953" name="Rovnice" r:id="rId19" imgW="355138" imgH="177569" progId="Equation.3">
              <p:embed/>
            </p:oleObj>
          </a:graphicData>
        </a:graphic>
      </p:graphicFrame>
      <p:graphicFrame>
        <p:nvGraphicFramePr>
          <p:cNvPr id="17420" name="Object 12"/>
          <p:cNvGraphicFramePr>
            <a:graphicFrameLocks noChangeAspect="1"/>
          </p:cNvGraphicFramePr>
          <p:nvPr/>
        </p:nvGraphicFramePr>
        <p:xfrm>
          <a:off x="2267744" y="5301208"/>
          <a:ext cx="896937" cy="449262"/>
        </p:xfrm>
        <a:graphic>
          <a:graphicData uri="http://schemas.openxmlformats.org/presentationml/2006/ole">
            <p:oleObj spid="_x0000_s33954" name="Rovnice" r:id="rId20" imgW="355138" imgH="177569" progId="Equation.3">
              <p:embed/>
            </p:oleObj>
          </a:graphicData>
        </a:graphic>
      </p:graphicFrame>
      <p:graphicFrame>
        <p:nvGraphicFramePr>
          <p:cNvPr id="36" name="Objekt 35"/>
          <p:cNvGraphicFramePr>
            <a:graphicFrameLocks noChangeAspect="1"/>
          </p:cNvGraphicFramePr>
          <p:nvPr/>
        </p:nvGraphicFramePr>
        <p:xfrm>
          <a:off x="2209237" y="5805263"/>
          <a:ext cx="1138627" cy="404845"/>
        </p:xfrm>
        <a:graphic>
          <a:graphicData uri="http://schemas.openxmlformats.org/presentationml/2006/ole">
            <p:oleObj spid="_x0000_s33955" name="Rovnice" r:id="rId21" imgW="571252" imgH="203112" progId="Equation.3">
              <p:embed/>
            </p:oleObj>
          </a:graphicData>
        </a:graphic>
      </p:graphicFrame>
      <p:graphicFrame>
        <p:nvGraphicFramePr>
          <p:cNvPr id="17422" name="Object 14"/>
          <p:cNvGraphicFramePr>
            <a:graphicFrameLocks noChangeAspect="1"/>
          </p:cNvGraphicFramePr>
          <p:nvPr/>
        </p:nvGraphicFramePr>
        <p:xfrm>
          <a:off x="4211960" y="5779644"/>
          <a:ext cx="1084833" cy="385982"/>
        </p:xfrm>
        <a:graphic>
          <a:graphicData uri="http://schemas.openxmlformats.org/presentationml/2006/ole">
            <p:oleObj spid="_x0000_s33956" name="Rovnice" r:id="rId22" imgW="571252" imgH="203112" progId="Equation.3">
              <p:embed/>
            </p:oleObj>
          </a:graphicData>
        </a:graphic>
      </p:graphicFrame>
      <p:graphicFrame>
        <p:nvGraphicFramePr>
          <p:cNvPr id="38" name="Objekt 37"/>
          <p:cNvGraphicFramePr>
            <a:graphicFrameLocks noChangeAspect="1"/>
          </p:cNvGraphicFramePr>
          <p:nvPr/>
        </p:nvGraphicFramePr>
        <p:xfrm>
          <a:off x="3563888" y="5805264"/>
          <a:ext cx="468313" cy="360363"/>
        </p:xfrm>
        <a:graphic>
          <a:graphicData uri="http://schemas.openxmlformats.org/presentationml/2006/ole">
            <p:oleObj spid="_x0000_s33957" name="Rovnice" r:id="rId23" imgW="164814" imgH="126780" progId="Equation.3">
              <p:embed/>
            </p:oleObj>
          </a:graphicData>
        </a:graphic>
      </p:graphicFrame>
      <p:graphicFrame>
        <p:nvGraphicFramePr>
          <p:cNvPr id="17424" name="Object 16"/>
          <p:cNvGraphicFramePr>
            <a:graphicFrameLocks noChangeAspect="1"/>
          </p:cNvGraphicFramePr>
          <p:nvPr/>
        </p:nvGraphicFramePr>
        <p:xfrm>
          <a:off x="5436096" y="5733256"/>
          <a:ext cx="1333500" cy="503684"/>
        </p:xfrm>
        <a:graphic>
          <a:graphicData uri="http://schemas.openxmlformats.org/presentationml/2006/ole">
            <p:oleObj spid="_x0000_s33958" name="Rovnice" r:id="rId24" imgW="469900" imgH="228600" progId="Equation.3">
              <p:embed/>
            </p:oleObj>
          </a:graphicData>
        </a:graphic>
      </p:graphicFrame>
      <p:pic>
        <p:nvPicPr>
          <p:cNvPr id="42" name="1_řešte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5" cstate="print"/>
          <a:stretch>
            <a:fillRect/>
          </a:stretch>
        </p:blipFill>
        <p:spPr>
          <a:xfrm>
            <a:off x="3779912" y="1196752"/>
            <a:ext cx="304800" cy="304800"/>
          </a:xfrm>
          <a:prstGeom prst="rect">
            <a:avLst/>
          </a:prstGeom>
        </p:spPr>
      </p:pic>
      <p:pic>
        <p:nvPicPr>
          <p:cNvPr id="43" name="2_nulový bod.wm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5" cstate="print"/>
          <a:stretch>
            <a:fillRect/>
          </a:stretch>
        </p:blipFill>
        <p:spPr>
          <a:xfrm>
            <a:off x="539552" y="1700808"/>
            <a:ext cx="304800" cy="304800"/>
          </a:xfrm>
          <a:prstGeom prst="rect">
            <a:avLst/>
          </a:prstGeom>
        </p:spPr>
      </p:pic>
      <p:pic>
        <p:nvPicPr>
          <p:cNvPr id="44" name="3_intervaly.wma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26" cstate="print"/>
          <a:stretch>
            <a:fillRect/>
          </a:stretch>
        </p:blipFill>
        <p:spPr>
          <a:xfrm>
            <a:off x="539552" y="2348880"/>
            <a:ext cx="304800" cy="304800"/>
          </a:xfrm>
          <a:prstGeom prst="rect">
            <a:avLst/>
          </a:prstGeom>
        </p:spPr>
      </p:pic>
      <p:pic>
        <p:nvPicPr>
          <p:cNvPr id="45" name="4_kladný.wma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25" cstate="print"/>
          <a:stretch>
            <a:fillRect/>
          </a:stretch>
        </p:blipFill>
        <p:spPr>
          <a:xfrm>
            <a:off x="539552" y="3068960"/>
            <a:ext cx="304800" cy="304800"/>
          </a:xfrm>
          <a:prstGeom prst="rect">
            <a:avLst/>
          </a:prstGeom>
        </p:spPr>
      </p:pic>
      <p:pic>
        <p:nvPicPr>
          <p:cNvPr id="32" name="5_odstranit.wma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25" cstate="print"/>
          <a:stretch>
            <a:fillRect/>
          </a:stretch>
        </p:blipFill>
        <p:spPr>
          <a:xfrm>
            <a:off x="539552" y="3717032"/>
            <a:ext cx="304800" cy="304800"/>
          </a:xfrm>
          <a:prstGeom prst="rect">
            <a:avLst/>
          </a:prstGeom>
        </p:spPr>
      </p:pic>
      <p:pic>
        <p:nvPicPr>
          <p:cNvPr id="34" name="6_dořešit.wma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25" cstate="print"/>
          <a:stretch>
            <a:fillRect/>
          </a:stretch>
        </p:blipFill>
        <p:spPr>
          <a:xfrm>
            <a:off x="539552" y="4365104"/>
            <a:ext cx="304800" cy="304800"/>
          </a:xfrm>
          <a:prstGeom prst="rect">
            <a:avLst/>
          </a:prstGeom>
        </p:spPr>
      </p:pic>
      <p:pic>
        <p:nvPicPr>
          <p:cNvPr id="46" name="7_řešení.wma">
            <a:hlinkClick r:id="" action="ppaction://media"/>
          </p:cNvPr>
          <p:cNvPicPr>
            <a:picLocks noRot="1" noChangeAspect="1"/>
          </p:cNvPicPr>
          <p:nvPr>
            <a:audioFile r:link="rId8"/>
          </p:nvPr>
        </p:nvPicPr>
        <p:blipFill>
          <a:blip r:embed="rId25" cstate="print"/>
          <a:stretch>
            <a:fillRect/>
          </a:stretch>
        </p:blipFill>
        <p:spPr>
          <a:xfrm>
            <a:off x="611560" y="5805264"/>
            <a:ext cx="304800" cy="3048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ovéPole 2"/>
              <p:cNvSpPr txBox="1"/>
              <p:nvPr/>
            </p:nvSpPr>
            <p:spPr>
              <a:xfrm>
                <a:off x="1475656" y="3573018"/>
                <a:ext cx="8232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𝑥</m:t>
                      </m:r>
                      <m:r>
                        <a:rPr lang="cs-CZ" b="0" i="1" smtClean="0">
                          <a:latin typeface="Cambria Math"/>
                        </a:rPr>
                        <m:t> −4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3573018"/>
                <a:ext cx="823239" cy="369332"/>
              </a:xfrm>
              <a:prstGeom prst="rect">
                <a:avLst/>
              </a:prstGeom>
              <a:blipFill rotWithShape="1">
                <a:blip r:embed="rId2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audio>
              <p:cMediaNode>
                <p:cTn id="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>
                <p:cTn id="10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>
                <p:cTn id="1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>
                <p:cTn id="1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>
                <p:cTn id="1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>
                <p:cTn id="1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9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audio>
              <p:cMediaNode>
                <p:cTn id="1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18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Přehrávání zvukového klipu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(Vložení)(Zvuk)</a:t>
            </a:r>
          </a:p>
          <a:p>
            <a:r>
              <a:rPr lang="cs-CZ" dirty="0" smtClean="0"/>
              <a:t>vyhledat v galerii medií</a:t>
            </a:r>
          </a:p>
          <a:p>
            <a:r>
              <a:rPr lang="cs-CZ" dirty="0" smtClean="0"/>
              <a:t>vybrat zvuky</a:t>
            </a:r>
          </a:p>
          <a:p>
            <a:r>
              <a:rPr lang="cs-CZ" dirty="0" smtClean="0"/>
              <a:t>formát zvuků *.</a:t>
            </a:r>
            <a:r>
              <a:rPr lang="cs-CZ" dirty="0" err="1" smtClean="0"/>
              <a:t>mid</a:t>
            </a:r>
            <a:endParaRPr lang="cs-CZ" dirty="0" smtClean="0"/>
          </a:p>
          <a:p>
            <a:r>
              <a:rPr lang="cs-CZ" dirty="0" smtClean="0"/>
              <a:t>nastavit možností efektu</a:t>
            </a:r>
          </a:p>
          <a:p>
            <a:endParaRPr lang="cs-CZ" dirty="0" smtClean="0"/>
          </a:p>
          <a:p>
            <a:r>
              <a:rPr lang="cs-CZ" dirty="0" smtClean="0"/>
              <a:t>zahájení zvuku</a:t>
            </a:r>
          </a:p>
          <a:p>
            <a:r>
              <a:rPr lang="cs-CZ" dirty="0" smtClean="0"/>
              <a:t>konec zvuku</a:t>
            </a:r>
            <a:endParaRPr lang="cs-CZ" dirty="0"/>
          </a:p>
        </p:txBody>
      </p:sp>
      <p:pic>
        <p:nvPicPr>
          <p:cNvPr id="3" name="Obrázek 2" descr="možnosti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628800"/>
            <a:ext cx="3752850" cy="39338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j0214098.wav">
            <a:hlinkClick r:id="" action="ppaction://media"/>
          </p:cNvPr>
          <p:cNvPicPr>
            <a:picLocks noGrp="1" noRot="1" noChangeAspect="1"/>
          </p:cNvPicPr>
          <p:nvPr>
            <p:ph sz="half" idx="2"/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1403648" y="4293096"/>
            <a:ext cx="304800" cy="304800"/>
          </a:xfrm>
          <a:prstGeom prst="rect">
            <a:avLst/>
          </a:prstGeom>
        </p:spPr>
      </p:pic>
      <p:sp>
        <p:nvSpPr>
          <p:cNvPr id="6" name="Elipsa 5"/>
          <p:cNvSpPr/>
          <p:nvPr/>
        </p:nvSpPr>
        <p:spPr>
          <a:xfrm>
            <a:off x="4572000" y="2204864"/>
            <a:ext cx="1224136" cy="288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4572000" y="2996952"/>
            <a:ext cx="1224136" cy="288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uiExpand="1" build="p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 vlastnosti zvuku</a:t>
            </a:r>
            <a:endParaRPr lang="cs-CZ" dirty="0"/>
          </a:p>
        </p:txBody>
      </p:sp>
      <p:pic>
        <p:nvPicPr>
          <p:cNvPr id="3" name="Obrázek 2" descr="možnosti nastavení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916832"/>
            <a:ext cx="3810000" cy="4000500"/>
          </a:xfrm>
          <a:prstGeom prst="rect">
            <a:avLst/>
          </a:prstGeom>
        </p:spPr>
      </p:pic>
      <p:pic>
        <p:nvPicPr>
          <p:cNvPr id="4" name="Obrázek 3" descr="možnosti časování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916832"/>
            <a:ext cx="3743325" cy="3933825"/>
          </a:xfrm>
          <a:prstGeom prst="rect">
            <a:avLst/>
          </a:prstGeom>
        </p:spPr>
      </p:pic>
      <p:sp>
        <p:nvSpPr>
          <p:cNvPr id="5" name="Elipsa 4"/>
          <p:cNvSpPr/>
          <p:nvPr/>
        </p:nvSpPr>
        <p:spPr>
          <a:xfrm>
            <a:off x="1547664" y="2420888"/>
            <a:ext cx="172819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5148064" y="3212976"/>
            <a:ext cx="864096" cy="288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868144" y="3212976"/>
            <a:ext cx="1152128" cy="13681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mtClean="0"/>
              <a:t>Nastavení vlastních animací 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3923928" y="1988840"/>
            <a:ext cx="4690864" cy="3705275"/>
          </a:xfrm>
        </p:spPr>
        <p:txBody>
          <a:bodyPr>
            <a:normAutofit/>
          </a:bodyPr>
          <a:lstStyle/>
          <a:p>
            <a:r>
              <a:rPr lang="cs-CZ" smtClean="0"/>
              <a:t>je přednastaveno přehrávání zvukových klipů</a:t>
            </a:r>
          </a:p>
          <a:p>
            <a:r>
              <a:rPr lang="cs-CZ" smtClean="0"/>
              <a:t>doplnit animace ikony zvuku </a:t>
            </a:r>
          </a:p>
          <a:p>
            <a:pPr lvl="1">
              <a:buFont typeface="Arial" pitchFamily="34" charset="0"/>
              <a:buChar char="•"/>
            </a:pPr>
            <a:r>
              <a:rPr lang="cs-CZ" smtClean="0"/>
              <a:t>počáteční</a:t>
            </a:r>
          </a:p>
          <a:p>
            <a:pPr lvl="1">
              <a:buFont typeface="Arial" pitchFamily="34" charset="0"/>
              <a:buChar char="•"/>
            </a:pPr>
            <a:r>
              <a:rPr lang="cs-CZ" smtClean="0"/>
              <a:t>pohybové</a:t>
            </a:r>
          </a:p>
          <a:p>
            <a:pPr lvl="1">
              <a:buFont typeface="Arial" pitchFamily="34" charset="0"/>
              <a:buChar char="•"/>
            </a:pPr>
            <a:r>
              <a:rPr lang="cs-CZ" smtClean="0"/>
              <a:t>koncové</a:t>
            </a:r>
            <a:endParaRPr lang="cs-CZ" dirty="0" smtClean="0"/>
          </a:p>
          <a:p>
            <a:r>
              <a:rPr lang="cs-CZ" smtClean="0"/>
              <a:t>upravit </a:t>
            </a:r>
            <a:r>
              <a:rPr lang="cs-CZ" dirty="0" smtClean="0"/>
              <a:t>pořadí tažením myší</a:t>
            </a:r>
            <a:endParaRPr lang="cs-CZ" dirty="0"/>
          </a:p>
        </p:txBody>
      </p:sp>
      <p:pic>
        <p:nvPicPr>
          <p:cNvPr id="3" name="Obrázek 2" descr="vlastní animace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484784"/>
            <a:ext cx="2085975" cy="48577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Elipsa 5"/>
          <p:cNvSpPr/>
          <p:nvPr/>
        </p:nvSpPr>
        <p:spPr>
          <a:xfrm>
            <a:off x="1259632" y="1340768"/>
            <a:ext cx="1296144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Vložení videa</a:t>
            </a:r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dva způsoby vložení videa</a:t>
            </a:r>
          </a:p>
          <a:p>
            <a:pPr marL="971550" lvl="1" indent="-514350">
              <a:buFont typeface="+mj-lt"/>
              <a:buAutoNum type="arabicPeriod"/>
            </a:pPr>
            <a:r>
              <a:rPr lang="cs-CZ" dirty="0" smtClean="0"/>
              <a:t>(Vložení) (Film) (Video ze souboru)</a:t>
            </a:r>
          </a:p>
          <a:p>
            <a:pPr lvl="2"/>
            <a:r>
              <a:rPr lang="cs-CZ" dirty="0"/>
              <a:t>vlastní okno a </a:t>
            </a:r>
            <a:r>
              <a:rPr lang="cs-CZ" dirty="0" smtClean="0"/>
              <a:t>přehrávání v něm</a:t>
            </a:r>
          </a:p>
          <a:p>
            <a:pPr marL="971550" lvl="1" indent="-514350">
              <a:buFont typeface="+mj-lt"/>
              <a:buAutoNum type="arabicPeriod"/>
            </a:pPr>
            <a:r>
              <a:rPr lang="cs-CZ" dirty="0" smtClean="0"/>
              <a:t>hypertextový odkaz </a:t>
            </a:r>
          </a:p>
          <a:p>
            <a:pPr lvl="2"/>
            <a:r>
              <a:rPr lang="cs-CZ" dirty="0" smtClean="0"/>
              <a:t>na video umístěné na Internetu</a:t>
            </a:r>
          </a:p>
          <a:p>
            <a:pPr lvl="2"/>
            <a:r>
              <a:rPr lang="cs-CZ" smtClean="0"/>
              <a:t>na video </a:t>
            </a:r>
            <a:r>
              <a:rPr lang="cs-CZ" dirty="0" smtClean="0"/>
              <a:t>umístění v PC</a:t>
            </a:r>
          </a:p>
          <a:p>
            <a:r>
              <a:rPr lang="cs-CZ" dirty="0" smtClean="0"/>
              <a:t>video nikdy není součástí vlastní prezentace</a:t>
            </a:r>
          </a:p>
          <a:p>
            <a:r>
              <a:rPr lang="cs-CZ" dirty="0" smtClean="0"/>
              <a:t>vždy sbalit jako soubor k dané prezentaci</a:t>
            </a:r>
            <a:endParaRPr lang="cs-CZ" dirty="0" smtClean="0">
              <a:hlinkClick r:id="rId2" action="ppaction://hlinkf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Video 2012_06_06_sbor_1část.wmv</a:t>
            </a:r>
            <a:endParaRPr lang="cs-CZ" dirty="0"/>
          </a:p>
        </p:txBody>
      </p:sp>
      <p:pic>
        <p:nvPicPr>
          <p:cNvPr id="6" name="2012_06_06_sbor_1část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844824"/>
            <a:ext cx="6858000" cy="418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videa jako hypertext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dirty="0" smtClean="0"/>
              <a:t>zapsat text „spustit video“</a:t>
            </a:r>
          </a:p>
          <a:p>
            <a:r>
              <a:rPr lang="cs-CZ" sz="2800" dirty="0" smtClean="0"/>
              <a:t>označit a (Vložení)(Hypertextový odkaz)</a:t>
            </a:r>
          </a:p>
          <a:p>
            <a:r>
              <a:rPr lang="cs-CZ" sz="2800" dirty="0" smtClean="0"/>
              <a:t>vyhledat adresu </a:t>
            </a:r>
            <a:r>
              <a:rPr lang="cs-CZ" sz="2800" dirty="0" err="1" smtClean="0"/>
              <a:t>videosouboru</a:t>
            </a:r>
            <a:endParaRPr lang="cs-CZ" sz="2800" dirty="0" smtClean="0"/>
          </a:p>
          <a:p>
            <a:r>
              <a:rPr lang="cs-CZ" sz="2800" smtClean="0">
                <a:hlinkClick r:id="rId2" action="ppaction://hlinkfile"/>
              </a:rPr>
              <a:t>spustit video</a:t>
            </a:r>
            <a:endParaRPr lang="cs-CZ" sz="2800" smtClean="0"/>
          </a:p>
          <a:p>
            <a:pPr lvl="1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97"/>
          <a:stretch>
            <a:fillRect/>
          </a:stretch>
        </p:blipFill>
        <p:spPr>
          <a:xfrm>
            <a:off x="2915816" y="3284984"/>
            <a:ext cx="5665646" cy="28450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Elipsa 4"/>
          <p:cNvSpPr/>
          <p:nvPr/>
        </p:nvSpPr>
        <p:spPr>
          <a:xfrm>
            <a:off x="4139952" y="5373216"/>
            <a:ext cx="1944216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4067944" y="3789040"/>
            <a:ext cx="1296144" cy="288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4427984" y="3501008"/>
            <a:ext cx="1296144" cy="288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Hudba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hudbu pod celou prezentaci vložit jako zvuk </a:t>
            </a:r>
          </a:p>
          <a:p>
            <a:pPr marL="354013" indent="0">
              <a:buNone/>
            </a:pPr>
            <a:r>
              <a:rPr lang="cs-CZ" dirty="0" smtClean="0"/>
              <a:t>k přechodu snímku</a:t>
            </a:r>
          </a:p>
          <a:p>
            <a:r>
              <a:rPr lang="cs-CZ" dirty="0" smtClean="0"/>
              <a:t>požadovaný formát *.</a:t>
            </a:r>
            <a:r>
              <a:rPr lang="cs-CZ" dirty="0" err="1" smtClean="0"/>
              <a:t>wav</a:t>
            </a:r>
            <a:endParaRPr lang="cs-CZ" dirty="0" smtClean="0"/>
          </a:p>
          <a:p>
            <a:r>
              <a:rPr lang="cs-CZ" dirty="0" smtClean="0"/>
              <a:t>delší skladby vždy přibalit k prezentaci</a:t>
            </a:r>
          </a:p>
          <a:p>
            <a:r>
              <a:rPr lang="cs-CZ" dirty="0" smtClean="0"/>
              <a:t>pozor na autorská práva</a:t>
            </a:r>
          </a:p>
          <a:p>
            <a:r>
              <a:rPr lang="cs-CZ" dirty="0" smtClean="0"/>
              <a:t>multimediální prezentaci vždy dobře odzkoušet</a:t>
            </a:r>
          </a:p>
          <a:p>
            <a:r>
              <a:rPr lang="cs-CZ" dirty="0" smtClean="0"/>
              <a:t>vady zvuku jsou výraznější než vady obrazu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smtClean="0"/>
              <a:t>KRÁL, Mojmír a Ivo MAGERA. </a:t>
            </a:r>
            <a:r>
              <a:rPr lang="cs-CZ" sz="2400" i="1" smtClean="0"/>
              <a:t>Microsoft Office PowerPoint 2007: podrobná uživatelská příručka</a:t>
            </a:r>
            <a:r>
              <a:rPr lang="cs-CZ" sz="2400" smtClean="0"/>
              <a:t>. Vyd. 1. Brno: Computer Press, 2007. ISBN 978-80-251-1619-7. </a:t>
            </a:r>
          </a:p>
          <a:p>
            <a:r>
              <a:rPr lang="cs-CZ" sz="2400" smtClean="0"/>
              <a:t>obrázky vznikly jako Print Screen v programu PowerPoint 2007</a:t>
            </a:r>
          </a:p>
          <a:p>
            <a:r>
              <a:rPr lang="cs-CZ" sz="2400" smtClean="0"/>
              <a:t>ukázka videa byla použita s laskavým svolením členů pěveckého souboru OA a JŠ Jihlava.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645198"/>
            <a:ext cx="8176422" cy="5592114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Číslo projektu:</a:t>
            </a:r>
            <a:r>
              <a:rPr lang="cs-CZ" sz="2800" dirty="0" smtClean="0"/>
              <a:t> CZ.1.07/1.5.00/34.0744</a:t>
            </a: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/>
              <a:t>Šablona</a:t>
            </a:r>
            <a:r>
              <a:rPr lang="cs-CZ" sz="2800" dirty="0"/>
              <a:t>: </a:t>
            </a:r>
            <a:r>
              <a:rPr lang="cs-CZ" sz="2800" dirty="0" smtClean="0"/>
              <a:t>VY_32_INOVACE</a:t>
            </a: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Číslo </a:t>
            </a:r>
            <a:r>
              <a:rPr lang="cs-CZ" sz="2800" b="1" u="sng" dirty="0"/>
              <a:t>DUMU</a:t>
            </a:r>
            <a:r>
              <a:rPr lang="cs-CZ" sz="2800"/>
              <a:t>: </a:t>
            </a:r>
            <a:r>
              <a:rPr lang="cs-CZ" sz="2800" smtClean="0"/>
              <a:t>059.ICT.13</a:t>
            </a:r>
            <a:endParaRPr lang="cs-CZ" sz="2800" dirty="0"/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/>
              <a:t>Předmět</a:t>
            </a:r>
            <a:r>
              <a:rPr lang="cs-CZ" sz="2800" dirty="0"/>
              <a:t>: Informační technologie</a:t>
            </a:r>
          </a:p>
          <a:p>
            <a:pPr>
              <a:buFont typeface="Arial" pitchFamily="34" charset="0"/>
              <a:buChar char="•"/>
            </a:pPr>
            <a:r>
              <a:rPr lang="cs-CZ" sz="2800" b="1" u="sng" dirty="0" smtClean="0"/>
              <a:t>Název materiálu</a:t>
            </a:r>
            <a:r>
              <a:rPr lang="cs-CZ" sz="2800" smtClean="0"/>
              <a:t>: Multimediální prezentace</a:t>
            </a:r>
            <a:endParaRPr lang="cs-CZ" sz="20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cs-CZ" sz="2800" b="1" u="sng" dirty="0" smtClean="0"/>
              <a:t>Autor</a:t>
            </a:r>
            <a:r>
              <a:rPr lang="cs-CZ" sz="2800" dirty="0" smtClean="0"/>
              <a:t>: PaedDr. Ivana Střechová</a:t>
            </a: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Formát</a:t>
            </a:r>
            <a:r>
              <a:rPr lang="cs-CZ" sz="2800" dirty="0" smtClean="0"/>
              <a:t>: </a:t>
            </a:r>
            <a:r>
              <a:rPr lang="cs-CZ" sz="2800" dirty="0"/>
              <a:t>Prezentace Microsoft PowerPoint</a:t>
            </a: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Velikost</a:t>
            </a:r>
            <a:r>
              <a:rPr lang="cs-CZ" sz="2800" smtClean="0"/>
              <a:t>: </a:t>
            </a:r>
            <a:r>
              <a:rPr lang="cs-CZ" sz="2800" smtClean="0"/>
              <a:t>1 175 </a:t>
            </a:r>
            <a:r>
              <a:rPr lang="cs-CZ" sz="2800" dirty="0" smtClean="0"/>
              <a:t>kB</a:t>
            </a: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Stupeň a typ vzdělávání</a:t>
            </a:r>
            <a:r>
              <a:rPr lang="cs-CZ" sz="2800" dirty="0" smtClean="0"/>
              <a:t>: SŠ – odborné vzdělávání</a:t>
            </a: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Licence k obrazovému materiálu</a:t>
            </a:r>
            <a:r>
              <a:rPr lang="cs-CZ" sz="2800" dirty="0" smtClean="0"/>
              <a:t>: CC-BY-NC-SA</a:t>
            </a:r>
            <a:endParaRPr lang="cs-CZ" sz="2800" dirty="0" smtClean="0">
              <a:solidFill>
                <a:srgbClr val="FF0000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Datum vytvoření</a:t>
            </a:r>
            <a:r>
              <a:rPr lang="cs-CZ" sz="2800" smtClean="0"/>
              <a:t>: 2. 1. 2014</a:t>
            </a:r>
            <a:endParaRPr lang="cs-CZ" sz="2800" dirty="0" smtClean="0"/>
          </a:p>
          <a:p>
            <a:pPr algn="just">
              <a:buFont typeface="Arial" pitchFamily="34" charset="0"/>
              <a:buChar char="•"/>
            </a:pPr>
            <a:r>
              <a:rPr lang="cs-CZ" sz="2800" b="1" u="sng" smtClean="0"/>
              <a:t>Klíčová slova</a:t>
            </a:r>
            <a:r>
              <a:rPr lang="cs-CZ" sz="2800" smtClean="0"/>
              <a:t>: Prezentace, zvuk, video</a:t>
            </a:r>
            <a:endParaRPr lang="cs-CZ" sz="28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cs-CZ" sz="2800" b="1" u="sng" dirty="0" smtClean="0"/>
              <a:t>Anotace</a:t>
            </a:r>
            <a:r>
              <a:rPr lang="cs-CZ" sz="2800" smtClean="0"/>
              <a:t>: Prezentace popisuje prvky multimediální prezentace a jejich umístění do prezentace.</a:t>
            </a: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smtClean="0"/>
              <a:t>Multimediální prezentace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smtClean="0"/>
              <a:t>Power Point 2007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Co obsahuje multimediální prezentace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obrázky</a:t>
            </a:r>
          </a:p>
          <a:p>
            <a:r>
              <a:rPr lang="cs-CZ" dirty="0" smtClean="0"/>
              <a:t>animace</a:t>
            </a:r>
          </a:p>
          <a:p>
            <a:r>
              <a:rPr lang="cs-CZ" dirty="0" smtClean="0"/>
              <a:t>zvukový komentář</a:t>
            </a:r>
          </a:p>
          <a:p>
            <a:r>
              <a:rPr lang="cs-CZ" dirty="0" smtClean="0"/>
              <a:t>zvuky</a:t>
            </a:r>
          </a:p>
          <a:p>
            <a:r>
              <a:rPr lang="cs-CZ" dirty="0" smtClean="0"/>
              <a:t>video</a:t>
            </a:r>
          </a:p>
          <a:p>
            <a:r>
              <a:rPr lang="cs-CZ" dirty="0" smtClean="0"/>
              <a:t>hudba</a:t>
            </a:r>
          </a:p>
          <a:p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Zvukový komentář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2420888"/>
            <a:ext cx="4038600" cy="3705275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používá se, pokud prezentace není zcela jasná</a:t>
            </a:r>
          </a:p>
          <a:p>
            <a:r>
              <a:rPr lang="cs-CZ" dirty="0" smtClean="0"/>
              <a:t>může být i zábavné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38600" cy="4137323"/>
          </a:xfrm>
        </p:spPr>
        <p:txBody>
          <a:bodyPr>
            <a:normAutofit fontScale="85000" lnSpcReduction="20000"/>
          </a:bodyPr>
          <a:lstStyle/>
          <a:p>
            <a:endParaRPr lang="cs-CZ" dirty="0" smtClean="0"/>
          </a:p>
          <a:p>
            <a:r>
              <a:rPr lang="cs-CZ" dirty="0" smtClean="0"/>
              <a:t>správně nastavit hlasitost</a:t>
            </a:r>
          </a:p>
          <a:p>
            <a:r>
              <a:rPr lang="cs-CZ" dirty="0" smtClean="0"/>
              <a:t>připravit komentáře</a:t>
            </a:r>
          </a:p>
          <a:p>
            <a:r>
              <a:rPr lang="cs-CZ" dirty="0" smtClean="0"/>
              <a:t>bez přeřeknutí</a:t>
            </a:r>
          </a:p>
          <a:p>
            <a:r>
              <a:rPr lang="cs-CZ" dirty="0" smtClean="0"/>
              <a:t>správná intonace</a:t>
            </a:r>
          </a:p>
          <a:p>
            <a:r>
              <a:rPr lang="cs-CZ" dirty="0" smtClean="0"/>
              <a:t>nejlépe školený hlas</a:t>
            </a:r>
          </a:p>
          <a:p>
            <a:r>
              <a:rPr lang="cs-CZ" dirty="0" smtClean="0"/>
              <a:t>velmi pracné</a:t>
            </a:r>
          </a:p>
          <a:p>
            <a:endParaRPr lang="cs-CZ" dirty="0" smtClean="0"/>
          </a:p>
          <a:p>
            <a:r>
              <a:rPr lang="cs-CZ" dirty="0" smtClean="0"/>
              <a:t>narůstá velikost prezentace</a:t>
            </a:r>
          </a:p>
          <a:p>
            <a:r>
              <a:rPr lang="cs-CZ" dirty="0" smtClean="0"/>
              <a:t>komentář ve formátu *.</a:t>
            </a:r>
            <a:r>
              <a:rPr lang="cs-CZ" dirty="0" err="1" smtClean="0"/>
              <a:t>wma</a:t>
            </a:r>
            <a:endParaRPr lang="cs-CZ" dirty="0" smtClean="0"/>
          </a:p>
          <a:p>
            <a:r>
              <a:rPr lang="cs-CZ" dirty="0" smtClean="0"/>
              <a:t>zvuky*.</a:t>
            </a:r>
            <a:r>
              <a:rPr lang="cs-CZ" dirty="0" err="1" smtClean="0"/>
              <a:t>mid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Způsoby vložení zvukového komentáře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přímo do prezentace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při tvorbě prezentace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mluvčí musí být přítomen tvorbě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namluvit komentář do souboru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mluvčí je nezávislý na celé prezentaci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komentář je ve zvukových souborech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773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Komentář nahraný v prezentaci</a:t>
            </a:r>
            <a:endParaRPr lang="cs-CZ" dirty="0"/>
          </a:p>
        </p:txBody>
      </p:sp>
      <p:pic>
        <p:nvPicPr>
          <p:cNvPr id="6" name="Nahraný zvuk">
            <a:hlinkClick r:id="" action="ppaction://media"/>
          </p:cNvPr>
          <p:cNvPicPr>
            <a:picLocks noRot="1" noChangeAspect="1"/>
          </p:cNvPicPr>
          <p:nvPr>
            <a:wavAudioFile r:embed="rId2" name="Nahraný zvuk"/>
          </p:nvPr>
        </p:nvPicPr>
        <p:blipFill>
          <a:blip r:embed="rId10" cstate="print"/>
          <a:stretch>
            <a:fillRect/>
          </a:stretch>
        </p:blipFill>
        <p:spPr>
          <a:xfrm>
            <a:off x="5740896" y="1936685"/>
            <a:ext cx="304800" cy="304800"/>
          </a:xfrm>
          <a:prstGeom prst="rect">
            <a:avLst/>
          </a:prstGeom>
        </p:spPr>
      </p:pic>
      <p:pic>
        <p:nvPicPr>
          <p:cNvPr id="7" name="2_intervaly">
            <a:hlinkClick r:id="" action="ppaction://media"/>
          </p:cNvPr>
          <p:cNvPicPr>
            <a:picLocks noRot="1" noChangeAspect="1"/>
          </p:cNvPicPr>
          <p:nvPr>
            <a:wavAudioFile r:embed="rId3" name="2_intervaly"/>
          </p:nvPr>
        </p:nvPicPr>
        <p:blipFill>
          <a:blip r:embed="rId10" cstate="print"/>
          <a:stretch>
            <a:fillRect/>
          </a:stretch>
        </p:blipFill>
        <p:spPr>
          <a:xfrm>
            <a:off x="5740896" y="2360186"/>
            <a:ext cx="304800" cy="304800"/>
          </a:xfrm>
          <a:prstGeom prst="rect">
            <a:avLst/>
          </a:prstGeom>
        </p:spPr>
      </p:pic>
      <p:pic>
        <p:nvPicPr>
          <p:cNvPr id="8" name="3_kladný">
            <a:hlinkClick r:id="" action="ppaction://media"/>
          </p:cNvPr>
          <p:cNvPicPr>
            <a:picLocks noRot="1" noChangeAspect="1"/>
          </p:cNvPicPr>
          <p:nvPr>
            <a:wavAudioFile r:embed="rId4" name="3_kladný"/>
          </p:nvPr>
        </p:nvPicPr>
        <p:blipFill>
          <a:blip r:embed="rId10" cstate="print"/>
          <a:stretch>
            <a:fillRect/>
          </a:stretch>
        </p:blipFill>
        <p:spPr>
          <a:xfrm>
            <a:off x="5740896" y="2936250"/>
            <a:ext cx="304800" cy="304800"/>
          </a:xfrm>
          <a:prstGeom prst="rect">
            <a:avLst/>
          </a:prstGeom>
        </p:spPr>
      </p:pic>
      <p:pic>
        <p:nvPicPr>
          <p:cNvPr id="10" name="odstranit_5">
            <a:hlinkClick r:id="" action="ppaction://media"/>
          </p:cNvPr>
          <p:cNvPicPr>
            <a:picLocks noRot="1" noChangeAspect="1"/>
          </p:cNvPicPr>
          <p:nvPr>
            <a:wavAudioFile r:embed="rId5" name="odstranit_5"/>
          </p:nvPr>
        </p:nvPicPr>
        <p:blipFill>
          <a:blip r:embed="rId10" cstate="print"/>
          <a:stretch>
            <a:fillRect/>
          </a:stretch>
        </p:blipFill>
        <p:spPr>
          <a:xfrm>
            <a:off x="5740896" y="3575938"/>
            <a:ext cx="304800" cy="304800"/>
          </a:xfrm>
          <a:prstGeom prst="rect">
            <a:avLst/>
          </a:prstGeom>
        </p:spPr>
      </p:pic>
      <p:pic>
        <p:nvPicPr>
          <p:cNvPr id="11" name="Dořešit_5">
            <a:hlinkClick r:id="" action="ppaction://media"/>
          </p:cNvPr>
          <p:cNvPicPr>
            <a:picLocks noRot="1" noChangeAspect="1"/>
          </p:cNvPicPr>
          <p:nvPr>
            <a:wavAudioFile r:embed="rId6" name="Dořešit_5"/>
          </p:nvPr>
        </p:nvPicPr>
        <p:blipFill>
          <a:blip r:embed="rId10" cstate="print"/>
          <a:stretch>
            <a:fillRect/>
          </a:stretch>
        </p:blipFill>
        <p:spPr>
          <a:xfrm>
            <a:off x="5740896" y="4244472"/>
            <a:ext cx="304800" cy="304800"/>
          </a:xfrm>
          <a:prstGeom prst="rect">
            <a:avLst/>
          </a:prstGeom>
        </p:spPr>
      </p:pic>
      <p:pic>
        <p:nvPicPr>
          <p:cNvPr id="13" name="Celkové_6">
            <a:hlinkClick r:id="" action="ppaction://media"/>
          </p:cNvPr>
          <p:cNvPicPr>
            <a:picLocks noRot="1" noChangeAspect="1"/>
          </p:cNvPicPr>
          <p:nvPr>
            <a:wavAudioFile r:embed="rId7" name="Celkové_6"/>
          </p:nvPr>
        </p:nvPicPr>
        <p:blipFill>
          <a:blip r:embed="rId10" cstate="print"/>
          <a:stretch>
            <a:fillRect/>
          </a:stretch>
        </p:blipFill>
        <p:spPr>
          <a:xfrm>
            <a:off x="5779361" y="5445224"/>
            <a:ext cx="304800" cy="304800"/>
          </a:xfrm>
          <a:prstGeom prst="rect">
            <a:avLst/>
          </a:prstGeom>
        </p:spPr>
      </p:pic>
      <p:graphicFrame>
        <p:nvGraphicFramePr>
          <p:cNvPr id="17410" name="Zástupný symbol pro obsah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865682"/>
              </p:ext>
            </p:extLst>
          </p:nvPr>
        </p:nvGraphicFramePr>
        <p:xfrm>
          <a:off x="1331778" y="1907907"/>
          <a:ext cx="3240222" cy="468000"/>
        </p:xfrm>
        <a:graphic>
          <a:graphicData uri="http://schemas.openxmlformats.org/presentationml/2006/ole">
            <p:oleObj spid="_x0000_s17575" name="Rovnice" r:id="rId11" imgW="1447800" imgH="228600" progId="Equation.3">
              <p:embed/>
            </p:oleObj>
          </a:graphicData>
        </a:graphic>
      </p:graphicFrame>
      <p:graphicFrame>
        <p:nvGraphicFramePr>
          <p:cNvPr id="17" name="Objek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6608208"/>
              </p:ext>
            </p:extLst>
          </p:nvPr>
        </p:nvGraphicFramePr>
        <p:xfrm>
          <a:off x="1331778" y="2419654"/>
          <a:ext cx="792000" cy="396000"/>
        </p:xfrm>
        <a:graphic>
          <a:graphicData uri="http://schemas.openxmlformats.org/presentationml/2006/ole">
            <p:oleObj spid="_x0000_s17576" name="Rovnice" r:id="rId12" imgW="355138" imgH="177569" progId="Equation.3">
              <p:embed/>
            </p:oleObj>
          </a:graphicData>
        </a:graphic>
      </p:graphicFrame>
      <p:sp>
        <p:nvSpPr>
          <p:cNvPr id="18" name="Obdélník 17"/>
          <p:cNvSpPr/>
          <p:nvPr/>
        </p:nvSpPr>
        <p:spPr>
          <a:xfrm>
            <a:off x="1403648" y="2924944"/>
            <a:ext cx="374441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x -</a:t>
            </a:r>
            <a:endParaRPr lang="cs-CZ" dirty="0"/>
          </a:p>
        </p:txBody>
      </p:sp>
      <p:grpSp>
        <p:nvGrpSpPr>
          <p:cNvPr id="28" name="Skupina 27"/>
          <p:cNvGrpSpPr/>
          <p:nvPr/>
        </p:nvGrpSpPr>
        <p:grpSpPr>
          <a:xfrm>
            <a:off x="1871700" y="3176972"/>
            <a:ext cx="3024336" cy="504056"/>
            <a:chOff x="1907704" y="3212976"/>
            <a:chExt cx="3024336" cy="504056"/>
          </a:xfrm>
        </p:grpSpPr>
        <p:cxnSp>
          <p:nvCxnSpPr>
            <p:cNvPr id="20" name="Přímá spojovací čára 19"/>
            <p:cNvCxnSpPr/>
            <p:nvPr/>
          </p:nvCxnSpPr>
          <p:spPr>
            <a:xfrm>
              <a:off x="1907704" y="3284984"/>
              <a:ext cx="3024336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Elipsa 22"/>
            <p:cNvSpPr/>
            <p:nvPr/>
          </p:nvSpPr>
          <p:spPr>
            <a:xfrm>
              <a:off x="3275856" y="3212976"/>
              <a:ext cx="144016" cy="144016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4" name="Obdélník 23"/>
            <p:cNvSpPr/>
            <p:nvPr/>
          </p:nvSpPr>
          <p:spPr>
            <a:xfrm>
              <a:off x="3203848" y="3429000"/>
              <a:ext cx="360040" cy="2880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/>
                <a:t>4</a:t>
              </a:r>
              <a:endParaRPr lang="cs-CZ" dirty="0"/>
            </a:p>
          </p:txBody>
        </p:sp>
        <p:graphicFrame>
          <p:nvGraphicFramePr>
            <p:cNvPr id="25" name="Objekt 24"/>
            <p:cNvGraphicFramePr>
              <a:graphicFrameLocks noChangeAspect="1"/>
            </p:cNvGraphicFramePr>
            <p:nvPr/>
          </p:nvGraphicFramePr>
          <p:xfrm>
            <a:off x="1907704" y="3356992"/>
            <a:ext cx="666074" cy="288032"/>
          </p:xfrm>
          <a:graphic>
            <a:graphicData uri="http://schemas.openxmlformats.org/presentationml/2006/ole">
              <p:oleObj spid="_x0000_s17577" name="Rovnice" r:id="rId13" imgW="469696" imgH="203112" progId="Equation.3">
                <p:embed/>
              </p:oleObj>
            </a:graphicData>
          </a:graphic>
        </p:graphicFrame>
        <p:graphicFrame>
          <p:nvGraphicFramePr>
            <p:cNvPr id="17413" name="Object 5"/>
            <p:cNvGraphicFramePr>
              <a:graphicFrameLocks noChangeAspect="1"/>
            </p:cNvGraphicFramePr>
            <p:nvPr/>
          </p:nvGraphicFramePr>
          <p:xfrm>
            <a:off x="4067944" y="3356992"/>
            <a:ext cx="558800" cy="288925"/>
          </p:xfrm>
          <a:graphic>
            <a:graphicData uri="http://schemas.openxmlformats.org/presentationml/2006/ole">
              <p:oleObj spid="_x0000_s17578" name="Rovnice" r:id="rId14" imgW="393529" imgH="203112" progId="Equation.3">
                <p:embed/>
              </p:oleObj>
            </a:graphicData>
          </a:graphic>
        </p:graphicFrame>
      </p:grpSp>
      <p:graphicFrame>
        <p:nvGraphicFramePr>
          <p:cNvPr id="29" name="Objekt 28"/>
          <p:cNvGraphicFramePr>
            <a:graphicFrameLocks noChangeAspect="1"/>
          </p:cNvGraphicFramePr>
          <p:nvPr/>
        </p:nvGraphicFramePr>
        <p:xfrm>
          <a:off x="4283968" y="3789040"/>
          <a:ext cx="294706" cy="285874"/>
        </p:xfrm>
        <a:graphic>
          <a:graphicData uri="http://schemas.openxmlformats.org/presentationml/2006/ole">
            <p:oleObj spid="_x0000_s17579" name="Rovnice" r:id="rId15" imgW="139700" imgH="139700" progId="Equation.3">
              <p:embed/>
            </p:oleObj>
          </a:graphicData>
        </a:graphic>
      </p:graphicFrame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2136775" y="3854450"/>
          <a:ext cx="268288" cy="155575"/>
        </p:xfrm>
        <a:graphic>
          <a:graphicData uri="http://schemas.openxmlformats.org/presentationml/2006/ole">
            <p:oleObj spid="_x0000_s17580" name="Rovnice" r:id="rId16" imgW="126670" imgH="76002" progId="Equation.3">
              <p:embed/>
            </p:oleObj>
          </a:graphicData>
        </a:graphic>
      </p:graphicFrame>
      <p:graphicFrame>
        <p:nvGraphicFramePr>
          <p:cNvPr id="31" name="Objek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64701265"/>
              </p:ext>
            </p:extLst>
          </p:nvPr>
        </p:nvGraphicFramePr>
        <p:xfrm>
          <a:off x="1331778" y="4293096"/>
          <a:ext cx="1499142" cy="396000"/>
        </p:xfrm>
        <a:graphic>
          <a:graphicData uri="http://schemas.openxmlformats.org/presentationml/2006/ole">
            <p:oleObj spid="_x0000_s17581" name="Rovnice" r:id="rId17" imgW="672516" imgH="177646" progId="Equation.3">
              <p:embed/>
            </p:oleObj>
          </a:graphicData>
        </a:graphic>
      </p:graphicFrame>
      <p:graphicFrame>
        <p:nvGraphicFramePr>
          <p:cNvPr id="1741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95677482"/>
              </p:ext>
            </p:extLst>
          </p:nvPr>
        </p:nvGraphicFramePr>
        <p:xfrm>
          <a:off x="3851921" y="4293096"/>
          <a:ext cx="1244779" cy="396000"/>
        </p:xfrm>
        <a:graphic>
          <a:graphicData uri="http://schemas.openxmlformats.org/presentationml/2006/ole">
            <p:oleObj spid="_x0000_s17582" name="Rovnice" r:id="rId18" imgW="558558" imgH="177723" progId="Equation.3">
              <p:embed/>
            </p:oleObj>
          </a:graphicData>
        </a:graphic>
      </p:graphicFrame>
      <p:graphicFrame>
        <p:nvGraphicFramePr>
          <p:cNvPr id="33" name="Objek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6962425"/>
              </p:ext>
            </p:extLst>
          </p:nvPr>
        </p:nvGraphicFramePr>
        <p:xfrm>
          <a:off x="1763688" y="4869160"/>
          <a:ext cx="1216286" cy="396000"/>
        </p:xfrm>
        <a:graphic>
          <a:graphicData uri="http://schemas.openxmlformats.org/presentationml/2006/ole">
            <p:oleObj spid="_x0000_s17583" name="Rovnice" r:id="rId19" imgW="545626" imgH="177646" progId="Equation.3">
              <p:embed/>
            </p:oleObj>
          </a:graphicData>
        </a:graphic>
      </p:graphicFrame>
      <p:graphicFrame>
        <p:nvGraphicFramePr>
          <p:cNvPr id="1741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28759633"/>
              </p:ext>
            </p:extLst>
          </p:nvPr>
        </p:nvGraphicFramePr>
        <p:xfrm>
          <a:off x="4427984" y="4797152"/>
          <a:ext cx="792001" cy="396000"/>
        </p:xfrm>
        <a:graphic>
          <a:graphicData uri="http://schemas.openxmlformats.org/presentationml/2006/ole">
            <p:oleObj spid="_x0000_s17584" name="Rovnice" r:id="rId20" imgW="355138" imgH="177569" progId="Equation.3">
              <p:embed/>
            </p:oleObj>
          </a:graphicData>
        </a:graphic>
      </p:graphicFrame>
      <p:graphicFrame>
        <p:nvGraphicFramePr>
          <p:cNvPr id="1742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6495881"/>
              </p:ext>
            </p:extLst>
          </p:nvPr>
        </p:nvGraphicFramePr>
        <p:xfrm>
          <a:off x="2051720" y="5301208"/>
          <a:ext cx="790601" cy="396000"/>
        </p:xfrm>
        <a:graphic>
          <a:graphicData uri="http://schemas.openxmlformats.org/presentationml/2006/ole">
            <p:oleObj spid="_x0000_s17585" name="Rovnice" r:id="rId21" imgW="355138" imgH="177569" progId="Equation.3">
              <p:embed/>
            </p:oleObj>
          </a:graphicData>
        </a:graphic>
      </p:graphicFrame>
      <p:graphicFrame>
        <p:nvGraphicFramePr>
          <p:cNvPr id="36" name="Objekt 35"/>
          <p:cNvGraphicFramePr>
            <a:graphicFrameLocks noChangeAspect="1"/>
          </p:cNvGraphicFramePr>
          <p:nvPr/>
        </p:nvGraphicFramePr>
        <p:xfrm>
          <a:off x="2209237" y="5805263"/>
          <a:ext cx="1138627" cy="404845"/>
        </p:xfrm>
        <a:graphic>
          <a:graphicData uri="http://schemas.openxmlformats.org/presentationml/2006/ole">
            <p:oleObj spid="_x0000_s17586" name="Rovnice" r:id="rId22" imgW="571252" imgH="203112" progId="Equation.3">
              <p:embed/>
            </p:oleObj>
          </a:graphicData>
        </a:graphic>
      </p:graphicFrame>
      <p:graphicFrame>
        <p:nvGraphicFramePr>
          <p:cNvPr id="17422" name="Object 14"/>
          <p:cNvGraphicFramePr>
            <a:graphicFrameLocks noChangeAspect="1"/>
          </p:cNvGraphicFramePr>
          <p:nvPr/>
        </p:nvGraphicFramePr>
        <p:xfrm>
          <a:off x="4211960" y="5779644"/>
          <a:ext cx="1084833" cy="385982"/>
        </p:xfrm>
        <a:graphic>
          <a:graphicData uri="http://schemas.openxmlformats.org/presentationml/2006/ole">
            <p:oleObj spid="_x0000_s17587" name="Rovnice" r:id="rId23" imgW="571252" imgH="203112" progId="Equation.3">
              <p:embed/>
            </p:oleObj>
          </a:graphicData>
        </a:graphic>
      </p:graphicFrame>
      <p:graphicFrame>
        <p:nvGraphicFramePr>
          <p:cNvPr id="38" name="Objekt 37"/>
          <p:cNvGraphicFramePr>
            <a:graphicFrameLocks noChangeAspect="1"/>
          </p:cNvGraphicFramePr>
          <p:nvPr/>
        </p:nvGraphicFramePr>
        <p:xfrm>
          <a:off x="3563888" y="5805264"/>
          <a:ext cx="468313" cy="360363"/>
        </p:xfrm>
        <a:graphic>
          <a:graphicData uri="http://schemas.openxmlformats.org/presentationml/2006/ole">
            <p:oleObj spid="_x0000_s17588" name="Rovnice" r:id="rId24" imgW="164814" imgH="126780" progId="Equation.3">
              <p:embed/>
            </p:oleObj>
          </a:graphicData>
        </a:graphic>
      </p:graphicFrame>
      <p:graphicFrame>
        <p:nvGraphicFramePr>
          <p:cNvPr id="17424" name="Object 16"/>
          <p:cNvGraphicFramePr>
            <a:graphicFrameLocks noChangeAspect="1"/>
          </p:cNvGraphicFramePr>
          <p:nvPr/>
        </p:nvGraphicFramePr>
        <p:xfrm>
          <a:off x="5436096" y="5733256"/>
          <a:ext cx="1333500" cy="503684"/>
        </p:xfrm>
        <a:graphic>
          <a:graphicData uri="http://schemas.openxmlformats.org/presentationml/2006/ole">
            <p:oleObj spid="_x0000_s17589" name="Rovnice" r:id="rId25" imgW="469900" imgH="228600" progId="Equation.3">
              <p:embed/>
            </p:oleObj>
          </a:graphicData>
        </a:graphic>
      </p:graphicFrame>
      <p:sp>
        <p:nvSpPr>
          <p:cNvPr id="2" name="Obdélník 1"/>
          <p:cNvSpPr/>
          <p:nvPr/>
        </p:nvSpPr>
        <p:spPr>
          <a:xfrm>
            <a:off x="539552" y="1533096"/>
            <a:ext cx="5688632" cy="3101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cs-CZ" dirty="0" smtClean="0"/>
              <a:t>Spusťte zadání a další pokračování  příkladu</a:t>
            </a:r>
            <a:endParaRPr lang="cs-CZ" dirty="0"/>
          </a:p>
        </p:txBody>
      </p:sp>
      <p:pic>
        <p:nvPicPr>
          <p:cNvPr id="32" name="řešte_1">
            <a:hlinkClick r:id="" action="ppaction://media"/>
          </p:cNvPr>
          <p:cNvPicPr>
            <a:picLocks noRot="1" noChangeAspect="1"/>
          </p:cNvPicPr>
          <p:nvPr>
            <a:wavAudioFile r:embed="rId8" name="řešte_1"/>
          </p:nvPr>
        </p:nvPicPr>
        <p:blipFill>
          <a:blip r:embed="rId10" cstate="print"/>
          <a:stretch>
            <a:fillRect/>
          </a:stretch>
        </p:blipFill>
        <p:spPr>
          <a:xfrm>
            <a:off x="5740896" y="1544402"/>
            <a:ext cx="304800" cy="30480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475656" y="3585210"/>
            <a:ext cx="577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x - 4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65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0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44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0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77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757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440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29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506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>
                <p:cTn id="1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8" grpId="0" animBg="1"/>
      <p:bldP spid="2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dirty="0" smtClean="0"/>
              <a:t>Přímé vložení komentáře do prezentace</a:t>
            </a:r>
            <a:endParaRPr lang="cs-CZ" sz="3600" dirty="0"/>
          </a:p>
        </p:txBody>
      </p:sp>
      <p:pic>
        <p:nvPicPr>
          <p:cNvPr id="3" name="Obrázek 2" descr="Nahrávání zvuk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988840"/>
            <a:ext cx="7452320" cy="194421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Obrázek 3" descr="Nulový bo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4725144"/>
            <a:ext cx="3009900" cy="1323975"/>
          </a:xfrm>
          <a:prstGeom prst="rect">
            <a:avLst/>
          </a:prstGeom>
        </p:spPr>
      </p:pic>
      <p:sp>
        <p:nvSpPr>
          <p:cNvPr id="5" name="Elipsa 4"/>
          <p:cNvSpPr/>
          <p:nvPr/>
        </p:nvSpPr>
        <p:spPr>
          <a:xfrm>
            <a:off x="6588224" y="3429000"/>
            <a:ext cx="1656184" cy="288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3563888" y="4941168"/>
            <a:ext cx="1656184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1475656" y="2132856"/>
            <a:ext cx="720080" cy="3600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6660232" y="2348880"/>
            <a:ext cx="504056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>
            <a:normAutofit/>
          </a:bodyPr>
          <a:lstStyle/>
          <a:p>
            <a:r>
              <a:rPr lang="cs-CZ" sz="3600" dirty="0" smtClean="0"/>
              <a:t>Záznam komentáře do zvukového souboru</a:t>
            </a:r>
            <a:endParaRPr lang="cs-CZ" sz="3600" dirty="0"/>
          </a:p>
        </p:txBody>
      </p:sp>
      <p:pic>
        <p:nvPicPr>
          <p:cNvPr id="3" name="Obrázek 2" descr="Záznam zvuk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2780928"/>
            <a:ext cx="4429125" cy="704850"/>
          </a:xfrm>
          <a:prstGeom prst="rect">
            <a:avLst/>
          </a:prstGeom>
        </p:spPr>
      </p:pic>
      <p:pic>
        <p:nvPicPr>
          <p:cNvPr id="5" name="Obrázek 4" descr="seznam sto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3717032"/>
            <a:ext cx="3838575" cy="1905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Pravá složená závorka 6"/>
          <p:cNvSpPr/>
          <p:nvPr/>
        </p:nvSpPr>
        <p:spPr>
          <a:xfrm>
            <a:off x="6372200" y="4077072"/>
            <a:ext cx="288032" cy="1296144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6732240" y="4293096"/>
            <a:ext cx="158417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velikost souboru</a:t>
            </a:r>
          </a:p>
          <a:p>
            <a:pPr algn="ctr"/>
            <a:r>
              <a:rPr lang="cs-CZ" dirty="0" smtClean="0"/>
              <a:t>délka 3 - 8s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539552" y="1772816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spustit program Záznam zvuku z příslušenství Windows </a:t>
            </a:r>
            <a:endParaRPr lang="cs-CZ" sz="24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9552" y="2204864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zvukové soubory uložit do stejné složky jako prezentaci</a:t>
            </a:r>
            <a:endParaRPr lang="cs-CZ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</p:bldLst>
  </p:timing>
</p:sld>
</file>

<file path=ppt/theme/theme1.xml><?xml version="1.0" encoding="utf-8"?>
<a:theme xmlns:a="http://schemas.openxmlformats.org/drawingml/2006/main" name="Motiv sady Office">
  <a:themeElements>
    <a:clrScheme name="Vlastní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36C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408</Words>
  <Application>Microsoft Office PowerPoint</Application>
  <PresentationFormat>Předvádění na obrazovce (4:3)</PresentationFormat>
  <Paragraphs>109</Paragraphs>
  <Slides>19</Slides>
  <Notes>1</Notes>
  <HiddenSlides>1</HiddenSlides>
  <MMClips>16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1" baseType="lpstr">
      <vt:lpstr>Motiv sady Office</vt:lpstr>
      <vt:lpstr>Rovnice</vt:lpstr>
      <vt:lpstr>Snímek 1</vt:lpstr>
      <vt:lpstr>Snímek 2</vt:lpstr>
      <vt:lpstr>Multimediální prezentace</vt:lpstr>
      <vt:lpstr>Co obsahuje multimediální prezentace</vt:lpstr>
      <vt:lpstr>Zvukový komentář</vt:lpstr>
      <vt:lpstr>Způsoby vložení zvukového komentáře</vt:lpstr>
      <vt:lpstr>Komentář nahraný v prezentaci</vt:lpstr>
      <vt:lpstr>Přímé vložení komentáře do prezentace</vt:lpstr>
      <vt:lpstr>Záznam komentáře do zvukového souboru</vt:lpstr>
      <vt:lpstr>Jak vložit komentář ze souboru</vt:lpstr>
      <vt:lpstr>Komentář nahraný přes Záznam zvuku</vt:lpstr>
      <vt:lpstr>Přehrávání zvukového klipu</vt:lpstr>
      <vt:lpstr>Další vlastnosti zvuku</vt:lpstr>
      <vt:lpstr>Nastavení vlastních animací </vt:lpstr>
      <vt:lpstr>Vložení videa</vt:lpstr>
      <vt:lpstr>Video 2012_06_06_sbor_1část.wmv</vt:lpstr>
      <vt:lpstr>Vložení videa jako hypertext</vt:lpstr>
      <vt:lpstr>Hudba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Multimediální prezentace</dc:title>
  <dc:creator>Střechová Ivana</dc:creator>
  <cp:lastModifiedBy>zstrechi</cp:lastModifiedBy>
  <cp:revision>70</cp:revision>
  <dcterms:created xsi:type="dcterms:W3CDTF">2013-12-13T11:36:49Z</dcterms:created>
  <dcterms:modified xsi:type="dcterms:W3CDTF">2014-05-06T14:42:07Z</dcterms:modified>
</cp:coreProperties>
</file>