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0" r:id="rId4"/>
    <p:sldId id="264" r:id="rId5"/>
    <p:sldId id="263" r:id="rId6"/>
    <p:sldId id="262" r:id="rId7"/>
    <p:sldId id="265" r:id="rId8"/>
    <p:sldId id="266" r:id="rId9"/>
    <p:sldId id="267" r:id="rId10"/>
    <p:sldId id="268" r:id="rId11"/>
    <p:sldId id="269" r:id="rId12"/>
    <p:sldId id="271" r:id="rId13"/>
    <p:sldId id="272" r:id="rId14"/>
    <p:sldId id="270" r:id="rId15"/>
    <p:sldId id="273" r:id="rId16"/>
    <p:sldId id="274" r:id="rId17"/>
    <p:sldId id="275" r:id="rId18"/>
    <p:sldId id="276" r:id="rId19"/>
    <p:sldId id="261" r:id="rId2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80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8" d="100"/>
          <a:sy n="98" d="100"/>
        </p:scale>
        <p:origin x="-576" y="9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2774853"/>
            <a:ext cx="8305800" cy="85725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075299"/>
            <a:ext cx="8305800" cy="14859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2662595"/>
            <a:ext cx="2971800" cy="1191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2662595"/>
            <a:ext cx="2971800" cy="1191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2644727"/>
            <a:ext cx="45720" cy="3429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6CD47-6678-4D88-8BAE-4BC3E30957D6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9B2B40E-1242-4C4E-B89A-7E16446EA41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429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116CD47-6678-4D88-8BAE-4BC3E30957D6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9B2B40E-1242-4C4E-B89A-7E16446EA41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6CD47-6678-4D88-8BAE-4BC3E30957D6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2B40E-1242-4C4E-B89A-7E16446EA41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628900"/>
            <a:ext cx="7924800" cy="10287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3719148"/>
            <a:ext cx="7924800" cy="738552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3687744"/>
            <a:ext cx="7924800" cy="3226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6CD47-6678-4D88-8BAE-4BC3E30957D6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2B40E-1242-4C4E-B89A-7E16446EA41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59936" cy="3429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059936" cy="3429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2B40E-1242-4C4E-B89A-7E16446EA41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6CD47-6678-4D88-8BAE-4BC3E30957D6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49695"/>
            <a:ext cx="4040188" cy="5715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1651422"/>
            <a:ext cx="4038600" cy="293522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1651422"/>
            <a:ext cx="4038600" cy="293522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586"/>
            <a:ext cx="8229600" cy="85725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049695"/>
            <a:ext cx="4040188" cy="5715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1635164"/>
            <a:ext cx="3749040" cy="1191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1635164"/>
            <a:ext cx="3749040" cy="1191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6CD47-6678-4D88-8BAE-4BC3E30957D6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2B40E-1242-4C4E-B89A-7E16446EA41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6CD47-6678-4D88-8BAE-4BC3E30957D6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2B40E-1242-4C4E-B89A-7E16446EA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342900"/>
            <a:ext cx="6248400" cy="428625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200150"/>
            <a:ext cx="1984248" cy="280035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342900"/>
            <a:ext cx="1981200" cy="8001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116CD47-6678-4D88-8BAE-4BC3E30957D6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9B2B40E-1242-4C4E-B89A-7E16446EA41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342900"/>
            <a:ext cx="2057400" cy="8001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342900"/>
            <a:ext cx="6019800" cy="417195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200150"/>
            <a:ext cx="2057400" cy="33147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6CD47-6678-4D88-8BAE-4BC3E30957D6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9B2B40E-1242-4C4E-B89A-7E16446EA41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6CD47-6678-4D88-8BAE-4BC3E30957D6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2B40E-1242-4C4E-B89A-7E16446EA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6CD47-6678-4D88-8BAE-4BC3E30957D6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2B40E-1242-4C4E-B89A-7E16446EA4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085850"/>
            <a:ext cx="8229600" cy="35087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4652750"/>
            <a:ext cx="2590800" cy="288036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116CD47-6678-4D88-8BAE-4BC3E30957D6}" type="datetimeFigureOut">
              <a:rPr lang="cs-CZ" smtClean="0"/>
              <a:t>13.5.2014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4652750"/>
            <a:ext cx="3581400" cy="288036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4636148"/>
            <a:ext cx="609600" cy="3429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49B2B40E-1242-4C4E-B89A-7E16446EA41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9144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8.jpeg"/><Relationship Id="rId7" Type="http://schemas.openxmlformats.org/officeDocument/2006/relationships/image" Target="../media/image20.jpe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c/c5/Podle%C5%A1%C3%ADn%2C_obchod.jpg" TargetMode="External"/><Relationship Id="rId5" Type="http://schemas.openxmlformats.org/officeDocument/2006/relationships/image" Target="../media/image19.tmp"/><Relationship Id="rId4" Type="http://schemas.openxmlformats.org/officeDocument/2006/relationships/image" Target="../media/image18.jpeg"/><Relationship Id="rId9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29442343"/>
              </p:ext>
            </p:extLst>
          </p:nvPr>
        </p:nvGraphicFramePr>
        <p:xfrm>
          <a:off x="462786" y="153040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Rozdělení jazyků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poskytuje základní přehled o rozdělení světových jazyků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Důraz je kladen  na mezipředmětové vazby s geografií (prostorová rozšířenost). Podrobněji je pak rozebrána indoevropská jazyková rodina a její slovanská skupina.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13.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9.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2012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6" name="Skupina 5"/>
          <p:cNvGrpSpPr/>
          <p:nvPr/>
        </p:nvGrpSpPr>
        <p:grpSpPr>
          <a:xfrm>
            <a:off x="125387" y="-18809"/>
            <a:ext cx="8883709" cy="1531420"/>
            <a:chOff x="-92650" y="483518"/>
            <a:chExt cx="8883709" cy="1531420"/>
          </a:xfrm>
        </p:grpSpPr>
        <p:pic>
          <p:nvPicPr>
            <p:cNvPr id="7" name="Obrázek 6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8" name="Obrázek 7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Obdélník 9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919448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6300192" y="4432777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2012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2770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7614"/>
            <a:ext cx="8640960" cy="3024336"/>
          </a:xfrm>
        </p:spPr>
        <p:txBody>
          <a:bodyPr/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500" dirty="0">
                <a:solidFill>
                  <a:srgbClr val="FFFF00"/>
                </a:solidFill>
              </a:rPr>
              <a:t>j</a:t>
            </a:r>
            <a:r>
              <a:rPr lang="cs-CZ" sz="2000" dirty="0" smtClean="0">
                <a:solidFill>
                  <a:srgbClr val="FFFF00"/>
                </a:solidFill>
              </a:rPr>
              <a:t>azyk - </a:t>
            </a:r>
            <a:r>
              <a:rPr lang="cs-CZ" sz="2000" dirty="0"/>
              <a:t>systém znaků a zvuků, kterými se lidé dorozumívají, vyjadřují své myšlenky a city, pojmenovávají věci a </a:t>
            </a:r>
            <a:r>
              <a:rPr lang="cs-CZ" sz="2000" dirty="0" smtClean="0"/>
              <a:t>akce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 smtClean="0"/>
              <a:t>jazyky jsou </a:t>
            </a:r>
            <a:r>
              <a:rPr lang="cs-CZ" sz="2000" dirty="0" smtClean="0">
                <a:solidFill>
                  <a:srgbClr val="FFFF00"/>
                </a:solidFill>
              </a:rPr>
              <a:t>navzájem příbuzné</a:t>
            </a:r>
            <a:r>
              <a:rPr lang="cs-CZ" sz="2000" dirty="0" smtClean="0"/>
              <a:t> – vyvíjely se ze společných </a:t>
            </a:r>
            <a:r>
              <a:rPr lang="cs-CZ" sz="2000" dirty="0" smtClean="0">
                <a:solidFill>
                  <a:srgbClr val="FFFF00"/>
                </a:solidFill>
              </a:rPr>
              <a:t>prajazyků, </a:t>
            </a:r>
            <a:r>
              <a:rPr lang="cs-CZ" sz="2000" dirty="0" smtClean="0">
                <a:solidFill>
                  <a:schemeClr val="tx1"/>
                </a:solidFill>
              </a:rPr>
              <a:t>jejichž dělením (díky lidským společnostem zdržujícím se v odlišných lokalitách) vznikaly nové jazyky, jde o takzvaný </a:t>
            </a:r>
            <a:r>
              <a:rPr lang="cs-CZ" sz="2000" dirty="0" smtClean="0">
                <a:solidFill>
                  <a:srgbClr val="FFFF00"/>
                </a:solidFill>
              </a:rPr>
              <a:t>divergentní vývoj jazyků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j</a:t>
            </a:r>
            <a:r>
              <a:rPr lang="cs-CZ" sz="2000" dirty="0" smtClean="0">
                <a:solidFill>
                  <a:schemeClr val="tx1"/>
                </a:solidFill>
              </a:rPr>
              <a:t>azyky se však vždy (a v dnešním unifikujícím se světě zvlášť!) navzájem </a:t>
            </a:r>
            <a:r>
              <a:rPr lang="cs-CZ" sz="2000" dirty="0" smtClean="0">
                <a:solidFill>
                  <a:srgbClr val="FFFF00"/>
                </a:solidFill>
              </a:rPr>
              <a:t>ovlivňují</a:t>
            </a:r>
            <a:r>
              <a:rPr lang="cs-CZ" sz="2000" dirty="0" smtClean="0">
                <a:solidFill>
                  <a:schemeClr val="tx1"/>
                </a:solidFill>
              </a:rPr>
              <a:t> (přebírají navzájem slova, posouvají jejich smysl atd.), dochází k jejich </a:t>
            </a:r>
            <a:r>
              <a:rPr lang="cs-CZ" sz="2000" dirty="0" smtClean="0">
                <a:solidFill>
                  <a:srgbClr val="FFFF00"/>
                </a:solidFill>
              </a:rPr>
              <a:t>sbližování – konvergentní vývoj jazyků</a:t>
            </a:r>
          </a:p>
          <a:p>
            <a:pPr algn="l">
              <a:buClr>
                <a:schemeClr val="tx1"/>
              </a:buClr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411510"/>
            <a:ext cx="8305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DEFINICE ZÁKLADNÍCH POJMŮ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557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3924"/>
            <a:ext cx="8640960" cy="3024336"/>
          </a:xfrm>
        </p:spPr>
        <p:txBody>
          <a:bodyPr/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udává se, že na světě existuje asi </a:t>
            </a:r>
            <a:r>
              <a:rPr lang="cs-CZ" sz="1800" dirty="0" smtClean="0">
                <a:solidFill>
                  <a:srgbClr val="FFFF00"/>
                </a:solidFill>
              </a:rPr>
              <a:t>7 000 živých jazyků</a:t>
            </a:r>
            <a:r>
              <a:rPr lang="cs-CZ" sz="1800" dirty="0" smtClean="0">
                <a:solidFill>
                  <a:schemeClr val="tx1"/>
                </a:solidFill>
              </a:rPr>
              <a:t>, toto číslo je však velmi sporné, neboť je velmi těžko zjistitelné (podobně jako u počtu národů – záleží vždy na přesné definici pojmu, která se ale velmi často liší, obtížně se např. rozlišuje mezi samostatným jazykem a nářečím - dialektem)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rgbClr val="FFFF00"/>
                </a:solidFill>
              </a:rPr>
              <a:t>m</a:t>
            </a:r>
            <a:r>
              <a:rPr lang="cs-CZ" sz="1800" dirty="0" smtClean="0">
                <a:solidFill>
                  <a:srgbClr val="FFFF00"/>
                </a:solidFill>
              </a:rPr>
              <a:t>ateřský jazyk – </a:t>
            </a:r>
            <a:r>
              <a:rPr lang="cs-CZ" sz="1800" dirty="0" smtClean="0">
                <a:solidFill>
                  <a:schemeClr val="tx1"/>
                </a:solidFill>
              </a:rPr>
              <a:t>mnoho definicí, nejčastěji definován buď jako první osvojený jazyk nebo též jazyk, jehož prostřednictvím byla osoba vychovávána (mohou existovat i osoby se dvěma nebo dokonce i více mateřskými jazyky – sám takové lidi znám</a:t>
            </a:r>
            <a:r>
              <a:rPr lang="cs-CZ" sz="1800" dirty="0" smtClean="0">
                <a:solidFill>
                  <a:schemeClr val="tx1"/>
                </a:solidFill>
                <a:sym typeface="Wingdings" panose="05000000000000000000" pitchFamily="2" charset="2"/>
              </a:rPr>
              <a:t>)</a:t>
            </a:r>
            <a:endParaRPr lang="cs-CZ" sz="1800" dirty="0" smtClean="0">
              <a:solidFill>
                <a:srgbClr val="FFFF00"/>
              </a:solidFill>
            </a:endParaRP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rgbClr val="FFFF00"/>
                </a:solidFill>
              </a:rPr>
              <a:t>světový jazyk </a:t>
            </a:r>
            <a:r>
              <a:rPr lang="cs-CZ" sz="1800" dirty="0" smtClean="0">
                <a:solidFill>
                  <a:schemeClr val="tx1"/>
                </a:solidFill>
              </a:rPr>
              <a:t>– bývá takto označován jazyk, kterým (jako mateřským) hovoří více než 60 miliónů lidí (např. čínština, angličtina, španělština, francouzština, arabština, ruština atd.), udává se cca. 20 jazyků (čísla se opět liší) </a:t>
            </a:r>
            <a:endParaRPr lang="cs-CZ" sz="1800" dirty="0" smtClean="0">
              <a:solidFill>
                <a:srgbClr val="FFFF00"/>
              </a:solidFill>
            </a:endParaRPr>
          </a:p>
          <a:p>
            <a:pPr algn="l">
              <a:buClr>
                <a:schemeClr val="tx1"/>
              </a:buClr>
            </a:pPr>
            <a:endParaRPr lang="cs-CZ" sz="1800" dirty="0"/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339502"/>
            <a:ext cx="8305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DEFINICE ZÁKLADNÍCH POJMŮ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7822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411510"/>
            <a:ext cx="8305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NEJROZŠÍŘENĚJŠÍ JAZYKY SVĚTA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596171"/>
            <a:ext cx="4896544" cy="3269577"/>
          </a:xfrm>
          <a:prstGeom prst="rect">
            <a:avLst/>
          </a:prstGeom>
        </p:spPr>
      </p:pic>
      <p:grpSp>
        <p:nvGrpSpPr>
          <p:cNvPr id="17" name="Skupina 16"/>
          <p:cNvGrpSpPr/>
          <p:nvPr/>
        </p:nvGrpSpPr>
        <p:grpSpPr>
          <a:xfrm>
            <a:off x="5326280" y="1419622"/>
            <a:ext cx="3744416" cy="3600399"/>
            <a:chOff x="5326280" y="1419622"/>
            <a:chExt cx="3744416" cy="3600399"/>
          </a:xfrm>
        </p:grpSpPr>
        <p:sp>
          <p:nvSpPr>
            <p:cNvPr id="14" name="Zaoblený obdélník 13"/>
            <p:cNvSpPr/>
            <p:nvPr/>
          </p:nvSpPr>
          <p:spPr>
            <a:xfrm>
              <a:off x="5326280" y="1419622"/>
              <a:ext cx="3744416" cy="3600399"/>
            </a:xfrm>
            <a:prstGeom prst="roundRect">
              <a:avLst/>
            </a:prstGeom>
            <a:solidFill>
              <a:schemeClr val="tx1"/>
            </a:solidFill>
            <a:ln w="190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Picture 2" descr="Dopravní značk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44069" y="1595362"/>
              <a:ext cx="521831" cy="4740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4" descr="Dopravní značk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7356" y="1596171"/>
              <a:ext cx="524498" cy="4764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Podnadpis 2"/>
            <p:cNvSpPr txBox="1">
              <a:spLocks/>
            </p:cNvSpPr>
            <p:nvPr/>
          </p:nvSpPr>
          <p:spPr>
            <a:xfrm>
              <a:off x="5768958" y="2267685"/>
              <a:ext cx="3120396" cy="172351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cs-CZ" sz="1600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ú</a:t>
              </a:r>
              <a:r>
                <a:rPr lang="cs-CZ" sz="16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daje</a:t>
              </a:r>
              <a:r>
                <a:rPr lang="cs-CZ" sz="16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v tabulce hovoří o populaci, jež dotyčným jazykem hovoří jako mateřským (nikoli naučeným)</a:t>
              </a: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cs-CZ" sz="1600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</a:t>
              </a:r>
              <a:r>
                <a:rPr lang="cs-CZ" sz="16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lajka se pak týká nejtypičtějšího státu, kde se danou řečí hovoří</a:t>
              </a:r>
              <a:r>
                <a:rPr lang="cs-CZ" sz="16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6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2" name="Picture 4" descr="Dopravní značk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23872" y="4328827"/>
              <a:ext cx="524498" cy="4764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4" descr="Dopravní značk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0365" y="4287760"/>
              <a:ext cx="524498" cy="4764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Podnadpis 2"/>
            <p:cNvSpPr txBox="1">
              <a:spLocks/>
            </p:cNvSpPr>
            <p:nvPr/>
          </p:nvSpPr>
          <p:spPr>
            <a:xfrm>
              <a:off x="6334392" y="1644276"/>
              <a:ext cx="1728192" cy="428365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POZOR!!! 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6" name="Podnadpis 2"/>
            <p:cNvSpPr txBox="1">
              <a:spLocks/>
            </p:cNvSpPr>
            <p:nvPr/>
          </p:nvSpPr>
          <p:spPr>
            <a:xfrm>
              <a:off x="6465060" y="4285461"/>
              <a:ext cx="1728192" cy="428365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POZOR!!! 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9520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1831" y="3068797"/>
            <a:ext cx="1224136" cy="432048"/>
          </a:xfrm>
        </p:spPr>
        <p:txBody>
          <a:bodyPr/>
          <a:lstStyle/>
          <a:p>
            <a:pPr>
              <a:buClr>
                <a:schemeClr val="tx1"/>
              </a:buClr>
            </a:pPr>
            <a:r>
              <a:rPr lang="cs-CZ" sz="2000" i="1" dirty="0" smtClean="0">
                <a:solidFill>
                  <a:srgbClr val="FFFF00"/>
                </a:solidFill>
              </a:rPr>
              <a:t>čínština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411510"/>
            <a:ext cx="8928992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ROZŠÍŘENÍ NEJPOUŽÍVANĚJŠÍCH JAZYKŮ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upload.wikimedia.org/wikipedia/commons/thumb/f/fa/New-Map-Sinophone_World.PNG/1280px-New-Map-Sinophone_Worl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70223"/>
            <a:ext cx="3498533" cy="153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f/fa/Map-Hispano.png/1280px-Map-Hispano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596" y="1404592"/>
            <a:ext cx="3435335" cy="1508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6948263" y="2936103"/>
            <a:ext cx="1842672" cy="432048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2000" i="1" dirty="0" smtClean="0">
                <a:solidFill>
                  <a:srgbClr val="FFFF00"/>
                </a:solidFill>
              </a:rPr>
              <a:t>španělština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3810319" y="4659982"/>
            <a:ext cx="1842672" cy="432048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2000" i="1" dirty="0" smtClean="0">
                <a:solidFill>
                  <a:srgbClr val="FFFF00"/>
                </a:solidFill>
              </a:rPr>
              <a:t>angličtina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30" name="Picture 6" descr="http://upload.wikimedia.org/wikipedia/commons/9/9e/Anglospeak%28800px%29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183180"/>
            <a:ext cx="3487663" cy="153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6125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7614"/>
            <a:ext cx="8640960" cy="2232248"/>
          </a:xfrm>
        </p:spPr>
        <p:txBody>
          <a:bodyPr/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700" dirty="0">
                <a:solidFill>
                  <a:schemeClr val="tx1"/>
                </a:solidFill>
              </a:rPr>
              <a:t>j</a:t>
            </a:r>
            <a:r>
              <a:rPr lang="cs-CZ" sz="1700" dirty="0" smtClean="0">
                <a:solidFill>
                  <a:schemeClr val="tx1"/>
                </a:solidFill>
              </a:rPr>
              <a:t>azyky lze dělit podle několika hledisek, nejrozšířenější jsou např. </a:t>
            </a:r>
            <a:r>
              <a:rPr lang="cs-CZ" sz="1700" dirty="0" smtClean="0">
                <a:solidFill>
                  <a:srgbClr val="FFFF00"/>
                </a:solidFill>
              </a:rPr>
              <a:t>morfologická </a:t>
            </a:r>
            <a:r>
              <a:rPr lang="cs-CZ" sz="1700" dirty="0" smtClean="0">
                <a:solidFill>
                  <a:schemeClr val="tx1"/>
                </a:solidFill>
              </a:rPr>
              <a:t>(tvaroslovná), </a:t>
            </a:r>
            <a:r>
              <a:rPr lang="cs-CZ" sz="1700" dirty="0" smtClean="0">
                <a:solidFill>
                  <a:srgbClr val="FFFF00"/>
                </a:solidFill>
              </a:rPr>
              <a:t>pravopisná </a:t>
            </a:r>
            <a:r>
              <a:rPr lang="cs-CZ" sz="1700" dirty="0" smtClean="0">
                <a:solidFill>
                  <a:schemeClr val="tx1"/>
                </a:solidFill>
              </a:rPr>
              <a:t>nebo </a:t>
            </a:r>
            <a:r>
              <a:rPr lang="cs-CZ" sz="1700" dirty="0" smtClean="0">
                <a:solidFill>
                  <a:srgbClr val="FFFF00"/>
                </a:solidFill>
              </a:rPr>
              <a:t>fonologická </a:t>
            </a:r>
            <a:r>
              <a:rPr lang="cs-CZ" sz="1700" dirty="0" smtClean="0">
                <a:solidFill>
                  <a:schemeClr val="tx1"/>
                </a:solidFill>
              </a:rPr>
              <a:t>(zvuková stránka jazyka)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700" dirty="0" smtClean="0">
                <a:solidFill>
                  <a:schemeClr val="tx1"/>
                </a:solidFill>
              </a:rPr>
              <a:t>podle původu – </a:t>
            </a:r>
            <a:r>
              <a:rPr lang="cs-CZ" sz="1700" dirty="0" smtClean="0">
                <a:solidFill>
                  <a:srgbClr val="FFFF00"/>
                </a:solidFill>
              </a:rPr>
              <a:t>společných prajazyků</a:t>
            </a:r>
            <a:r>
              <a:rPr lang="cs-CZ" sz="1700" dirty="0" smtClean="0">
                <a:solidFill>
                  <a:schemeClr val="tx1"/>
                </a:solidFill>
              </a:rPr>
              <a:t> – lze jazyky rozdělit do </a:t>
            </a:r>
            <a:r>
              <a:rPr lang="cs-CZ" sz="1700" dirty="0" smtClean="0">
                <a:solidFill>
                  <a:srgbClr val="FFFF00"/>
                </a:solidFill>
              </a:rPr>
              <a:t>jazykových rodin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700" dirty="0">
                <a:solidFill>
                  <a:srgbClr val="FFFF00"/>
                </a:solidFill>
              </a:rPr>
              <a:t>j</a:t>
            </a:r>
            <a:r>
              <a:rPr lang="cs-CZ" sz="1700" dirty="0" smtClean="0">
                <a:solidFill>
                  <a:srgbClr val="FFFF00"/>
                </a:solidFill>
              </a:rPr>
              <a:t>azyková rodina</a:t>
            </a:r>
            <a:r>
              <a:rPr lang="cs-CZ" sz="1700" dirty="0" smtClean="0">
                <a:solidFill>
                  <a:schemeClr val="tx1"/>
                </a:solidFill>
              </a:rPr>
              <a:t> – skupina jazyků, které mají společného předchůdce, </a:t>
            </a:r>
            <a:r>
              <a:rPr lang="cs-CZ" sz="1700" dirty="0" smtClean="0">
                <a:solidFill>
                  <a:srgbClr val="FFFF00"/>
                </a:solidFill>
              </a:rPr>
              <a:t>společný prajazyk, </a:t>
            </a:r>
            <a:r>
              <a:rPr lang="cs-CZ" sz="1700" dirty="0" smtClean="0">
                <a:solidFill>
                  <a:schemeClr val="tx1"/>
                </a:solidFill>
              </a:rPr>
              <a:t>rodiny se pak dále dělí na </a:t>
            </a:r>
            <a:r>
              <a:rPr lang="cs-CZ" sz="1700" dirty="0" smtClean="0">
                <a:solidFill>
                  <a:srgbClr val="FFFF00"/>
                </a:solidFill>
              </a:rPr>
              <a:t>jazykové skupiny, </a:t>
            </a:r>
            <a:r>
              <a:rPr lang="cs-CZ" sz="1700" dirty="0" smtClean="0">
                <a:solidFill>
                  <a:schemeClr val="tx1"/>
                </a:solidFill>
              </a:rPr>
              <a:t>z nichž některé se ještě dále větví</a:t>
            </a:r>
            <a:endParaRPr lang="cs-CZ" sz="1700" dirty="0" smtClean="0">
              <a:solidFill>
                <a:srgbClr val="FFFF00"/>
              </a:solidFill>
            </a:endParaRPr>
          </a:p>
          <a:p>
            <a:pPr algn="l">
              <a:buClr>
                <a:schemeClr val="tx1"/>
              </a:buClr>
            </a:pPr>
            <a:endParaRPr lang="cs-CZ" sz="1800" dirty="0"/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411510"/>
            <a:ext cx="8305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TYPOLOGIE JAZYKŮ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3553" y="3667177"/>
            <a:ext cx="2448272" cy="1080120"/>
          </a:xfrm>
          <a:prstGeom prst="roundRect">
            <a:avLst/>
          </a:prstGeom>
          <a:solidFill>
            <a:schemeClr val="tx1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JAZYKOVÁ RODINA</a:t>
            </a:r>
          </a:p>
          <a:p>
            <a:pPr algn="ctr"/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347864" y="3667177"/>
            <a:ext cx="2448272" cy="1080120"/>
          </a:xfrm>
          <a:prstGeom prst="roundRect">
            <a:avLst/>
          </a:prstGeom>
          <a:solidFill>
            <a:schemeClr val="tx1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JAZYKOVÁ SKUPINA</a:t>
            </a:r>
          </a:p>
          <a:p>
            <a:pPr algn="ctr"/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390440" y="3667177"/>
            <a:ext cx="2448272" cy="1080120"/>
          </a:xfrm>
          <a:prstGeom prst="roundRect">
            <a:avLst/>
          </a:prstGeom>
          <a:solidFill>
            <a:schemeClr val="tx1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JAZYK</a:t>
            </a:r>
          </a:p>
          <a:p>
            <a:pPr algn="ctr"/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611560" y="4258707"/>
            <a:ext cx="1800200" cy="432048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2000" i="1" dirty="0" smtClean="0">
                <a:solidFill>
                  <a:srgbClr val="FF0000"/>
                </a:solidFill>
              </a:rPr>
              <a:t>indoevropská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3671900" y="4207237"/>
            <a:ext cx="1800200" cy="432048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2000" i="1" dirty="0" smtClean="0">
                <a:solidFill>
                  <a:srgbClr val="FF0000"/>
                </a:solidFill>
              </a:rPr>
              <a:t>slovanská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714476" y="4197241"/>
            <a:ext cx="1800200" cy="432048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2000" i="1" dirty="0" smtClean="0">
                <a:solidFill>
                  <a:srgbClr val="FF0000"/>
                </a:solidFill>
              </a:rPr>
              <a:t>čeština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cxnSp>
        <p:nvCxnSpPr>
          <p:cNvPr id="12" name="Přímá spojnice se šipkou 11"/>
          <p:cNvCxnSpPr>
            <a:stCxn id="5" idx="3"/>
            <a:endCxn id="6" idx="1"/>
          </p:cNvCxnSpPr>
          <p:nvPr/>
        </p:nvCxnSpPr>
        <p:spPr>
          <a:xfrm>
            <a:off x="2771825" y="4207237"/>
            <a:ext cx="576039" cy="0"/>
          </a:xfrm>
          <a:prstGeom prst="straightConnector1">
            <a:avLst/>
          </a:prstGeom>
          <a:ln w="190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7" idx="1"/>
          </p:cNvCxnSpPr>
          <p:nvPr/>
        </p:nvCxnSpPr>
        <p:spPr>
          <a:xfrm flipV="1">
            <a:off x="5787965" y="4207237"/>
            <a:ext cx="602475" cy="10595"/>
          </a:xfrm>
          <a:prstGeom prst="straightConnector1">
            <a:avLst/>
          </a:prstGeom>
          <a:ln w="190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1417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7614"/>
            <a:ext cx="8640960" cy="3240360"/>
          </a:xfrm>
        </p:spPr>
        <p:txBody>
          <a:bodyPr/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přesný počet jazykových rodin je opět obtížné určit – společný prajazyk je často sporný, je uměle rekonstruován, neboť o jeho existenci nejsou žádné prameny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j</a:t>
            </a:r>
            <a:r>
              <a:rPr lang="cs-CZ" sz="2000" dirty="0" smtClean="0">
                <a:solidFill>
                  <a:schemeClr val="tx1"/>
                </a:solidFill>
              </a:rPr>
              <a:t>e však možno říci, že existují (včetně tzv. izolovaných jazyků) </a:t>
            </a:r>
            <a:r>
              <a:rPr lang="cs-CZ" sz="2000" dirty="0" smtClean="0">
                <a:solidFill>
                  <a:srgbClr val="FFFF00"/>
                </a:solidFill>
              </a:rPr>
              <a:t>řádově desítky jazykových rodin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n</a:t>
            </a:r>
            <a:r>
              <a:rPr lang="cs-CZ" sz="2000" dirty="0" smtClean="0">
                <a:solidFill>
                  <a:srgbClr val="FFFF00"/>
                </a:solidFill>
              </a:rPr>
              <a:t>ejvýznamnější jazykové rodiny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indoevropská </a:t>
            </a:r>
            <a:r>
              <a:rPr lang="cs-CZ" sz="2000" dirty="0" smtClean="0">
                <a:solidFill>
                  <a:schemeClr val="tx1"/>
                </a:solidFill>
              </a:rPr>
              <a:t>- viz další snímky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s</a:t>
            </a:r>
            <a:r>
              <a:rPr lang="cs-CZ" sz="2000" dirty="0" smtClean="0">
                <a:solidFill>
                  <a:srgbClr val="FFFF00"/>
                </a:solidFill>
              </a:rPr>
              <a:t>emitohamitská – </a:t>
            </a:r>
            <a:r>
              <a:rPr lang="cs-CZ" sz="2000" dirty="0" smtClean="0">
                <a:solidFill>
                  <a:schemeClr val="tx1"/>
                </a:solidFill>
              </a:rPr>
              <a:t>jazyky severní Afriky, východní Afriky a Arabského poloostrova (např. arabština, hebrejština, aramejština)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čínsko-austroasijská</a:t>
            </a:r>
            <a:r>
              <a:rPr lang="cs-CZ" sz="2000" dirty="0" smtClean="0">
                <a:solidFill>
                  <a:schemeClr val="tx1"/>
                </a:solidFill>
              </a:rPr>
              <a:t> – oblast Číny a poloostrova Zadní Indie (čínština)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africká - </a:t>
            </a:r>
            <a:r>
              <a:rPr lang="cs-CZ" sz="2000" dirty="0" smtClean="0">
                <a:solidFill>
                  <a:schemeClr val="tx1"/>
                </a:solidFill>
              </a:rPr>
              <a:t>saharská, střední a jižní Afrika (např. křovácké jazyky)</a:t>
            </a:r>
            <a:endParaRPr lang="cs-CZ" sz="2000" dirty="0" smtClean="0">
              <a:solidFill>
                <a:srgbClr val="FFFF00"/>
              </a:solidFill>
            </a:endParaRPr>
          </a:p>
          <a:p>
            <a:pPr algn="l">
              <a:buClr>
                <a:schemeClr val="tx1"/>
              </a:buClr>
            </a:pPr>
            <a:endParaRPr lang="cs-CZ" sz="1800" dirty="0"/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411510"/>
            <a:ext cx="8305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JAZYKOVÉ RODINY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210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411510"/>
            <a:ext cx="8305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NEJROZŠÍŘENĚJŠÍ JAZYKOVÉ RODINY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upload.wikimedia.org/wikipedia/commons/thumb/3/3e/Human_Language_Families_Map_%28Wikipedia_CS%29.PNG/1024px-Human_Language_Families_Map_%28Wikipedia_CS%29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6395" y="1491630"/>
            <a:ext cx="7276378" cy="345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2339752" y="4083918"/>
            <a:ext cx="1224136" cy="288032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200" i="1" dirty="0" smtClean="0">
                <a:solidFill>
                  <a:srgbClr val="002060"/>
                </a:solidFill>
              </a:rPr>
              <a:t>indoevropská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31640" y="2272655"/>
            <a:ext cx="1224136" cy="288032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200" i="1" dirty="0" smtClean="0">
                <a:solidFill>
                  <a:srgbClr val="002060"/>
                </a:solidFill>
              </a:rPr>
              <a:t>indoevropská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3570448" y="1984623"/>
            <a:ext cx="1224136" cy="288032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200" i="1" dirty="0" smtClean="0">
                <a:solidFill>
                  <a:srgbClr val="002060"/>
                </a:solidFill>
              </a:rPr>
              <a:t>indoevropská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3923928" y="2786092"/>
            <a:ext cx="1431776" cy="288032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200" i="1" dirty="0" smtClean="0">
                <a:solidFill>
                  <a:srgbClr val="002060"/>
                </a:solidFill>
              </a:rPr>
              <a:t>semitohamitská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4355976" y="3579862"/>
            <a:ext cx="749524" cy="288032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200" i="1" dirty="0" smtClean="0">
                <a:solidFill>
                  <a:srgbClr val="002060"/>
                </a:solidFill>
              </a:rPr>
              <a:t>africká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300192" y="2571750"/>
            <a:ext cx="1800200" cy="288032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200" i="1" dirty="0">
                <a:solidFill>
                  <a:srgbClr val="002060"/>
                </a:solidFill>
              </a:rPr>
              <a:t>č</a:t>
            </a:r>
            <a:r>
              <a:rPr lang="cs-CZ" sz="1200" i="1" dirty="0" smtClean="0">
                <a:solidFill>
                  <a:srgbClr val="002060"/>
                </a:solidFill>
              </a:rPr>
              <a:t>ínsko-austroasijská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065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7614"/>
            <a:ext cx="8640960" cy="3240360"/>
          </a:xfrm>
        </p:spPr>
        <p:txBody>
          <a:bodyPr/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j</a:t>
            </a:r>
            <a:r>
              <a:rPr lang="cs-CZ" sz="1800" dirty="0" smtClean="0">
                <a:solidFill>
                  <a:schemeClr val="tx1"/>
                </a:solidFill>
              </a:rPr>
              <a:t>azyková rodina rozsáhlých oblastí </a:t>
            </a:r>
            <a:r>
              <a:rPr lang="cs-CZ" sz="1800" dirty="0" smtClean="0">
                <a:solidFill>
                  <a:srgbClr val="FFFF00"/>
                </a:solidFill>
              </a:rPr>
              <a:t>Evropy, Asie, Ameriky a Austrálie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z</a:t>
            </a:r>
            <a:r>
              <a:rPr lang="cs-CZ" sz="1800" dirty="0" smtClean="0">
                <a:solidFill>
                  <a:schemeClr val="tx1"/>
                </a:solidFill>
              </a:rPr>
              <a:t> hlediska plochy osídlené takto hovořící populací jde o </a:t>
            </a:r>
            <a:r>
              <a:rPr lang="cs-CZ" sz="1800" dirty="0" smtClean="0">
                <a:solidFill>
                  <a:srgbClr val="FFFF00"/>
                </a:solidFill>
              </a:rPr>
              <a:t>nejrozšířenější jazykovou rodinu na světě</a:t>
            </a:r>
          </a:p>
          <a:p>
            <a:pPr algn="l">
              <a:buClr>
                <a:schemeClr val="tx1"/>
              </a:buClr>
            </a:pPr>
            <a:endParaRPr lang="cs-CZ" sz="1800" dirty="0"/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411510"/>
            <a:ext cx="8305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INDOEVROPSKÁ JAZYKOVÁ RODINA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http://upload.wikimedia.org/wikipedia/commons/thumb/f/fb/IE_countries.svg/940px-IE_countries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71521"/>
            <a:ext cx="5472608" cy="2777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5508104" y="3219822"/>
            <a:ext cx="3240360" cy="1527475"/>
          </a:xfrm>
          <a:prstGeom prst="roundRect">
            <a:avLst/>
          </a:prstGeom>
          <a:solidFill>
            <a:schemeClr val="tx1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Rozšíření indoevropských jazyků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rgbClr val="008000"/>
                </a:solidFill>
              </a:rPr>
              <a:t>tmavě zelená - </a:t>
            </a:r>
            <a:r>
              <a:rPr lang="cs-CZ" sz="1400" dirty="0" smtClean="0">
                <a:solidFill>
                  <a:srgbClr val="002060"/>
                </a:solidFill>
              </a:rPr>
              <a:t>většina obyvatel hovoří indoevropským jazykem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rgbClr val="66FF33"/>
                </a:solidFill>
              </a:rPr>
              <a:t>s</a:t>
            </a:r>
            <a:r>
              <a:rPr lang="cs-CZ" sz="1400" dirty="0" smtClean="0">
                <a:solidFill>
                  <a:srgbClr val="66FF33"/>
                </a:solidFill>
              </a:rPr>
              <a:t>větle zelená - </a:t>
            </a:r>
            <a:r>
              <a:rPr lang="cs-CZ" sz="1400" dirty="0" smtClean="0">
                <a:solidFill>
                  <a:srgbClr val="002060"/>
                </a:solidFill>
              </a:rPr>
              <a:t>indoevropský jazyk je jedním z oficiálních státních jazyků</a:t>
            </a:r>
            <a:r>
              <a:rPr lang="cs-CZ" sz="1400" dirty="0" smtClean="0">
                <a:solidFill>
                  <a:srgbClr val="66FF33"/>
                </a:solidFill>
              </a:rPr>
              <a:t> </a:t>
            </a:r>
          </a:p>
          <a:p>
            <a:pPr algn="ctr"/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7419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491630"/>
            <a:ext cx="8640960" cy="3240360"/>
          </a:xfrm>
        </p:spPr>
        <p:txBody>
          <a:bodyPr/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100" dirty="0" smtClean="0">
                <a:solidFill>
                  <a:srgbClr val="FFFF00"/>
                </a:solidFill>
              </a:rPr>
              <a:t>téměř ve všech státech Evropy </a:t>
            </a:r>
            <a:r>
              <a:rPr lang="cs-CZ" sz="2100" dirty="0" smtClean="0">
                <a:solidFill>
                  <a:schemeClr val="tx1"/>
                </a:solidFill>
              </a:rPr>
              <a:t>hovoří většinová populace některým z  </a:t>
            </a:r>
            <a:r>
              <a:rPr lang="cs-CZ" sz="2100" dirty="0" smtClean="0">
                <a:solidFill>
                  <a:srgbClr val="FFFF00"/>
                </a:solidFill>
              </a:rPr>
              <a:t>indoevropských jazyků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100" dirty="0">
                <a:solidFill>
                  <a:srgbClr val="FFFF00"/>
                </a:solidFill>
              </a:rPr>
              <a:t>v</a:t>
            </a:r>
            <a:r>
              <a:rPr lang="cs-CZ" sz="2100" dirty="0" smtClean="0">
                <a:solidFill>
                  <a:srgbClr val="FFFF00"/>
                </a:solidFill>
              </a:rPr>
              <a:t>ýjimkou</a:t>
            </a:r>
            <a:r>
              <a:rPr lang="cs-CZ" sz="2100" dirty="0" smtClean="0">
                <a:solidFill>
                  <a:schemeClr val="tx1"/>
                </a:solidFill>
              </a:rPr>
              <a:t> </a:t>
            </a:r>
            <a:r>
              <a:rPr lang="cs-CZ" sz="2100" dirty="0" smtClean="0">
                <a:solidFill>
                  <a:srgbClr val="FFFF00"/>
                </a:solidFill>
              </a:rPr>
              <a:t>(!!!)</a:t>
            </a:r>
            <a:r>
              <a:rPr lang="cs-CZ" sz="2100" dirty="0" smtClean="0">
                <a:solidFill>
                  <a:schemeClr val="tx1"/>
                </a:solidFill>
              </a:rPr>
              <a:t> jsou následující jazyky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100" dirty="0">
                <a:solidFill>
                  <a:srgbClr val="FFFF00"/>
                </a:solidFill>
              </a:rPr>
              <a:t>m</a:t>
            </a:r>
            <a:r>
              <a:rPr lang="cs-CZ" sz="2100" dirty="0" smtClean="0">
                <a:solidFill>
                  <a:srgbClr val="FFFF00"/>
                </a:solidFill>
              </a:rPr>
              <a:t>aďarština, estonština, finština, laponština – </a:t>
            </a:r>
            <a:r>
              <a:rPr lang="cs-CZ" sz="2100" dirty="0" smtClean="0">
                <a:solidFill>
                  <a:schemeClr val="tx1"/>
                </a:solidFill>
              </a:rPr>
              <a:t>patří mezi ugrofinské jazyky v uralské jazykové rodině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100" dirty="0">
                <a:solidFill>
                  <a:srgbClr val="FFFF00"/>
                </a:solidFill>
              </a:rPr>
              <a:t>b</a:t>
            </a:r>
            <a:r>
              <a:rPr lang="cs-CZ" sz="2100" dirty="0" smtClean="0">
                <a:solidFill>
                  <a:srgbClr val="FFFF00"/>
                </a:solidFill>
              </a:rPr>
              <a:t>askičtina - </a:t>
            </a:r>
            <a:r>
              <a:rPr lang="cs-CZ" sz="2100" dirty="0" smtClean="0">
                <a:solidFill>
                  <a:schemeClr val="tx1"/>
                </a:solidFill>
              </a:rPr>
              <a:t>tzv. izolovaný jazyk (viz předchozí snímky), hovoří s ním Baskové žijící při západní části hranice Francie a Španělska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100" dirty="0">
                <a:solidFill>
                  <a:srgbClr val="FFFF00"/>
                </a:solidFill>
              </a:rPr>
              <a:t>t</a:t>
            </a:r>
            <a:r>
              <a:rPr lang="cs-CZ" sz="2100" dirty="0" smtClean="0">
                <a:solidFill>
                  <a:srgbClr val="FFFF00"/>
                </a:solidFill>
              </a:rPr>
              <a:t>urečtina</a:t>
            </a:r>
            <a:r>
              <a:rPr lang="cs-CZ" sz="2100" dirty="0" smtClean="0">
                <a:solidFill>
                  <a:schemeClr val="tx1"/>
                </a:solidFill>
              </a:rPr>
              <a:t> – patří do altajské jazykové rodiny (cca 3% území Turecka leží v Evropě)</a:t>
            </a:r>
            <a:r>
              <a:rPr lang="cs-CZ" sz="2100" dirty="0" smtClean="0">
                <a:solidFill>
                  <a:srgbClr val="FFFF00"/>
                </a:solidFill>
              </a:rPr>
              <a:t>  </a:t>
            </a:r>
          </a:p>
          <a:p>
            <a:pPr algn="l">
              <a:buClr>
                <a:schemeClr val="tx1"/>
              </a:buClr>
            </a:pPr>
            <a:endParaRPr lang="cs-CZ" sz="1800" dirty="0"/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411510"/>
            <a:ext cx="8305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INDOEVROPSKÉ  JAZYKY  V EVROPĚ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9365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95486"/>
            <a:ext cx="8784976" cy="1080120"/>
          </a:xfrm>
        </p:spPr>
        <p:txBody>
          <a:bodyPr/>
          <a:lstStyle/>
          <a:p>
            <a:r>
              <a:rPr lang="cs-CZ" sz="3600" dirty="0" smtClean="0">
                <a:solidFill>
                  <a:srgbClr val="FFFF66"/>
                </a:solidFill>
              </a:rPr>
              <a:t>ROZDĚLENÍ JAZYKŮ</a:t>
            </a:r>
            <a:br>
              <a:rPr lang="cs-CZ" sz="3600" dirty="0" smtClean="0">
                <a:solidFill>
                  <a:srgbClr val="FFFF66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EVROPA – INDOEVROPSKÉ A URALSKÉ JAZYKY  V POROVNÁNÍ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1979" y="1328341"/>
            <a:ext cx="6442886" cy="3512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784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95486"/>
            <a:ext cx="8784976" cy="1080120"/>
          </a:xfrm>
        </p:spPr>
        <p:txBody>
          <a:bodyPr/>
          <a:lstStyle/>
          <a:p>
            <a:r>
              <a:rPr lang="cs-CZ" sz="3600" dirty="0" smtClean="0">
                <a:solidFill>
                  <a:srgbClr val="FFFF66"/>
                </a:solidFill>
              </a:rPr>
              <a:t>ROZDĚLENÍ JAZYKŮ</a:t>
            </a:r>
            <a:br>
              <a:rPr lang="cs-CZ" sz="3600" dirty="0" smtClean="0">
                <a:solidFill>
                  <a:srgbClr val="FFFF66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EVROPA – INDOEVROPSKÉ A URALSKÉ JAZYKY  V POROVNÁNÍ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6345" y="1563638"/>
            <a:ext cx="5687219" cy="2648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10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88354"/>
            <a:ext cx="5760640" cy="3240360"/>
          </a:xfrm>
        </p:spPr>
        <p:txBody>
          <a:bodyPr/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g</a:t>
            </a:r>
            <a:r>
              <a:rPr lang="cs-CZ" sz="1600" dirty="0" smtClean="0">
                <a:solidFill>
                  <a:srgbClr val="FFFF00"/>
                </a:solidFill>
              </a:rPr>
              <a:t>ermánské jazyky </a:t>
            </a:r>
            <a:r>
              <a:rPr lang="cs-CZ" sz="1600" dirty="0" smtClean="0">
                <a:solidFill>
                  <a:schemeClr val="tx1"/>
                </a:solidFill>
              </a:rPr>
              <a:t>– němčina, angličtina, švédština, norština, vlámština, nizozemština, islandština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r</a:t>
            </a:r>
            <a:r>
              <a:rPr lang="cs-CZ" sz="1600" dirty="0" smtClean="0">
                <a:solidFill>
                  <a:srgbClr val="FFFF00"/>
                </a:solidFill>
              </a:rPr>
              <a:t>ománské jazyky </a:t>
            </a:r>
            <a:r>
              <a:rPr lang="cs-CZ" sz="1600" dirty="0" smtClean="0">
                <a:solidFill>
                  <a:schemeClr val="tx1"/>
                </a:solidFill>
              </a:rPr>
              <a:t>– francouzština, španělština, katalánština, portugalština, italština, rumunština, moldavština, rétorománština (jazyk malé části populace ve </a:t>
            </a:r>
            <a:r>
              <a:rPr lang="cs-CZ" sz="1600" dirty="0">
                <a:solidFill>
                  <a:schemeClr val="tx1"/>
                </a:solidFill>
              </a:rPr>
              <a:t>Š</a:t>
            </a:r>
            <a:r>
              <a:rPr lang="cs-CZ" sz="1600" dirty="0" smtClean="0">
                <a:solidFill>
                  <a:schemeClr val="tx1"/>
                </a:solidFill>
              </a:rPr>
              <a:t>výcarsku)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k</a:t>
            </a:r>
            <a:r>
              <a:rPr lang="cs-CZ" sz="1600" dirty="0" smtClean="0">
                <a:solidFill>
                  <a:srgbClr val="FFFF00"/>
                </a:solidFill>
              </a:rPr>
              <a:t>eltské jazyky </a:t>
            </a:r>
            <a:r>
              <a:rPr lang="cs-CZ" sz="1600" dirty="0" smtClean="0">
                <a:solidFill>
                  <a:schemeClr val="tx1"/>
                </a:solidFill>
              </a:rPr>
              <a:t>–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irština, skotština, waleština, bretonština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FFFF00"/>
                </a:solidFill>
              </a:rPr>
              <a:t>b</a:t>
            </a:r>
            <a:r>
              <a:rPr lang="cs-CZ" sz="1600" dirty="0" smtClean="0">
                <a:solidFill>
                  <a:srgbClr val="FFFF00"/>
                </a:solidFill>
              </a:rPr>
              <a:t>altské jazyky - </a:t>
            </a:r>
            <a:r>
              <a:rPr lang="cs-CZ" sz="1600" dirty="0" smtClean="0">
                <a:solidFill>
                  <a:schemeClr val="tx1"/>
                </a:solidFill>
              </a:rPr>
              <a:t>lotyština, litevština</a:t>
            </a:r>
            <a:endParaRPr lang="cs-CZ" sz="1600" dirty="0" smtClean="0">
              <a:solidFill>
                <a:srgbClr val="FFFF00"/>
              </a:solidFill>
            </a:endParaRP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FF00"/>
                </a:solidFill>
              </a:rPr>
              <a:t>slovanské jazyky </a:t>
            </a:r>
            <a:r>
              <a:rPr lang="cs-CZ" sz="1600" dirty="0" smtClean="0">
                <a:solidFill>
                  <a:schemeClr val="tx1"/>
                </a:solidFill>
              </a:rPr>
              <a:t>- viz další snímky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FF00"/>
                </a:solidFill>
              </a:rPr>
              <a:t>řečtina </a:t>
            </a:r>
            <a:r>
              <a:rPr lang="cs-CZ" sz="1600" dirty="0" smtClean="0"/>
              <a:t>(někdy označovaná jako helénský jazyk)</a:t>
            </a:r>
            <a:endParaRPr lang="cs-CZ" sz="1600" dirty="0" smtClean="0">
              <a:solidFill>
                <a:srgbClr val="FFFF00"/>
              </a:solidFill>
            </a:endParaRP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FF00"/>
                </a:solidFill>
              </a:rPr>
              <a:t>albánština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2100" dirty="0" smtClean="0">
              <a:solidFill>
                <a:schemeClr val="tx1"/>
              </a:solidFill>
            </a:endParaRP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2100" dirty="0" smtClean="0">
              <a:solidFill>
                <a:srgbClr val="FFFF00"/>
              </a:solidFill>
            </a:endParaRPr>
          </a:p>
          <a:p>
            <a:pPr algn="l">
              <a:buClr>
                <a:schemeClr val="tx1"/>
              </a:buClr>
            </a:pPr>
            <a:endParaRPr lang="cs-CZ" sz="1800" dirty="0"/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267494"/>
            <a:ext cx="8305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000" dirty="0" smtClean="0">
                <a:solidFill>
                  <a:srgbClr val="FF0000"/>
                </a:solidFill>
              </a:rPr>
              <a:t>INDOEVROPSKÉ  JAZYKOVÉ SKUPINY V EVROPĚ</a:t>
            </a:r>
            <a:endParaRPr lang="cs-CZ" sz="3000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66" t="13016" b="12637"/>
          <a:stretch/>
        </p:blipFill>
        <p:spPr bwMode="auto">
          <a:xfrm>
            <a:off x="5729640" y="1491267"/>
            <a:ext cx="3024336" cy="3121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949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491630"/>
            <a:ext cx="8640960" cy="3240360"/>
          </a:xfrm>
        </p:spPr>
        <p:txBody>
          <a:bodyPr/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západní slovanské jazyky </a:t>
            </a:r>
            <a:r>
              <a:rPr lang="cs-CZ" sz="2400" dirty="0" smtClean="0">
                <a:solidFill>
                  <a:schemeClr val="tx1"/>
                </a:solidFill>
              </a:rPr>
              <a:t>– čeština, slovenština, polština, lužická srbština (téměř vymizelý jazyk na území dnešního Německa v okolí Budyšína a Zhořelce)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východní slovanské jazyky </a:t>
            </a:r>
            <a:r>
              <a:rPr lang="cs-CZ" sz="2400" dirty="0" smtClean="0">
                <a:solidFill>
                  <a:schemeClr val="tx1"/>
                </a:solidFill>
              </a:rPr>
              <a:t>-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ruština, běloruština, ukrajinština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rgbClr val="FFFF00"/>
                </a:solidFill>
              </a:rPr>
              <a:t>j</a:t>
            </a:r>
            <a:r>
              <a:rPr lang="cs-CZ" sz="2400" dirty="0" smtClean="0">
                <a:solidFill>
                  <a:srgbClr val="FFFF00"/>
                </a:solidFill>
              </a:rPr>
              <a:t>ižní slovanské jazyky </a:t>
            </a:r>
            <a:r>
              <a:rPr lang="cs-CZ" sz="2400" dirty="0" smtClean="0">
                <a:solidFill>
                  <a:schemeClr val="tx1"/>
                </a:solidFill>
              </a:rPr>
              <a:t>–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bulharština, makedonština, slovinština, chorvatština, srbština 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2100" dirty="0" smtClean="0">
              <a:solidFill>
                <a:srgbClr val="FFFF00"/>
              </a:solidFill>
            </a:endParaRPr>
          </a:p>
          <a:p>
            <a:pPr algn="l">
              <a:buClr>
                <a:schemeClr val="tx1"/>
              </a:buClr>
            </a:pPr>
            <a:endParaRPr lang="cs-CZ" sz="1800" dirty="0"/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483518"/>
            <a:ext cx="8305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SLOVANSKÁ JAZYKOVÁ SKUPINA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932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267494"/>
            <a:ext cx="8305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000" dirty="0" smtClean="0">
                <a:solidFill>
                  <a:srgbClr val="FF0000"/>
                </a:solidFill>
              </a:rPr>
              <a:t>POROVNÁNÍ JAZYKŮ SLOVANSKÉ SKUPINY</a:t>
            </a:r>
            <a:endParaRPr lang="cs-CZ" sz="3000" dirty="0">
              <a:solidFill>
                <a:srgbClr val="FF0000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0329" y="1387593"/>
            <a:ext cx="6043341" cy="3225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725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267494"/>
            <a:ext cx="8305800" cy="1080120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sz="3000" dirty="0" smtClean="0">
                <a:solidFill>
                  <a:srgbClr val="FF0000"/>
                </a:solidFill>
              </a:rPr>
              <a:t>POROVNÁNÍ JAZYKŮ SLOVANSKÉ SKUPINY</a:t>
            </a:r>
            <a:endParaRPr lang="cs-CZ" sz="3000" dirty="0">
              <a:solidFill>
                <a:srgbClr val="FF000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267744" y="1290436"/>
            <a:ext cx="4824536" cy="725026"/>
            <a:chOff x="323528" y="1347616"/>
            <a:chExt cx="4824536" cy="725026"/>
          </a:xfrm>
        </p:grpSpPr>
        <p:sp>
          <p:nvSpPr>
            <p:cNvPr id="5" name="Zaoblený obdélník 4"/>
            <p:cNvSpPr/>
            <p:nvPr/>
          </p:nvSpPr>
          <p:spPr>
            <a:xfrm>
              <a:off x="323528" y="1347616"/>
              <a:ext cx="4824536" cy="725026"/>
            </a:xfrm>
            <a:prstGeom prst="roundRect">
              <a:avLst/>
            </a:prstGeom>
            <a:solidFill>
              <a:schemeClr val="tx1"/>
            </a:solidFill>
            <a:ln w="190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02060"/>
                  </a:solidFill>
                </a:rPr>
                <a:t>POZOR NA OMYL!</a:t>
              </a:r>
              <a:endParaRPr lang="cs-CZ" sz="3200" dirty="0">
                <a:solidFill>
                  <a:srgbClr val="002060"/>
                </a:solidFill>
              </a:endParaRPr>
            </a:p>
          </p:txBody>
        </p:sp>
        <p:pic>
          <p:nvPicPr>
            <p:cNvPr id="6" name="Picture 4" descr="Dopravní značk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1443304"/>
              <a:ext cx="524498" cy="4764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Dopravní značk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37187" y="1476448"/>
              <a:ext cx="524498" cy="4764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43" t="44460" r="3974" b="31231"/>
          <a:stretch/>
        </p:blipFill>
        <p:spPr bwMode="auto">
          <a:xfrm>
            <a:off x="469944" y="2063922"/>
            <a:ext cx="3883631" cy="853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351872" y="2937191"/>
            <a:ext cx="3831744" cy="432048"/>
          </a:xfrm>
        </p:spPr>
        <p:txBody>
          <a:bodyPr/>
          <a:lstStyle/>
          <a:p>
            <a:pPr>
              <a:buClr>
                <a:schemeClr val="tx1"/>
              </a:buClr>
            </a:pPr>
            <a:r>
              <a:rPr lang="cs-CZ" sz="1200" i="1" dirty="0">
                <a:solidFill>
                  <a:srgbClr val="FFFF00"/>
                </a:solidFill>
              </a:rPr>
              <a:t>n</a:t>
            </a:r>
            <a:r>
              <a:rPr lang="cs-CZ" sz="1200" i="1" dirty="0" smtClean="0">
                <a:solidFill>
                  <a:srgbClr val="FFFF00"/>
                </a:solidFill>
              </a:rPr>
              <a:t>ejde o pohlavní zdrženlivost – polský název inzeruje nejlepší nabídku na trhu, proto není třeba </a:t>
            </a:r>
            <a:r>
              <a:rPr lang="cs-CZ" sz="1200" b="1" i="1" dirty="0" smtClean="0">
                <a:solidFill>
                  <a:srgbClr val="FFFF00"/>
                </a:solidFill>
              </a:rPr>
              <a:t>hledat</a:t>
            </a:r>
            <a:r>
              <a:rPr lang="cs-CZ" sz="1200" i="1" dirty="0" smtClean="0">
                <a:solidFill>
                  <a:srgbClr val="FFFF00"/>
                </a:solidFill>
              </a:rPr>
              <a:t> mezi jinými…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85"/>
          <a:stretch/>
        </p:blipFill>
        <p:spPr>
          <a:xfrm>
            <a:off x="6536579" y="2036399"/>
            <a:ext cx="1995283" cy="922475"/>
          </a:xfrm>
          <a:prstGeom prst="rect">
            <a:avLst/>
          </a:prstGeom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5709676" y="3052296"/>
            <a:ext cx="3434324" cy="316943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200" i="1" dirty="0" smtClean="0">
                <a:solidFill>
                  <a:srgbClr val="FFFF00"/>
                </a:solidFill>
              </a:rPr>
              <a:t>nejde o záchod- nesmíte však kouřit… (slovinština)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7172" name="Picture 4" descr="File:Podlešín, obchod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9" t="33226" r="25619" b="11806"/>
          <a:stretch/>
        </p:blipFill>
        <p:spPr bwMode="auto">
          <a:xfrm>
            <a:off x="540316" y="3723878"/>
            <a:ext cx="1727428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Podnadpis 2"/>
          <p:cNvSpPr txBox="1">
            <a:spLocks/>
          </p:cNvSpPr>
          <p:nvPr/>
        </p:nvSpPr>
        <p:spPr>
          <a:xfrm>
            <a:off x="446093" y="4803998"/>
            <a:ext cx="2490165" cy="316943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tx1"/>
              </a:buClr>
            </a:pPr>
            <a:r>
              <a:rPr lang="cs-CZ" sz="1200" i="1" dirty="0">
                <a:solidFill>
                  <a:srgbClr val="FFFF00"/>
                </a:solidFill>
              </a:rPr>
              <a:t>t</a:t>
            </a:r>
            <a:r>
              <a:rPr lang="cs-CZ" sz="1200" i="1" dirty="0" smtClean="0">
                <a:solidFill>
                  <a:srgbClr val="FFFF00"/>
                </a:solidFill>
              </a:rPr>
              <a:t>ohle je polský sklep (v ČR)…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26683"/>
            <a:ext cx="1350150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Podnadpis 2"/>
          <p:cNvSpPr txBox="1">
            <a:spLocks/>
          </p:cNvSpPr>
          <p:nvPr/>
        </p:nvSpPr>
        <p:spPr>
          <a:xfrm>
            <a:off x="3275856" y="4852496"/>
            <a:ext cx="2880320" cy="316943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tx1"/>
              </a:buClr>
            </a:pPr>
            <a:r>
              <a:rPr lang="cs-CZ" sz="1200" i="1" dirty="0">
                <a:solidFill>
                  <a:srgbClr val="FFFF00"/>
                </a:solidFill>
              </a:rPr>
              <a:t>t</a:t>
            </a:r>
            <a:r>
              <a:rPr lang="cs-CZ" sz="1200" i="1" dirty="0" smtClean="0">
                <a:solidFill>
                  <a:srgbClr val="FFFF00"/>
                </a:solidFill>
              </a:rPr>
              <a:t>ohle je slovenská </a:t>
            </a:r>
            <a:r>
              <a:rPr lang="cs-CZ" sz="1200" i="1" dirty="0" err="1" smtClean="0">
                <a:solidFill>
                  <a:srgbClr val="FFFF00"/>
                </a:solidFill>
              </a:rPr>
              <a:t>pivnica</a:t>
            </a:r>
            <a:r>
              <a:rPr lang="cs-CZ" sz="1200" i="1" dirty="0" smtClean="0">
                <a:solidFill>
                  <a:srgbClr val="FFFF00"/>
                </a:solidFill>
              </a:rPr>
              <a:t> (v ČR)…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7893" y="3555345"/>
            <a:ext cx="1712653" cy="1284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Podnadpis 2"/>
          <p:cNvSpPr txBox="1">
            <a:spLocks/>
          </p:cNvSpPr>
          <p:nvPr/>
        </p:nvSpPr>
        <p:spPr>
          <a:xfrm>
            <a:off x="6156176" y="4848096"/>
            <a:ext cx="3240360" cy="316943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tx1"/>
              </a:buClr>
            </a:pPr>
            <a:r>
              <a:rPr lang="cs-CZ" sz="1200" i="1" dirty="0">
                <a:solidFill>
                  <a:srgbClr val="FFFF00"/>
                </a:solidFill>
              </a:rPr>
              <a:t>a</a:t>
            </a:r>
            <a:r>
              <a:rPr lang="cs-CZ" sz="1200" i="1" dirty="0" smtClean="0">
                <a:solidFill>
                  <a:srgbClr val="FFFF00"/>
                </a:solidFill>
              </a:rPr>
              <a:t> toto česká pivnice (na Slovensku…)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161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2" grpId="0"/>
      <p:bldP spid="14" grpId="0"/>
      <p:bldP spid="16" grpId="0"/>
      <p:bldP spid="1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843558"/>
            <a:ext cx="8305800" cy="648072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ROZDĚLENÍ JAZYKŮ</a:t>
            </a:r>
            <a:br>
              <a:rPr lang="cs-CZ" dirty="0" smtClean="0">
                <a:solidFill>
                  <a:srgbClr val="FFFF66"/>
                </a:solidFill>
              </a:rPr>
            </a:b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835696" y="2243165"/>
            <a:ext cx="5976664" cy="657169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None/>
              <a:defRPr kumimoji="0" sz="22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None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tx1"/>
              </a:buClr>
            </a:pPr>
            <a:r>
              <a:rPr lang="cs-CZ" sz="3600" dirty="0" smtClean="0">
                <a:solidFill>
                  <a:srgbClr val="FF0000"/>
                </a:solidFill>
              </a:rPr>
              <a:t>DĚKUJI ZA PORORNOST.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028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71750"/>
            <a:ext cx="6768752" cy="428685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524" y="1203598"/>
            <a:ext cx="8568952" cy="3816424"/>
          </a:xfrm>
        </p:spPr>
        <p:txBody>
          <a:bodyPr/>
          <a:lstStyle/>
          <a:p>
            <a:pPr algn="l">
              <a:spcBef>
                <a:spcPts val="0"/>
              </a:spcBef>
            </a:pPr>
            <a:r>
              <a:rPr lang="cs-CZ" sz="1000" dirty="0"/>
              <a:t>MUŽÍKOVÁ, Olga. </a:t>
            </a:r>
            <a:r>
              <a:rPr lang="cs-CZ" sz="1000" i="1" dirty="0"/>
              <a:t>Odmaturuj z českého jazyka</a:t>
            </a:r>
            <a:r>
              <a:rPr lang="cs-CZ" sz="1000" dirty="0"/>
              <a:t>. Praha: </a:t>
            </a:r>
            <a:r>
              <a:rPr lang="cs-CZ" sz="1000" dirty="0" err="1"/>
              <a:t>Didaktis</a:t>
            </a:r>
            <a:r>
              <a:rPr lang="cs-CZ" sz="1000" dirty="0"/>
              <a:t>, 2007, ISBN 8073580829. </a:t>
            </a:r>
          </a:p>
          <a:p>
            <a:pPr algn="l">
              <a:spcBef>
                <a:spcPts val="0"/>
              </a:spcBef>
            </a:pPr>
            <a:r>
              <a:rPr lang="cs-CZ" sz="1000" dirty="0"/>
              <a:t>KOLEKTIV AUTORŮ. </a:t>
            </a:r>
            <a:r>
              <a:rPr lang="cs-CZ" sz="1000" i="1" dirty="0"/>
              <a:t>Český jazyk I-IV</a:t>
            </a:r>
            <a:r>
              <a:rPr lang="cs-CZ" sz="1000" dirty="0"/>
              <a:t>. Praha: SPN, 1984, ISBN NEUVEDENO</a:t>
            </a:r>
            <a:r>
              <a:rPr lang="cs-CZ" sz="1000" dirty="0" smtClean="0"/>
              <a:t>.</a:t>
            </a:r>
          </a:p>
          <a:p>
            <a:pPr algn="l">
              <a:spcBef>
                <a:spcPts val="0"/>
              </a:spcBef>
            </a:pPr>
            <a:r>
              <a:rPr lang="cs-CZ" sz="1000" dirty="0"/>
              <a:t>HANUS, M. - ŠÍDLO, L.. </a:t>
            </a:r>
            <a:r>
              <a:rPr lang="cs-CZ" sz="1000" i="1" dirty="0"/>
              <a:t>Školní atlas dnešního světa</a:t>
            </a:r>
            <a:r>
              <a:rPr lang="cs-CZ" sz="1000" dirty="0"/>
              <a:t>. Praha: </a:t>
            </a:r>
            <a:r>
              <a:rPr lang="cs-CZ" sz="1000" dirty="0" err="1"/>
              <a:t>Terra</a:t>
            </a:r>
            <a:r>
              <a:rPr lang="cs-CZ" sz="1000" dirty="0"/>
              <a:t>, 2011, ISBN 978-80-902282-6-9</a:t>
            </a:r>
            <a:r>
              <a:rPr lang="cs-CZ" sz="1000" dirty="0" smtClean="0"/>
              <a:t>.</a:t>
            </a:r>
          </a:p>
          <a:p>
            <a:pPr algn="l">
              <a:spcBef>
                <a:spcPts val="0"/>
              </a:spcBef>
            </a:pPr>
            <a:r>
              <a:rPr lang="cs-CZ" sz="1000" dirty="0"/>
              <a:t>KOLEKTIV AUTORŮ. </a:t>
            </a:r>
            <a:r>
              <a:rPr lang="cs-CZ" sz="1000" i="1" dirty="0"/>
              <a:t>Školní atlas světa</a:t>
            </a:r>
            <a:r>
              <a:rPr lang="cs-CZ" sz="1000" dirty="0"/>
              <a:t>. Praha: Kartografie Praha, 2004, ISBN 80-7011-730-3</a:t>
            </a:r>
            <a:r>
              <a:rPr lang="cs-CZ" sz="1000" dirty="0">
                <a:solidFill>
                  <a:schemeClr val="tx1"/>
                </a:solidFill>
              </a:rPr>
              <a:t>. </a:t>
            </a:r>
          </a:p>
          <a:p>
            <a:pPr algn="l">
              <a:spcBef>
                <a:spcPts val="0"/>
              </a:spcBef>
            </a:pPr>
            <a:r>
              <a:rPr lang="cs-CZ" sz="1000" dirty="0" smtClean="0"/>
              <a:t>AUTOR </a:t>
            </a:r>
            <a:r>
              <a:rPr lang="cs-CZ" sz="1000" dirty="0"/>
              <a:t>NEUVEDEN. </a:t>
            </a:r>
            <a:r>
              <a:rPr lang="cs-CZ" sz="1000" i="1" dirty="0"/>
              <a:t>Státní vlajky světa</a:t>
            </a:r>
            <a:r>
              <a:rPr lang="cs-CZ" sz="1000" dirty="0"/>
              <a:t> [online]. [cit. </a:t>
            </a:r>
            <a:r>
              <a:rPr lang="cs-CZ" sz="1000" dirty="0" smtClean="0"/>
              <a:t>13.9.2012]. </a:t>
            </a:r>
            <a:r>
              <a:rPr lang="cs-CZ" sz="1000" dirty="0"/>
              <a:t>Dostupný na WWW: http://</a:t>
            </a:r>
            <a:r>
              <a:rPr lang="cs-CZ" sz="1000" dirty="0" smtClean="0"/>
              <a:t>www.statnivlajky.cz/kontinent/asie</a:t>
            </a:r>
          </a:p>
          <a:p>
            <a:pPr algn="l">
              <a:spcBef>
                <a:spcPts val="0"/>
              </a:spcBef>
            </a:pPr>
            <a:r>
              <a:rPr lang="cs-CZ" sz="1000" dirty="0"/>
              <a:t>AUTOR NEUVEDEN. </a:t>
            </a:r>
            <a:r>
              <a:rPr lang="cs-CZ" sz="1000" i="1" dirty="0"/>
              <a:t>Státní vlajky světa</a:t>
            </a:r>
            <a:r>
              <a:rPr lang="cs-CZ" sz="1000" dirty="0"/>
              <a:t> [online]. [cit. </a:t>
            </a:r>
            <a:r>
              <a:rPr lang="cs-CZ" sz="1000" dirty="0" smtClean="0"/>
              <a:t>13.9.2012]. </a:t>
            </a:r>
            <a:r>
              <a:rPr lang="cs-CZ" sz="1000" dirty="0"/>
              <a:t>Dostupný na WWW: http://www.statnivlajky.cz/kontinent/evropa </a:t>
            </a:r>
            <a:r>
              <a:rPr lang="cs-CZ" sz="1000" dirty="0" smtClean="0"/>
              <a:t> </a:t>
            </a:r>
          </a:p>
          <a:p>
            <a:pPr algn="l">
              <a:spcBef>
                <a:spcPts val="0"/>
              </a:spcBef>
            </a:pPr>
            <a:r>
              <a:rPr lang="cs-CZ" sz="1000" dirty="0"/>
              <a:t>AUTOR NEUVEDEN.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13.9.2012]. </a:t>
            </a:r>
            <a:r>
              <a:rPr lang="cs-CZ" sz="1000" dirty="0"/>
              <a:t>Dostupný na WWW: http://cs.wikipedia.org/wiki/%</a:t>
            </a:r>
            <a:r>
              <a:rPr lang="cs-CZ" sz="1000" dirty="0" smtClean="0"/>
              <a:t>C4%8C%C3%ADn%C5%A1tina#mediaviewer/Soubor:New-Map-Sinophone_World.PNG</a:t>
            </a:r>
          </a:p>
          <a:p>
            <a:pPr algn="l">
              <a:spcBef>
                <a:spcPts val="0"/>
              </a:spcBef>
            </a:pPr>
            <a:r>
              <a:rPr lang="cs-CZ" sz="1000" dirty="0"/>
              <a:t>SPITFIRE19.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13.9.2012]. </a:t>
            </a:r>
            <a:r>
              <a:rPr lang="cs-CZ" sz="1000" dirty="0"/>
              <a:t>Dostupný na WWW: http://cs.wikipedia.org/wiki/%</a:t>
            </a:r>
            <a:r>
              <a:rPr lang="cs-CZ" sz="1000" dirty="0" smtClean="0"/>
              <a:t>C5%A0pan%C4%9Bl%C5%A1tina#mediaviewer/Soubor:Map-Hispano.png </a:t>
            </a:r>
          </a:p>
          <a:p>
            <a:pPr algn="l">
              <a:spcBef>
                <a:spcPts val="0"/>
              </a:spcBef>
            </a:pPr>
            <a:r>
              <a:rPr lang="cs-CZ" sz="1000" dirty="0"/>
              <a:t>IAMVERED.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13.9.2012]. </a:t>
            </a:r>
            <a:r>
              <a:rPr lang="cs-CZ" sz="1000" dirty="0"/>
              <a:t>Dostupný na WWW: http://upload.wikimedia.org/wikipedia/commons/9/9e/Anglospeak%28800px%29.png </a:t>
            </a:r>
            <a:endParaRPr lang="cs-CZ" sz="1000" dirty="0" smtClean="0"/>
          </a:p>
          <a:p>
            <a:pPr algn="l">
              <a:spcBef>
                <a:spcPts val="0"/>
              </a:spcBef>
            </a:pPr>
            <a:r>
              <a:rPr lang="cs-CZ" sz="1000" dirty="0"/>
              <a:t>AMIC.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13.9.2012]. </a:t>
            </a:r>
            <a:r>
              <a:rPr lang="cs-CZ" sz="1000" dirty="0"/>
              <a:t>Dostupný na WWW: http://cs.wikipedia.org/wiki/Jazykov%C3%A1_rodina#mediaviewer/Soubor:Human_Language_Families_Map_%28Wikipedia_CS%29.PNG </a:t>
            </a:r>
            <a:endParaRPr lang="cs-CZ" sz="1000" dirty="0" smtClean="0"/>
          </a:p>
          <a:p>
            <a:pPr algn="l">
              <a:spcBef>
                <a:spcPts val="0"/>
              </a:spcBef>
            </a:pPr>
            <a:r>
              <a:rPr lang="en-US" sz="1000" dirty="0"/>
              <a:t>BRIANSKI. </a:t>
            </a:r>
            <a:r>
              <a:rPr lang="en-US" sz="1000" i="1" dirty="0"/>
              <a:t>Wikimedia Commons</a:t>
            </a:r>
            <a:r>
              <a:rPr lang="en-US" sz="1000" dirty="0"/>
              <a:t> [online]. [cit. </a:t>
            </a:r>
            <a:r>
              <a:rPr lang="en-US" sz="1000" dirty="0" smtClean="0"/>
              <a:t>13.</a:t>
            </a:r>
            <a:r>
              <a:rPr lang="cs-CZ" sz="1000" dirty="0" smtClean="0"/>
              <a:t>9</a:t>
            </a:r>
            <a:r>
              <a:rPr lang="en-US" sz="1000" dirty="0" smtClean="0"/>
              <a:t>.201</a:t>
            </a:r>
            <a:r>
              <a:rPr lang="cs-CZ" sz="1000" dirty="0" smtClean="0"/>
              <a:t>2</a:t>
            </a:r>
            <a:r>
              <a:rPr lang="en-US" sz="1000" dirty="0" smtClean="0"/>
              <a:t>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http://cs.wikipedia.org/wiki/Indoevropsk%C3%A9_jazyky#mediaviewer/Soubor:IE_countries.svg </a:t>
            </a:r>
            <a:endParaRPr lang="cs-CZ" sz="1000" dirty="0" smtClean="0"/>
          </a:p>
          <a:p>
            <a:pPr algn="l">
              <a:spcBef>
                <a:spcPts val="0"/>
              </a:spcBef>
            </a:pPr>
            <a:r>
              <a:rPr lang="pt-BR" sz="1000" dirty="0"/>
              <a:t>AUTOR NEUVEDEN. </a:t>
            </a:r>
            <a:r>
              <a:rPr lang="pt-BR" sz="1000" i="1" dirty="0"/>
              <a:t>www.cedule.unas.cz</a:t>
            </a:r>
            <a:r>
              <a:rPr lang="pt-BR" sz="1000" dirty="0"/>
              <a:t> [online]. [cit. </a:t>
            </a:r>
            <a:r>
              <a:rPr lang="pt-BR" sz="1000" dirty="0" smtClean="0"/>
              <a:t>13</a:t>
            </a:r>
            <a:r>
              <a:rPr lang="cs-CZ" sz="1000" dirty="0" smtClean="0"/>
              <a:t>.9</a:t>
            </a:r>
            <a:r>
              <a:rPr lang="pt-BR" sz="1000" dirty="0" smtClean="0"/>
              <a:t>.201</a:t>
            </a:r>
            <a:r>
              <a:rPr lang="cs-CZ" sz="1000" dirty="0" smtClean="0"/>
              <a:t>2</a:t>
            </a:r>
            <a:r>
              <a:rPr lang="pt-BR" sz="1000" dirty="0" smtClean="0"/>
              <a:t>]. </a:t>
            </a:r>
            <a:r>
              <a:rPr lang="pt-BR" sz="1000" dirty="0"/>
              <a:t>Dostupný na WWW: http://www.cedule.unas.cz/cedule.htm </a:t>
            </a:r>
            <a:endParaRPr lang="cs-CZ" sz="1000" dirty="0" smtClean="0"/>
          </a:p>
          <a:p>
            <a:pPr algn="l">
              <a:spcBef>
                <a:spcPts val="0"/>
              </a:spcBef>
            </a:pPr>
            <a:r>
              <a:rPr lang="cs-CZ" sz="1000" dirty="0"/>
              <a:t>GROH, Honza.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13.9.2012]. </a:t>
            </a:r>
            <a:r>
              <a:rPr lang="cs-CZ" sz="1000" dirty="0"/>
              <a:t>Dostupný na WWW: http://www.cedule.unas.cz/cedule.htm </a:t>
            </a:r>
            <a:endParaRPr lang="cs-CZ" sz="1000" dirty="0" smtClean="0"/>
          </a:p>
          <a:p>
            <a:pPr algn="l">
              <a:spcBef>
                <a:spcPts val="0"/>
              </a:spcBef>
            </a:pPr>
            <a:r>
              <a:rPr lang="cs-CZ" sz="1000" dirty="0" smtClean="0"/>
              <a:t>  </a:t>
            </a:r>
          </a:p>
          <a:p>
            <a:pPr algn="l">
              <a:spcBef>
                <a:spcPts val="0"/>
              </a:spcBef>
            </a:pPr>
            <a:r>
              <a:rPr lang="cs-CZ" sz="1200" dirty="0" smtClean="0"/>
              <a:t> </a:t>
            </a:r>
            <a:endParaRPr lang="cs-CZ" sz="1200" dirty="0"/>
          </a:p>
          <a:p>
            <a:pPr algn="l">
              <a:buClr>
                <a:schemeClr val="tx1"/>
              </a:buClr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9100" y="267494"/>
            <a:ext cx="8305800" cy="1080120"/>
          </a:xfrm>
        </p:spPr>
        <p:txBody>
          <a:bodyPr/>
          <a:lstStyle/>
          <a:p>
            <a:r>
              <a:rPr lang="cs-CZ" sz="4000" dirty="0" smtClean="0">
                <a:solidFill>
                  <a:srgbClr val="FFFF66"/>
                </a:solidFill>
              </a:rPr>
              <a:t>ROZDĚLENÍ JAZYKŮ</a:t>
            </a:r>
            <a:br>
              <a:rPr lang="cs-CZ" sz="4000" dirty="0" smtClean="0">
                <a:solidFill>
                  <a:srgbClr val="FFFF66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ZDROJE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899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910</TotalTime>
  <Words>1141</Words>
  <Application>Microsoft Office PowerPoint</Application>
  <PresentationFormat>Předvádění na obrazovce (16:9)</PresentationFormat>
  <Paragraphs>119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Papír</vt:lpstr>
      <vt:lpstr>Prezentace aplikace PowerPoint</vt:lpstr>
      <vt:lpstr>ROZDĚLENÍ JAZYKŮ</vt:lpstr>
      <vt:lpstr>ROZDĚLENÍ JAZYKŮ DEFINICE ZÁKLADNÍCH POJMŮ</vt:lpstr>
      <vt:lpstr>ROZDĚLENÍ JAZYKŮ DEFINICE ZÁKLADNÍCH POJMŮ</vt:lpstr>
      <vt:lpstr>ROZDĚLENÍ JAZYKŮ NEJROZŠÍŘENĚJŠÍ JAZYKY SVĚTA</vt:lpstr>
      <vt:lpstr>ROZDĚLENÍ JAZYKŮ ROZŠÍŘENÍ NEJPOUŽÍVANĚJŠÍCH JAZYKŮ</vt:lpstr>
      <vt:lpstr>ROZDĚLENÍ JAZYKŮ TYPOLOGIE JAZYKŮ</vt:lpstr>
      <vt:lpstr>ROZDĚLENÍ JAZYKŮ JAZYKOVÉ RODINY</vt:lpstr>
      <vt:lpstr>ROZDĚLENÍ JAZYKŮ NEJROZŠÍŘENĚJŠÍ JAZYKOVÉ RODINY</vt:lpstr>
      <vt:lpstr>ROZDĚLENÍ JAZYKŮ INDOEVROPSKÁ JAZYKOVÁ RODINA</vt:lpstr>
      <vt:lpstr>ROZDĚLENÍ JAZYKŮ INDOEVROPSKÉ  JAZYKY  V EVROPĚ</vt:lpstr>
      <vt:lpstr>ROZDĚLENÍ JAZYKŮ EVROPA – INDOEVROPSKÉ A URALSKÉ JAZYKY  V POROVNÁNÍ </vt:lpstr>
      <vt:lpstr>ROZDĚLENÍ JAZYKŮ EVROPA – INDOEVROPSKÉ A URALSKÉ JAZYKY  V POROVNÁNÍ </vt:lpstr>
      <vt:lpstr>ROZDĚLENÍ JAZYKŮ INDOEVROPSKÉ  JAZYKOVÉ SKUPINY V EVROPĚ</vt:lpstr>
      <vt:lpstr>ROZDĚLENÍ JAZYKŮ SLOVANSKÁ JAZYKOVÁ SKUPINA</vt:lpstr>
      <vt:lpstr>ROZDĚLENÍ JAZYKŮ POROVNÁNÍ JAZYKŮ SLOVANSKÉ SKUPINY</vt:lpstr>
      <vt:lpstr>ROZDĚLENÍ JAZYKŮ POROVNÁNÍ JAZYKŮ SLOVANSKÉ SKUPINY</vt:lpstr>
      <vt:lpstr>ROZDĚLENÍ JAZYKŮ </vt:lpstr>
      <vt:lpstr>ROZDĚLENÍ JAZYKŮ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ROZDĚLENÍ JAZYKŮ</dc:title>
  <dc:creator>Dušan</dc:creator>
  <cp:lastModifiedBy>Dušan</cp:lastModifiedBy>
  <cp:revision>71</cp:revision>
  <dcterms:created xsi:type="dcterms:W3CDTF">2014-05-10T15:46:35Z</dcterms:created>
  <dcterms:modified xsi:type="dcterms:W3CDTF">2014-05-13T14:35:15Z</dcterms:modified>
</cp:coreProperties>
</file>