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7"/>
  </p:notesMasterIdLst>
  <p:sldIdLst>
    <p:sldId id="273" r:id="rId2"/>
    <p:sldId id="257" r:id="rId3"/>
    <p:sldId id="260" r:id="rId4"/>
    <p:sldId id="261" r:id="rId5"/>
    <p:sldId id="275" r:id="rId6"/>
    <p:sldId id="263" r:id="rId7"/>
    <p:sldId id="264" r:id="rId8"/>
    <p:sldId id="265" r:id="rId9"/>
    <p:sldId id="266" r:id="rId10"/>
    <p:sldId id="274" r:id="rId11"/>
    <p:sldId id="267" r:id="rId12"/>
    <p:sldId id="268" r:id="rId13"/>
    <p:sldId id="270" r:id="rId14"/>
    <p:sldId id="271" r:id="rId15"/>
    <p:sldId id="27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Petra Převrátilová" initials="PP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commentAuthors" Target="commentAuthors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ppt/diagrams/_rels/data3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iagrams/_rels/data4.xml.rels><?xml version="1.0" encoding="UTF-8" standalone="yes"?>
<Relationships xmlns="http://schemas.openxmlformats.org/package/2006/relationships"><Relationship Id="rId1" Type="http://schemas.openxmlformats.org/officeDocument/2006/relationships/image" Target="../media/image7.png"/></Relationships>
</file>

<file path=ppt/diagrams/_rels/data5.xml.rels><?xml version="1.0" encoding="UTF-8" standalone="yes"?>
<Relationships xmlns="http://schemas.openxmlformats.org/package/2006/relationships"><Relationship Id="rId1" Type="http://schemas.openxmlformats.org/officeDocument/2006/relationships/image" Target="../media/image8.png"/></Relationships>
</file>

<file path=ppt/diagrams/_rels/data6.xml.rels><?xml version="1.0" encoding="UTF-8" standalone="yes"?>
<Relationships xmlns="http://schemas.openxmlformats.org/package/2006/relationships"><Relationship Id="rId1" Type="http://schemas.openxmlformats.org/officeDocument/2006/relationships/image" Target="../media/image9.pn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ppt/diagram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iagram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7.png"/></Relationships>
</file>

<file path=ppt/diagram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8.png"/></Relationships>
</file>

<file path=ppt/diagrams/_rels/drawing6.xml.rels><?xml version="1.0" encoding="UTF-8" standalone="yes"?>
<Relationships xmlns="http://schemas.openxmlformats.org/package/2006/relationships"><Relationship Id="rId1" Type="http://schemas.openxmlformats.org/officeDocument/2006/relationships/image" Target="../media/image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FE84E85-839D-433F-BBCA-94B9D233B8D6}" type="doc">
      <dgm:prSet loTypeId="urn:microsoft.com/office/officeart/2008/layout/BendingPictureCaption" loCatId="picture" qsTypeId="urn:microsoft.com/office/officeart/2005/8/quickstyle/simple1" qsCatId="simple" csTypeId="urn:microsoft.com/office/officeart/2005/8/colors/accent1_2" csCatId="accent1" phldr="1"/>
      <dgm:spPr/>
    </dgm:pt>
    <dgm:pt modelId="{1059D051-FDDA-412C-9DAA-78862291259F}">
      <dgm:prSet phldrT="[Text]" custT="1"/>
      <dgm:spPr>
        <a:noFill/>
        <a:ln>
          <a:noFill/>
        </a:ln>
      </dgm:spPr>
      <dgm:t>
        <a:bodyPr/>
        <a:lstStyle/>
        <a:p>
          <a:r>
            <a:rPr lang="cs-CZ" sz="1400" dirty="0" smtClean="0">
              <a:solidFill>
                <a:schemeClr val="tx1"/>
              </a:solidFill>
            </a:rPr>
            <a:t>                     Obr.2</a:t>
          </a:r>
          <a:endParaRPr lang="cs-CZ" sz="1400" dirty="0">
            <a:solidFill>
              <a:schemeClr val="tx1"/>
            </a:solidFill>
          </a:endParaRPr>
        </a:p>
      </dgm:t>
    </dgm:pt>
    <dgm:pt modelId="{4947F84C-82DD-4E3E-973E-0E12A61B4BE4}" type="parTrans" cxnId="{D8F742E4-4A65-40BA-B998-82DD0C955B8E}">
      <dgm:prSet/>
      <dgm:spPr/>
      <dgm:t>
        <a:bodyPr/>
        <a:lstStyle/>
        <a:p>
          <a:endParaRPr lang="cs-CZ"/>
        </a:p>
      </dgm:t>
    </dgm:pt>
    <dgm:pt modelId="{36AFE19C-AC5D-4189-8B09-C93A0ADC6B1B}" type="sibTrans" cxnId="{D8F742E4-4A65-40BA-B998-82DD0C955B8E}">
      <dgm:prSet/>
      <dgm:spPr/>
      <dgm:t>
        <a:bodyPr/>
        <a:lstStyle/>
        <a:p>
          <a:endParaRPr lang="cs-CZ"/>
        </a:p>
      </dgm:t>
    </dgm:pt>
    <dgm:pt modelId="{1517788A-A7AD-4C4D-A09A-42DE1DFFCD02}" type="pres">
      <dgm:prSet presAssocID="{AFE84E85-839D-433F-BBCA-94B9D233B8D6}" presName="diagram" presStyleCnt="0">
        <dgm:presLayoutVars>
          <dgm:dir/>
        </dgm:presLayoutVars>
      </dgm:prSet>
      <dgm:spPr/>
    </dgm:pt>
    <dgm:pt modelId="{6C1A29CC-2B4D-4BA3-9800-BD391C5AF4A3}" type="pres">
      <dgm:prSet presAssocID="{1059D051-FDDA-412C-9DAA-78862291259F}" presName="composite" presStyleCnt="0"/>
      <dgm:spPr/>
    </dgm:pt>
    <dgm:pt modelId="{DA9C32D0-F72C-40FA-A50B-D0B4E90FE58D}" type="pres">
      <dgm:prSet presAssocID="{1059D051-FDDA-412C-9DAA-78862291259F}" presName="Image" presStyleLbl="bgShp" presStyleIdx="0" presStyleCnt="1" custScaleX="134301" custScaleY="109890" custLinFactX="83679" custLinFactNeighborX="100000" custLinFactNeighborY="-40282"/>
      <dgm:spPr/>
      <dgm:t>
        <a:bodyPr/>
        <a:lstStyle/>
        <a:p>
          <a:endParaRPr lang="cs-CZ"/>
        </a:p>
      </dgm:t>
    </dgm:pt>
    <dgm:pt modelId="{B5ED0FF5-1908-46FB-8BE4-EA782C741B50}" type="pres">
      <dgm:prSet presAssocID="{1059D051-FDDA-412C-9DAA-78862291259F}" presName="Parent" presStyleLbl="node0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057653D-2EE4-490D-A3F5-3CC439420081}" type="presOf" srcId="{1059D051-FDDA-412C-9DAA-78862291259F}" destId="{B5ED0FF5-1908-46FB-8BE4-EA782C741B50}" srcOrd="0" destOrd="0" presId="urn:microsoft.com/office/officeart/2008/layout/BendingPictureCaption"/>
    <dgm:cxn modelId="{D8F742E4-4A65-40BA-B998-82DD0C955B8E}" srcId="{AFE84E85-839D-433F-BBCA-94B9D233B8D6}" destId="{1059D051-FDDA-412C-9DAA-78862291259F}" srcOrd="0" destOrd="0" parTransId="{4947F84C-82DD-4E3E-973E-0E12A61B4BE4}" sibTransId="{36AFE19C-AC5D-4189-8B09-C93A0ADC6B1B}"/>
    <dgm:cxn modelId="{11482376-3A20-4C80-B265-6724E647B4B0}" type="presOf" srcId="{AFE84E85-839D-433F-BBCA-94B9D233B8D6}" destId="{1517788A-A7AD-4C4D-A09A-42DE1DFFCD02}" srcOrd="0" destOrd="0" presId="urn:microsoft.com/office/officeart/2008/layout/BendingPictureCaption"/>
    <dgm:cxn modelId="{07FFCCEB-1943-492D-BA98-62F4CD92BCD4}" type="presParOf" srcId="{1517788A-A7AD-4C4D-A09A-42DE1DFFCD02}" destId="{6C1A29CC-2B4D-4BA3-9800-BD391C5AF4A3}" srcOrd="0" destOrd="0" presId="urn:microsoft.com/office/officeart/2008/layout/BendingPictureCaption"/>
    <dgm:cxn modelId="{0C229356-12E1-4140-85B1-492891D2C917}" type="presParOf" srcId="{6C1A29CC-2B4D-4BA3-9800-BD391C5AF4A3}" destId="{DA9C32D0-F72C-40FA-A50B-D0B4E90FE58D}" srcOrd="0" destOrd="0" presId="urn:microsoft.com/office/officeart/2008/layout/BendingPictureCaption"/>
    <dgm:cxn modelId="{41C07A78-EB10-4F27-B0FE-7184B21E009E}" type="presParOf" srcId="{6C1A29CC-2B4D-4BA3-9800-BD391C5AF4A3}" destId="{B5ED0FF5-1908-46FB-8BE4-EA782C741B50}" srcOrd="1" destOrd="0" presId="urn:microsoft.com/office/officeart/2008/layout/BendingPictureCapti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ACE6CEB-6522-4207-BA6A-BECA5E03E33E}" type="doc">
      <dgm:prSet loTypeId="urn:microsoft.com/office/officeart/2008/layout/BendingPictureCaption" loCatId="picture" qsTypeId="urn:microsoft.com/office/officeart/2005/8/quickstyle/simple1" qsCatId="simple" csTypeId="urn:microsoft.com/office/officeart/2005/8/colors/accent0_1" csCatId="mainScheme" phldr="1"/>
      <dgm:spPr/>
    </dgm:pt>
    <dgm:pt modelId="{D5EC3879-0A26-4A26-B5B6-24F1E40D319E}">
      <dgm:prSet phldrT="[Text]"/>
      <dgm:spPr>
        <a:noFill/>
        <a:ln>
          <a:noFill/>
        </a:ln>
      </dgm:spPr>
      <dgm:t>
        <a:bodyPr/>
        <a:lstStyle/>
        <a:p>
          <a:r>
            <a:rPr lang="cs-CZ" b="0" cap="none" spc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Obr.1</a:t>
          </a:r>
          <a:endParaRPr lang="cs-CZ" b="0" cap="none" spc="0" dirty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29121D15-A56A-4CDC-9BA7-F2689C12AFBE}" type="parTrans" cxnId="{4F6F7F2E-2FF7-4DB2-B3F0-BB3DD4C293A0}">
      <dgm:prSet/>
      <dgm:spPr/>
      <dgm:t>
        <a:bodyPr/>
        <a:lstStyle/>
        <a:p>
          <a:endParaRPr lang="cs-CZ"/>
        </a:p>
      </dgm:t>
    </dgm:pt>
    <dgm:pt modelId="{D2C3B55C-392C-43AE-A608-4A7165CA0579}" type="sibTrans" cxnId="{4F6F7F2E-2FF7-4DB2-B3F0-BB3DD4C293A0}">
      <dgm:prSet/>
      <dgm:spPr/>
      <dgm:t>
        <a:bodyPr/>
        <a:lstStyle/>
        <a:p>
          <a:endParaRPr lang="cs-CZ"/>
        </a:p>
      </dgm:t>
    </dgm:pt>
    <dgm:pt modelId="{3B3E470C-C5AF-45A5-9E9D-6CA1DAC1EC27}" type="pres">
      <dgm:prSet presAssocID="{5ACE6CEB-6522-4207-BA6A-BECA5E03E33E}" presName="diagram" presStyleCnt="0">
        <dgm:presLayoutVars>
          <dgm:dir/>
        </dgm:presLayoutVars>
      </dgm:prSet>
      <dgm:spPr/>
    </dgm:pt>
    <dgm:pt modelId="{E25EC26A-D1B7-4A52-AFF9-D70198029FE3}" type="pres">
      <dgm:prSet presAssocID="{D5EC3879-0A26-4A26-B5B6-24F1E40D319E}" presName="composite" presStyleCnt="0"/>
      <dgm:spPr/>
    </dgm:pt>
    <dgm:pt modelId="{C5FAB9AE-2456-40A2-AC95-1A9E02F0E156}" type="pres">
      <dgm:prSet presAssocID="{D5EC3879-0A26-4A26-B5B6-24F1E40D319E}" presName="Image" presStyleLbl="bgShp" presStyleIdx="0" presStyleCnt="1" custLinFactNeighborY="271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52000" r="-52000"/>
          </a:stretch>
        </a:blipFill>
      </dgm:spPr>
    </dgm:pt>
    <dgm:pt modelId="{8EEB9C60-8770-4414-9FF2-8FC2847BA5F5}" type="pres">
      <dgm:prSet presAssocID="{D5EC3879-0A26-4A26-B5B6-24F1E40D319E}" presName="Parent" presStyleLbl="node0" presStyleIdx="0" presStyleCnt="1" custAng="0" custFlipVert="0" custScaleX="81489" custScaleY="68327" custLinFactNeighborX="21599" custLinFactNeighborY="1267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9EDDB4C-65E9-4D33-BBA4-89654F9BD1F3}" type="presOf" srcId="{D5EC3879-0A26-4A26-B5B6-24F1E40D319E}" destId="{8EEB9C60-8770-4414-9FF2-8FC2847BA5F5}" srcOrd="0" destOrd="0" presId="urn:microsoft.com/office/officeart/2008/layout/BendingPictureCaption"/>
    <dgm:cxn modelId="{10E8705E-BEC4-4A0C-ACC7-5EBC8E9ED48E}" type="presOf" srcId="{5ACE6CEB-6522-4207-BA6A-BECA5E03E33E}" destId="{3B3E470C-C5AF-45A5-9E9D-6CA1DAC1EC27}" srcOrd="0" destOrd="0" presId="urn:microsoft.com/office/officeart/2008/layout/BendingPictureCaption"/>
    <dgm:cxn modelId="{4F6F7F2E-2FF7-4DB2-B3F0-BB3DD4C293A0}" srcId="{5ACE6CEB-6522-4207-BA6A-BECA5E03E33E}" destId="{D5EC3879-0A26-4A26-B5B6-24F1E40D319E}" srcOrd="0" destOrd="0" parTransId="{29121D15-A56A-4CDC-9BA7-F2689C12AFBE}" sibTransId="{D2C3B55C-392C-43AE-A608-4A7165CA0579}"/>
    <dgm:cxn modelId="{E177C26B-730C-43B8-ABAA-C723CCB26C16}" type="presParOf" srcId="{3B3E470C-C5AF-45A5-9E9D-6CA1DAC1EC27}" destId="{E25EC26A-D1B7-4A52-AFF9-D70198029FE3}" srcOrd="0" destOrd="0" presId="urn:microsoft.com/office/officeart/2008/layout/BendingPictureCaption"/>
    <dgm:cxn modelId="{0E7E33C9-53DC-484B-A5B1-CFC9D1443E48}" type="presParOf" srcId="{E25EC26A-D1B7-4A52-AFF9-D70198029FE3}" destId="{C5FAB9AE-2456-40A2-AC95-1A9E02F0E156}" srcOrd="0" destOrd="0" presId="urn:microsoft.com/office/officeart/2008/layout/BendingPictureCaption"/>
    <dgm:cxn modelId="{D76C3EF6-DE8E-4208-8AAD-F7A0F80C7840}" type="presParOf" srcId="{E25EC26A-D1B7-4A52-AFF9-D70198029FE3}" destId="{8EEB9C60-8770-4414-9FF2-8FC2847BA5F5}" srcOrd="1" destOrd="0" presId="urn:microsoft.com/office/officeart/2008/layout/BendingPictureCaption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A0B8DDC-7E88-4FBD-994B-9DC7F37CA16F}" type="doc">
      <dgm:prSet loTypeId="urn:microsoft.com/office/officeart/2008/layout/BendingPictureCaption" loCatId="picture" qsTypeId="urn:microsoft.com/office/officeart/2005/8/quickstyle/simple1" qsCatId="simple" csTypeId="urn:microsoft.com/office/officeart/2005/8/colors/accent1_2" csCatId="accent1" phldr="1"/>
      <dgm:spPr/>
    </dgm:pt>
    <dgm:pt modelId="{D268D8BF-D7F0-47C3-A04C-F0331512751A}">
      <dgm:prSet phldrT="[Text]" custT="1"/>
      <dgm:spPr>
        <a:noFill/>
        <a:ln>
          <a:noFill/>
        </a:ln>
      </dgm:spPr>
      <dgm:t>
        <a:bodyPr/>
        <a:lstStyle/>
        <a:p>
          <a:r>
            <a:rPr lang="cs-CZ" sz="1400" b="0" cap="none" spc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                      </a:t>
          </a:r>
        </a:p>
        <a:p>
          <a:r>
            <a:rPr lang="cs-CZ" sz="1400" b="0" cap="none" spc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                                               Obr.2</a:t>
          </a:r>
          <a:endParaRPr lang="cs-CZ" sz="1400" b="0" cap="none" spc="0" dirty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3F7B0A3F-DB11-4331-A6CE-4684D89E287B}" type="parTrans" cxnId="{99E0C2F9-D234-4DF5-B551-93B05F0B74DC}">
      <dgm:prSet/>
      <dgm:spPr/>
      <dgm:t>
        <a:bodyPr/>
        <a:lstStyle/>
        <a:p>
          <a:endParaRPr lang="cs-CZ"/>
        </a:p>
      </dgm:t>
    </dgm:pt>
    <dgm:pt modelId="{2665C4A6-2A5A-46F8-8857-B08306F6ABA4}" type="sibTrans" cxnId="{99E0C2F9-D234-4DF5-B551-93B05F0B74DC}">
      <dgm:prSet/>
      <dgm:spPr/>
      <dgm:t>
        <a:bodyPr/>
        <a:lstStyle/>
        <a:p>
          <a:endParaRPr lang="cs-CZ"/>
        </a:p>
      </dgm:t>
    </dgm:pt>
    <dgm:pt modelId="{24A11ACF-5C99-4354-9070-639325116A03}" type="pres">
      <dgm:prSet presAssocID="{1A0B8DDC-7E88-4FBD-994B-9DC7F37CA16F}" presName="diagram" presStyleCnt="0">
        <dgm:presLayoutVars>
          <dgm:dir/>
        </dgm:presLayoutVars>
      </dgm:prSet>
      <dgm:spPr/>
    </dgm:pt>
    <dgm:pt modelId="{F2EF5DF4-5402-4BA9-A73A-C220A44BFC62}" type="pres">
      <dgm:prSet presAssocID="{D268D8BF-D7F0-47C3-A04C-F0331512751A}" presName="composite" presStyleCnt="0"/>
      <dgm:spPr/>
    </dgm:pt>
    <dgm:pt modelId="{BDC5F688-E559-408A-925B-0A4776934960}" type="pres">
      <dgm:prSet presAssocID="{D268D8BF-D7F0-47C3-A04C-F0331512751A}" presName="Image" presStyleLbl="bgShp" presStyleIdx="0" presStyleCnt="1" custScaleX="186805" custScaleY="114941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52000" r="-52000"/>
          </a:stretch>
        </a:blipFill>
      </dgm:spPr>
    </dgm:pt>
    <dgm:pt modelId="{63FA5B76-3F13-4EBA-9C99-306576D88730}" type="pres">
      <dgm:prSet presAssocID="{D268D8BF-D7F0-47C3-A04C-F0331512751A}" presName="Parent" presStyleLbl="node0" presStyleIdx="0" presStyleCnt="1" custScaleX="17967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2F4E26D-809F-47AC-B947-2A326E22FE0E}" type="presOf" srcId="{1A0B8DDC-7E88-4FBD-994B-9DC7F37CA16F}" destId="{24A11ACF-5C99-4354-9070-639325116A03}" srcOrd="0" destOrd="0" presId="urn:microsoft.com/office/officeart/2008/layout/BendingPictureCaption"/>
    <dgm:cxn modelId="{99E0C2F9-D234-4DF5-B551-93B05F0B74DC}" srcId="{1A0B8DDC-7E88-4FBD-994B-9DC7F37CA16F}" destId="{D268D8BF-D7F0-47C3-A04C-F0331512751A}" srcOrd="0" destOrd="0" parTransId="{3F7B0A3F-DB11-4331-A6CE-4684D89E287B}" sibTransId="{2665C4A6-2A5A-46F8-8857-B08306F6ABA4}"/>
    <dgm:cxn modelId="{B49DE14A-04A3-4CD8-9A71-657DCFBA76B3}" type="presOf" srcId="{D268D8BF-D7F0-47C3-A04C-F0331512751A}" destId="{63FA5B76-3F13-4EBA-9C99-306576D88730}" srcOrd="0" destOrd="0" presId="urn:microsoft.com/office/officeart/2008/layout/BendingPictureCaption"/>
    <dgm:cxn modelId="{98695CCF-9C9F-4C93-BDEE-965B923A09CA}" type="presParOf" srcId="{24A11ACF-5C99-4354-9070-639325116A03}" destId="{F2EF5DF4-5402-4BA9-A73A-C220A44BFC62}" srcOrd="0" destOrd="0" presId="urn:microsoft.com/office/officeart/2008/layout/BendingPictureCaption"/>
    <dgm:cxn modelId="{2B75CB00-1FE1-4B40-9581-994E24157688}" type="presParOf" srcId="{F2EF5DF4-5402-4BA9-A73A-C220A44BFC62}" destId="{BDC5F688-E559-408A-925B-0A4776934960}" srcOrd="0" destOrd="0" presId="urn:microsoft.com/office/officeart/2008/layout/BendingPictureCaption"/>
    <dgm:cxn modelId="{CF7BE63C-1AC6-4DA7-9077-DC4447016251}" type="presParOf" srcId="{F2EF5DF4-5402-4BA9-A73A-C220A44BFC62}" destId="{63FA5B76-3F13-4EBA-9C99-306576D88730}" srcOrd="1" destOrd="0" presId="urn:microsoft.com/office/officeart/2008/layout/BendingPictureCaption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F6BDD0E-A57D-4C22-9301-B095776587F8}" type="doc">
      <dgm:prSet loTypeId="urn:microsoft.com/office/officeart/2008/layout/BendingPictureCaption" loCatId="picture" qsTypeId="urn:microsoft.com/office/officeart/2005/8/quickstyle/simple1" qsCatId="simple" csTypeId="urn:microsoft.com/office/officeart/2005/8/colors/accent1_2" csCatId="accent1" phldr="1"/>
      <dgm:spPr/>
    </dgm:pt>
    <dgm:pt modelId="{DBD4FC63-183A-4C2E-8EBF-F737ED0B214B}">
      <dgm:prSet phldrT="[Text]" custT="1"/>
      <dgm:spPr>
        <a:noFill/>
        <a:ln>
          <a:noFill/>
        </a:ln>
      </dgm:spPr>
      <dgm:t>
        <a:bodyPr/>
        <a:lstStyle/>
        <a:p>
          <a:endParaRPr lang="cs-CZ" sz="1200" b="0" cap="none" spc="0" dirty="0" smtClean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  <a:p>
          <a:endParaRPr lang="cs-CZ" sz="1200" b="0" cap="none" spc="0" dirty="0" smtClean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  <a:p>
          <a:endParaRPr lang="cs-CZ" sz="1200" b="0" cap="none" spc="0" dirty="0" smtClean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  <a:p>
          <a:r>
            <a:rPr lang="cs-CZ" sz="1200" b="0" cap="none" spc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                        </a:t>
          </a:r>
        </a:p>
        <a:p>
          <a:r>
            <a:rPr lang="cs-CZ" sz="1200" b="0" cap="none" spc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                                   </a:t>
          </a:r>
          <a:r>
            <a:rPr lang="cs-CZ" sz="1200" b="0" cap="none" spc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Obr.4               </a:t>
          </a:r>
          <a:endParaRPr lang="cs-CZ" sz="1200" b="0" cap="none" spc="0" dirty="0" smtClean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  <a:p>
          <a:endParaRPr lang="cs-CZ" sz="1200" b="0" cap="none" spc="0" dirty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F5189344-53B1-4E10-AF9C-93FE548D92B6}" type="parTrans" cxnId="{7AFDF56E-C978-4D2E-BD2E-9EAD3898AFFF}">
      <dgm:prSet/>
      <dgm:spPr/>
      <dgm:t>
        <a:bodyPr/>
        <a:lstStyle/>
        <a:p>
          <a:endParaRPr lang="cs-CZ"/>
        </a:p>
      </dgm:t>
    </dgm:pt>
    <dgm:pt modelId="{9211C5FD-0E77-45C2-A5EC-D2123A4639F2}" type="sibTrans" cxnId="{7AFDF56E-C978-4D2E-BD2E-9EAD3898AFFF}">
      <dgm:prSet/>
      <dgm:spPr/>
      <dgm:t>
        <a:bodyPr/>
        <a:lstStyle/>
        <a:p>
          <a:endParaRPr lang="cs-CZ"/>
        </a:p>
      </dgm:t>
    </dgm:pt>
    <dgm:pt modelId="{0D3541F5-312C-4BC0-8D07-1E6A4B7C7775}" type="pres">
      <dgm:prSet presAssocID="{FF6BDD0E-A57D-4C22-9301-B095776587F8}" presName="diagram" presStyleCnt="0">
        <dgm:presLayoutVars>
          <dgm:dir/>
        </dgm:presLayoutVars>
      </dgm:prSet>
      <dgm:spPr/>
    </dgm:pt>
    <dgm:pt modelId="{BA18A5A3-0414-4E13-A86E-4CF671AD5971}" type="pres">
      <dgm:prSet presAssocID="{DBD4FC63-183A-4C2E-8EBF-F737ED0B214B}" presName="composite" presStyleCnt="0"/>
      <dgm:spPr/>
    </dgm:pt>
    <dgm:pt modelId="{60137671-A1FF-47B3-9709-F0A5631342A0}" type="pres">
      <dgm:prSet presAssocID="{DBD4FC63-183A-4C2E-8EBF-F737ED0B214B}" presName="Image" presStyleLbl="bgShp" presStyleIdx="0" presStyleCnt="1" custScaleX="178016" custScaleY="153307" custLinFactY="86159" custLinFactNeighborX="26488" custLinFactNeighborY="100000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A65C2F19-CAD1-49E4-8968-13D505E8681E}" type="pres">
      <dgm:prSet presAssocID="{DBD4FC63-183A-4C2E-8EBF-F737ED0B214B}" presName="Parent" presStyleLbl="node0" presStyleIdx="0" presStyleCnt="1" custScaleX="214064" custScaleY="16545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AFDF56E-C978-4D2E-BD2E-9EAD3898AFFF}" srcId="{FF6BDD0E-A57D-4C22-9301-B095776587F8}" destId="{DBD4FC63-183A-4C2E-8EBF-F737ED0B214B}" srcOrd="0" destOrd="0" parTransId="{F5189344-53B1-4E10-AF9C-93FE548D92B6}" sibTransId="{9211C5FD-0E77-45C2-A5EC-D2123A4639F2}"/>
    <dgm:cxn modelId="{4906A60B-F76D-4E13-910B-FD0883969A91}" type="presOf" srcId="{FF6BDD0E-A57D-4C22-9301-B095776587F8}" destId="{0D3541F5-312C-4BC0-8D07-1E6A4B7C7775}" srcOrd="0" destOrd="0" presId="urn:microsoft.com/office/officeart/2008/layout/BendingPictureCaption"/>
    <dgm:cxn modelId="{90577565-6104-429F-93C6-744849B81C4A}" type="presOf" srcId="{DBD4FC63-183A-4C2E-8EBF-F737ED0B214B}" destId="{A65C2F19-CAD1-49E4-8968-13D505E8681E}" srcOrd="0" destOrd="0" presId="urn:microsoft.com/office/officeart/2008/layout/BendingPictureCaption"/>
    <dgm:cxn modelId="{5B24CEBA-BA47-4A98-AA5D-E5582B6CB336}" type="presParOf" srcId="{0D3541F5-312C-4BC0-8D07-1E6A4B7C7775}" destId="{BA18A5A3-0414-4E13-A86E-4CF671AD5971}" srcOrd="0" destOrd="0" presId="urn:microsoft.com/office/officeart/2008/layout/BendingPictureCaption"/>
    <dgm:cxn modelId="{773C8DE1-1BB9-4DCC-B0BD-34C366719A64}" type="presParOf" srcId="{BA18A5A3-0414-4E13-A86E-4CF671AD5971}" destId="{60137671-A1FF-47B3-9709-F0A5631342A0}" srcOrd="0" destOrd="0" presId="urn:microsoft.com/office/officeart/2008/layout/BendingPictureCaption"/>
    <dgm:cxn modelId="{69F1773E-A7F2-4381-A799-10B9B6B2A367}" type="presParOf" srcId="{BA18A5A3-0414-4E13-A86E-4CF671AD5971}" destId="{A65C2F19-CAD1-49E4-8968-13D505E8681E}" srcOrd="1" destOrd="0" presId="urn:microsoft.com/office/officeart/2008/layout/BendingPictureCapti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0D40EF1-57D8-4BF1-B460-F826ECCA513E}" type="doc">
      <dgm:prSet loTypeId="urn:microsoft.com/office/officeart/2008/layout/BendingPictureCaption" loCatId="picture" qsTypeId="urn:microsoft.com/office/officeart/2005/8/quickstyle/simple1" qsCatId="simple" csTypeId="urn:microsoft.com/office/officeart/2005/8/colors/accent1_2" csCatId="accent1" phldr="1"/>
      <dgm:spPr/>
    </dgm:pt>
    <dgm:pt modelId="{4C8935C8-8F00-403D-89D2-D0C79ECB4EC9}">
      <dgm:prSet phldrT="[Text]" custT="1"/>
      <dgm:spPr>
        <a:noFill/>
        <a:ln>
          <a:noFill/>
        </a:ln>
      </dgm:spPr>
      <dgm:t>
        <a:bodyPr/>
        <a:lstStyle/>
        <a:p>
          <a:r>
            <a:rPr lang="cs-CZ" sz="1700" b="0" cap="none" spc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          </a:t>
          </a:r>
          <a:r>
            <a:rPr lang="cs-CZ" sz="1400" b="0" cap="none" spc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Obr.3</a:t>
          </a:r>
          <a:endParaRPr lang="cs-CZ" sz="1400" b="0" cap="none" spc="0" dirty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F8C98676-DA67-4413-ACD2-67268AFBDAC3}" type="parTrans" cxnId="{3F819B40-8126-4488-80E5-601BB5938566}">
      <dgm:prSet/>
      <dgm:spPr/>
      <dgm:t>
        <a:bodyPr/>
        <a:lstStyle/>
        <a:p>
          <a:endParaRPr lang="cs-CZ"/>
        </a:p>
      </dgm:t>
    </dgm:pt>
    <dgm:pt modelId="{AC3487CF-44E7-4114-A618-36A599553CAE}" type="sibTrans" cxnId="{3F819B40-8126-4488-80E5-601BB5938566}">
      <dgm:prSet/>
      <dgm:spPr/>
      <dgm:t>
        <a:bodyPr/>
        <a:lstStyle/>
        <a:p>
          <a:endParaRPr lang="cs-CZ"/>
        </a:p>
      </dgm:t>
    </dgm:pt>
    <dgm:pt modelId="{A958D3C1-DB03-44B2-B861-DC4A8321D41F}" type="pres">
      <dgm:prSet presAssocID="{A0D40EF1-57D8-4BF1-B460-F826ECCA513E}" presName="diagram" presStyleCnt="0">
        <dgm:presLayoutVars>
          <dgm:dir/>
        </dgm:presLayoutVars>
      </dgm:prSet>
      <dgm:spPr/>
    </dgm:pt>
    <dgm:pt modelId="{70BF4557-9E89-4FD4-B481-72AA2034DCD4}" type="pres">
      <dgm:prSet presAssocID="{4C8935C8-8F00-403D-89D2-D0C79ECB4EC9}" presName="composite" presStyleCnt="0"/>
      <dgm:spPr/>
    </dgm:pt>
    <dgm:pt modelId="{CD1412C8-51FD-49C3-9B71-D0973C6BFE9D}" type="pres">
      <dgm:prSet presAssocID="{4C8935C8-8F00-403D-89D2-D0C79ECB4EC9}" presName="Image" presStyleLbl="bgShp" presStyleIdx="0" presStyleCnt="1" custScaleX="164919" custScaleY="109998" custLinFactNeighborX="-2327" custLinFactNeighborY="18323"/>
      <dgm:spPr>
        <a:blipFill dpi="0" rotWithShape="1">
          <a:blip xmlns:r="http://schemas.openxmlformats.org/officeDocument/2006/relationships" r:embed="rId1"/>
          <a:srcRect/>
          <a:stretch>
            <a:fillRect l="11385" t="-17109" r="-11385" b="17109"/>
          </a:stretch>
        </a:blipFill>
      </dgm:spPr>
      <dgm:t>
        <a:bodyPr/>
        <a:lstStyle/>
        <a:p>
          <a:endParaRPr lang="cs-CZ"/>
        </a:p>
      </dgm:t>
    </dgm:pt>
    <dgm:pt modelId="{53E49839-6107-48DC-B13F-50B40F44F2AF}" type="pres">
      <dgm:prSet presAssocID="{4C8935C8-8F00-403D-89D2-D0C79ECB4EC9}" presName="Parent" presStyleLbl="node0" presStyleIdx="0" presStyleCnt="1" custLinFactNeighborX="53425" custLinFactNeighborY="754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9F4C751-4E29-45EB-93A5-0BF4DEC056F7}" type="presOf" srcId="{A0D40EF1-57D8-4BF1-B460-F826ECCA513E}" destId="{A958D3C1-DB03-44B2-B861-DC4A8321D41F}" srcOrd="0" destOrd="0" presId="urn:microsoft.com/office/officeart/2008/layout/BendingPictureCaption"/>
    <dgm:cxn modelId="{3F819B40-8126-4488-80E5-601BB5938566}" srcId="{A0D40EF1-57D8-4BF1-B460-F826ECCA513E}" destId="{4C8935C8-8F00-403D-89D2-D0C79ECB4EC9}" srcOrd="0" destOrd="0" parTransId="{F8C98676-DA67-4413-ACD2-67268AFBDAC3}" sibTransId="{AC3487CF-44E7-4114-A618-36A599553CAE}"/>
    <dgm:cxn modelId="{CB3D33EE-0696-4623-9397-FDFFA8FF4CAF}" type="presOf" srcId="{4C8935C8-8F00-403D-89D2-D0C79ECB4EC9}" destId="{53E49839-6107-48DC-B13F-50B40F44F2AF}" srcOrd="0" destOrd="0" presId="urn:microsoft.com/office/officeart/2008/layout/BendingPictureCaption"/>
    <dgm:cxn modelId="{A79435FA-DA2E-4226-95FB-231FEEC3EC9F}" type="presParOf" srcId="{A958D3C1-DB03-44B2-B861-DC4A8321D41F}" destId="{70BF4557-9E89-4FD4-B481-72AA2034DCD4}" srcOrd="0" destOrd="0" presId="urn:microsoft.com/office/officeart/2008/layout/BendingPictureCaption"/>
    <dgm:cxn modelId="{A9CD2A4E-FCA1-46D5-95CD-D6EB62DA1B4E}" type="presParOf" srcId="{70BF4557-9E89-4FD4-B481-72AA2034DCD4}" destId="{CD1412C8-51FD-49C3-9B71-D0973C6BFE9D}" srcOrd="0" destOrd="0" presId="urn:microsoft.com/office/officeart/2008/layout/BendingPictureCaption"/>
    <dgm:cxn modelId="{99C5CBBF-F05C-49D3-B3FE-939ED23D71A5}" type="presParOf" srcId="{70BF4557-9E89-4FD4-B481-72AA2034DCD4}" destId="{53E49839-6107-48DC-B13F-50B40F44F2AF}" srcOrd="1" destOrd="0" presId="urn:microsoft.com/office/officeart/2008/layout/BendingPictureCaption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03DD3A2-0065-4712-8403-7220907980EC}" type="doc">
      <dgm:prSet loTypeId="urn:microsoft.com/office/officeart/2008/layout/BendingPictureCaption" loCatId="picture" qsTypeId="urn:microsoft.com/office/officeart/2005/8/quickstyle/simple1" qsCatId="simple" csTypeId="urn:microsoft.com/office/officeart/2005/8/colors/accent1_2" csCatId="accent1" phldr="1"/>
      <dgm:spPr/>
    </dgm:pt>
    <dgm:pt modelId="{AF07F31F-5EE4-444F-8409-18E859488324}">
      <dgm:prSet phldrT="[Text]" custT="1"/>
      <dgm:spPr>
        <a:noFill/>
        <a:ln>
          <a:noFill/>
        </a:ln>
      </dgm:spPr>
      <dgm:t>
        <a:bodyPr/>
        <a:lstStyle/>
        <a:p>
          <a:endParaRPr lang="cs-CZ" sz="1400" dirty="0" smtClean="0">
            <a:solidFill>
              <a:schemeClr val="tx1"/>
            </a:solidFill>
          </a:endParaRPr>
        </a:p>
        <a:p>
          <a:r>
            <a:rPr lang="cs-CZ" sz="1400" dirty="0" smtClean="0">
              <a:solidFill>
                <a:schemeClr val="tx1"/>
              </a:solidFill>
            </a:rPr>
            <a:t>                                           </a:t>
          </a:r>
          <a:r>
            <a:rPr lang="cs-CZ" sz="1400" dirty="0" smtClean="0">
              <a:solidFill>
                <a:schemeClr val="tx1"/>
              </a:solidFill>
            </a:rPr>
            <a:t>Obr.5</a:t>
          </a:r>
          <a:endParaRPr lang="cs-CZ" sz="1400" dirty="0">
            <a:solidFill>
              <a:schemeClr val="tx1"/>
            </a:solidFill>
          </a:endParaRPr>
        </a:p>
      </dgm:t>
    </dgm:pt>
    <dgm:pt modelId="{20EF366E-DFA6-4116-89AC-92679E0BC880}" type="parTrans" cxnId="{C8C9D831-46BB-4794-8152-11807C39934E}">
      <dgm:prSet/>
      <dgm:spPr/>
      <dgm:t>
        <a:bodyPr/>
        <a:lstStyle/>
        <a:p>
          <a:endParaRPr lang="cs-CZ"/>
        </a:p>
      </dgm:t>
    </dgm:pt>
    <dgm:pt modelId="{A7C25E8E-0219-413E-AE8A-80ABCC3BDA28}" type="sibTrans" cxnId="{C8C9D831-46BB-4794-8152-11807C39934E}">
      <dgm:prSet/>
      <dgm:spPr/>
      <dgm:t>
        <a:bodyPr/>
        <a:lstStyle/>
        <a:p>
          <a:endParaRPr lang="cs-CZ"/>
        </a:p>
      </dgm:t>
    </dgm:pt>
    <dgm:pt modelId="{246E2DA1-6427-4E7C-BDF2-EA704BB04FCC}" type="pres">
      <dgm:prSet presAssocID="{503DD3A2-0065-4712-8403-7220907980EC}" presName="diagram" presStyleCnt="0">
        <dgm:presLayoutVars>
          <dgm:dir/>
        </dgm:presLayoutVars>
      </dgm:prSet>
      <dgm:spPr/>
    </dgm:pt>
    <dgm:pt modelId="{E7CBCDDB-0A7E-40D8-AFE3-1EF83150DD31}" type="pres">
      <dgm:prSet presAssocID="{AF07F31F-5EE4-444F-8409-18E859488324}" presName="composite" presStyleCnt="0"/>
      <dgm:spPr/>
    </dgm:pt>
    <dgm:pt modelId="{C2FB1987-EA1A-4B8D-AFDA-91B51F49EC61}" type="pres">
      <dgm:prSet presAssocID="{AF07F31F-5EE4-444F-8409-18E859488324}" presName="Image" presStyleLbl="bgShp" presStyleIdx="0" presStyleCnt="1" custScaleX="135067" custScaleY="109890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</dgm:pt>
    <dgm:pt modelId="{1CD847F4-AC20-46C9-8C04-3057693E83B0}" type="pres">
      <dgm:prSet presAssocID="{AF07F31F-5EE4-444F-8409-18E859488324}" presName="Parent" presStyleLbl="node0" presStyleIdx="0" presStyleCnt="1" custScaleX="12746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B83903-1C84-40F4-9DDC-3A99836605A6}" type="presOf" srcId="{AF07F31F-5EE4-444F-8409-18E859488324}" destId="{1CD847F4-AC20-46C9-8C04-3057693E83B0}" srcOrd="0" destOrd="0" presId="urn:microsoft.com/office/officeart/2008/layout/BendingPictureCaption"/>
    <dgm:cxn modelId="{C8C9D831-46BB-4794-8152-11807C39934E}" srcId="{503DD3A2-0065-4712-8403-7220907980EC}" destId="{AF07F31F-5EE4-444F-8409-18E859488324}" srcOrd="0" destOrd="0" parTransId="{20EF366E-DFA6-4116-89AC-92679E0BC880}" sibTransId="{A7C25E8E-0219-413E-AE8A-80ABCC3BDA28}"/>
    <dgm:cxn modelId="{9A6BC0AB-3AF1-4BED-B0CC-46B75AA0F67A}" type="presOf" srcId="{503DD3A2-0065-4712-8403-7220907980EC}" destId="{246E2DA1-6427-4E7C-BDF2-EA704BB04FCC}" srcOrd="0" destOrd="0" presId="urn:microsoft.com/office/officeart/2008/layout/BendingPictureCaption"/>
    <dgm:cxn modelId="{785D7EAE-9EE0-46FD-BCEF-AC5B57DCD342}" type="presParOf" srcId="{246E2DA1-6427-4E7C-BDF2-EA704BB04FCC}" destId="{E7CBCDDB-0A7E-40D8-AFE3-1EF83150DD31}" srcOrd="0" destOrd="0" presId="urn:microsoft.com/office/officeart/2008/layout/BendingPictureCaption"/>
    <dgm:cxn modelId="{EF852346-B920-4BFD-B059-8CAEA463DFF3}" type="presParOf" srcId="{E7CBCDDB-0A7E-40D8-AFE3-1EF83150DD31}" destId="{C2FB1987-EA1A-4B8D-AFDA-91B51F49EC61}" srcOrd="0" destOrd="0" presId="urn:microsoft.com/office/officeart/2008/layout/BendingPictureCaption"/>
    <dgm:cxn modelId="{6F690DF1-7C70-4D5C-8E5E-CBF47CE74C66}" type="presParOf" srcId="{E7CBCDDB-0A7E-40D8-AFE3-1EF83150DD31}" destId="{1CD847F4-AC20-46C9-8C04-3057693E83B0}" srcOrd="1" destOrd="0" presId="urn:microsoft.com/office/officeart/2008/layout/BendingPictureCapti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9C32D0-F72C-40FA-A50B-D0B4E90FE58D}">
      <dsp:nvSpPr>
        <dsp:cNvPr id="0" name=""/>
        <dsp:cNvSpPr/>
      </dsp:nvSpPr>
      <dsp:spPr>
        <a:xfrm>
          <a:off x="399796" y="0"/>
          <a:ext cx="2277046" cy="1376870"/>
        </a:xfrm>
        <a:prstGeom prst="rect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ED0FF5-1908-46FB-8BE4-EA782C741B50}">
      <dsp:nvSpPr>
        <dsp:cNvPr id="0" name=""/>
        <dsp:cNvSpPr/>
      </dsp:nvSpPr>
      <dsp:spPr>
        <a:xfrm>
          <a:off x="833384" y="1088392"/>
          <a:ext cx="1460998" cy="351102"/>
        </a:xfrm>
        <a:prstGeom prst="rect">
          <a:avLst/>
        </a:prstGeom>
        <a:noFill/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5000"/>
            </a:spcAft>
          </a:pPr>
          <a:r>
            <a:rPr lang="cs-CZ" sz="1400" kern="1200" dirty="0" smtClean="0">
              <a:solidFill>
                <a:schemeClr val="tx1"/>
              </a:solidFill>
            </a:rPr>
            <a:t>                     Obr.2</a:t>
          </a:r>
          <a:endParaRPr lang="cs-CZ" sz="1400" kern="1200" dirty="0">
            <a:solidFill>
              <a:schemeClr val="tx1"/>
            </a:solidFill>
          </a:endParaRPr>
        </a:p>
      </dsp:txBody>
      <dsp:txXfrm>
        <a:off x="833384" y="1088392"/>
        <a:ext cx="1460998" cy="3511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FAB9AE-2456-40A2-AC95-1A9E02F0E156}">
      <dsp:nvSpPr>
        <dsp:cNvPr id="0" name=""/>
        <dsp:cNvSpPr/>
      </dsp:nvSpPr>
      <dsp:spPr>
        <a:xfrm>
          <a:off x="646203" y="34055"/>
          <a:ext cx="1850843" cy="136776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52000" r="-52000"/>
          </a:stretch>
        </a:blip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EB9C60-8770-4414-9FF2-8FC2847BA5F5}">
      <dsp:nvSpPr>
        <dsp:cNvPr id="0" name=""/>
        <dsp:cNvSpPr/>
      </dsp:nvSpPr>
      <dsp:spPr>
        <a:xfrm>
          <a:off x="1512400" y="1241159"/>
          <a:ext cx="1299648" cy="261880"/>
        </a:xfrm>
        <a:prstGeom prst="rect">
          <a:avLst/>
        </a:prstGeom>
        <a:noFill/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575" tIns="28575" rIns="28575" bIns="2857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5000"/>
            </a:spcAft>
          </a:pPr>
          <a:r>
            <a:rPr lang="cs-CZ" sz="1500" b="0" kern="1200" cap="none" spc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Obr.1</a:t>
          </a:r>
          <a:endParaRPr lang="cs-CZ" sz="1500" b="0" kern="1200" cap="none" spc="0" dirty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1512400" y="1241159"/>
        <a:ext cx="1299648" cy="26188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C5F688-E559-408A-925B-0A4776934960}">
      <dsp:nvSpPr>
        <dsp:cNvPr id="0" name=""/>
        <dsp:cNvSpPr/>
      </dsp:nvSpPr>
      <dsp:spPr>
        <a:xfrm>
          <a:off x="26" y="72645"/>
          <a:ext cx="3143196" cy="142922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52000" r="-52000"/>
          </a:stretch>
        </a:blip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FA5B76-3F13-4EBA-9C99-306576D88730}">
      <dsp:nvSpPr>
        <dsp:cNvPr id="0" name=""/>
        <dsp:cNvSpPr/>
      </dsp:nvSpPr>
      <dsp:spPr>
        <a:xfrm>
          <a:off x="492844" y="1183519"/>
          <a:ext cx="2605062" cy="348436"/>
        </a:xfrm>
        <a:prstGeom prst="rect">
          <a:avLst/>
        </a:prstGeom>
        <a:noFill/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5000"/>
            </a:spcAft>
          </a:pPr>
          <a:r>
            <a:rPr lang="cs-CZ" sz="1400" b="0" kern="1200" cap="none" spc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                      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5000"/>
            </a:spcAft>
          </a:pPr>
          <a:r>
            <a:rPr lang="cs-CZ" sz="1400" b="0" kern="1200" cap="none" spc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                                               Obr.2</a:t>
          </a:r>
          <a:endParaRPr lang="cs-CZ" sz="1400" b="0" kern="1200" cap="none" spc="0" dirty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492844" y="1183519"/>
        <a:ext cx="2605062" cy="34843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137671-A1FF-47B3-9709-F0A5631342A0}">
      <dsp:nvSpPr>
        <dsp:cNvPr id="0" name=""/>
        <dsp:cNvSpPr/>
      </dsp:nvSpPr>
      <dsp:spPr>
        <a:xfrm>
          <a:off x="169701" y="216221"/>
          <a:ext cx="1810010" cy="1151930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5C2F19-CAD1-49E4-8968-13D505E8681E}">
      <dsp:nvSpPr>
        <dsp:cNvPr id="0" name=""/>
        <dsp:cNvSpPr/>
      </dsp:nvSpPr>
      <dsp:spPr>
        <a:xfrm>
          <a:off x="103319" y="854622"/>
          <a:ext cx="1875524" cy="348367"/>
        </a:xfrm>
        <a:prstGeom prst="rect">
          <a:avLst/>
        </a:prstGeom>
        <a:noFill/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5000"/>
            </a:spcAft>
          </a:pPr>
          <a:endParaRPr lang="cs-CZ" sz="1200" b="0" kern="1200" cap="none" spc="0" dirty="0" smtClean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5000"/>
            </a:spcAft>
          </a:pPr>
          <a:endParaRPr lang="cs-CZ" sz="1200" b="0" kern="1200" cap="none" spc="0" dirty="0" smtClean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5000"/>
            </a:spcAft>
          </a:pPr>
          <a:endParaRPr lang="cs-CZ" sz="1200" b="0" kern="1200" cap="none" spc="0" dirty="0" smtClean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5000"/>
            </a:spcAft>
          </a:pPr>
          <a:r>
            <a:rPr lang="cs-CZ" sz="1200" b="0" kern="1200" cap="none" spc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                        </a:t>
          </a: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5000"/>
            </a:spcAft>
          </a:pPr>
          <a:r>
            <a:rPr lang="cs-CZ" sz="1200" b="0" kern="1200" cap="none" spc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                                   </a:t>
          </a:r>
          <a:r>
            <a:rPr lang="cs-CZ" sz="1200" b="0" kern="1200" cap="none" spc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Obr.4               </a:t>
          </a:r>
          <a:endParaRPr lang="cs-CZ" sz="1200" b="0" kern="1200" cap="none" spc="0" dirty="0" smtClean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5000"/>
            </a:spcAft>
          </a:pPr>
          <a:endParaRPr lang="cs-CZ" sz="1200" b="0" kern="1200" cap="none" spc="0" dirty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103319" y="854622"/>
        <a:ext cx="1875524" cy="34836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1412C8-51FD-49C3-9B71-D0973C6BFE9D}">
      <dsp:nvSpPr>
        <dsp:cNvPr id="0" name=""/>
        <dsp:cNvSpPr/>
      </dsp:nvSpPr>
      <dsp:spPr>
        <a:xfrm>
          <a:off x="0" y="188724"/>
          <a:ext cx="2337288" cy="1152043"/>
        </a:xfrm>
        <a:prstGeom prst="rect">
          <a:avLst/>
        </a:prstGeom>
        <a:blipFill dpi="0" rotWithShape="1">
          <a:blip xmlns:r="http://schemas.openxmlformats.org/officeDocument/2006/relationships" r:embed="rId1"/>
          <a:srcRect/>
          <a:stretch>
            <a:fillRect l="11385" t="-17109" r="-11385" b="17109"/>
          </a:stretch>
        </a:blip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E49839-6107-48DC-B13F-50B40F44F2AF}">
      <dsp:nvSpPr>
        <dsp:cNvPr id="0" name=""/>
        <dsp:cNvSpPr/>
      </dsp:nvSpPr>
      <dsp:spPr>
        <a:xfrm>
          <a:off x="1118518" y="1047285"/>
          <a:ext cx="1221233" cy="293482"/>
        </a:xfrm>
        <a:prstGeom prst="rect">
          <a:avLst/>
        </a:prstGeom>
        <a:noFill/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385" tIns="32385" rIns="32385" bIns="3238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5000"/>
            </a:spcAft>
          </a:pPr>
          <a:r>
            <a:rPr lang="cs-CZ" sz="1700" b="0" kern="1200" cap="none" spc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          </a:t>
          </a:r>
          <a:r>
            <a:rPr lang="cs-CZ" sz="1400" b="0" kern="1200" cap="none" spc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Obr.3</a:t>
          </a:r>
          <a:endParaRPr lang="cs-CZ" sz="1400" b="0" kern="1200" cap="none" spc="0" dirty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1118518" y="1047285"/>
        <a:ext cx="1221233" cy="29348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FB1987-EA1A-4B8D-AFDA-91B51F49EC61}">
      <dsp:nvSpPr>
        <dsp:cNvPr id="0" name=""/>
        <dsp:cNvSpPr/>
      </dsp:nvSpPr>
      <dsp:spPr>
        <a:xfrm>
          <a:off x="108" y="5775"/>
          <a:ext cx="3032434" cy="182323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D847F4-AC20-46C9-8C04-3057693E83B0}">
      <dsp:nvSpPr>
        <dsp:cNvPr id="0" name=""/>
        <dsp:cNvSpPr/>
      </dsp:nvSpPr>
      <dsp:spPr>
        <a:xfrm>
          <a:off x="581868" y="1446131"/>
          <a:ext cx="2466023" cy="464925"/>
        </a:xfrm>
        <a:prstGeom prst="rect">
          <a:avLst/>
        </a:prstGeom>
        <a:noFill/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5000"/>
            </a:spcAft>
          </a:pPr>
          <a:endParaRPr lang="cs-CZ" sz="1400" kern="1200" dirty="0" smtClean="0">
            <a:solidFill>
              <a:schemeClr val="tx1"/>
            </a:solidFill>
          </a:endParaRP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5000"/>
            </a:spcAft>
          </a:pPr>
          <a:r>
            <a:rPr lang="cs-CZ" sz="1400" kern="1200" dirty="0" smtClean="0">
              <a:solidFill>
                <a:schemeClr val="tx1"/>
              </a:solidFill>
            </a:rPr>
            <a:t>                                           </a:t>
          </a:r>
          <a:r>
            <a:rPr lang="cs-CZ" sz="1400" kern="1200" dirty="0" smtClean="0">
              <a:solidFill>
                <a:schemeClr val="tx1"/>
              </a:solidFill>
            </a:rPr>
            <a:t>Obr.5</a:t>
          </a:r>
          <a:endParaRPr lang="cs-CZ" sz="1400" kern="1200" dirty="0">
            <a:solidFill>
              <a:schemeClr val="tx1"/>
            </a:solidFill>
          </a:endParaRPr>
        </a:p>
      </dsp:txBody>
      <dsp:txXfrm>
        <a:off x="581868" y="1446131"/>
        <a:ext cx="2466023" cy="4649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BendingPictureCaption">
  <dgm:title val=""/>
  <dgm:desc val=""/>
  <dgm:catLst>
    <dgm:cat type="picture" pri="6000"/>
    <dgm:cat type="pictureconvert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7" srcId="0" destId="1" srcOrd="0" destOrd="0"/>
        <dgm:cxn modelId="8" srcId="0" destId="2" srcOrd="1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diagram">
    <dgm:varLst>
      <dgm:dir/>
    </dgm:varLst>
    <dgm:choose name="Name0">
      <dgm:if name="Name1" func="var" arg="dir" op="equ" val="norm">
        <dgm:alg type="snake">
          <dgm:param type="off" val="ctr"/>
        </dgm:alg>
      </dgm:if>
      <dgm:else name="Name2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3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Image" refType="w" fact="0"/>
              <dgm:constr type="t" for="ch" forName="Image" refType="h" fact="0"/>
              <dgm:constr type="w" for="ch" forName="Image" refType="w" fact="0.94"/>
              <dgm:constr type="h" for="ch" forName="Image" refType="h" fact="0.91"/>
              <dgm:constr type="l" for="ch" forName="Parent" refType="w" fact="0.19"/>
              <dgm:constr type="t" for="ch" forName="Parent" refType="h" fact="0.745"/>
              <dgm:constr type="w" for="ch" forName="Parent" refType="w" fact="0.81"/>
              <dgm:constr type="h" for="ch" forName="Parent" refType="h" fact="0.255"/>
            </dgm:constrLst>
          </dgm:if>
          <dgm:else name="Name5">
            <dgm:constrLst>
              <dgm:constr type="l" for="ch" forName="Image" refType="w" fact="0.06"/>
              <dgm:constr type="t" for="ch" forName="Image" refType="h" fact="0"/>
              <dgm:constr type="w" for="ch" forName="Image" refType="w" fact="0.94"/>
              <dgm:constr type="h" for="ch" forName="Image" refType="h" fact="0.91"/>
              <dgm:constr type="l" for="ch" forName="Parent" refType="w" fact="0"/>
              <dgm:constr type="t" for="ch" forName="Parent" refType="h" fact="0.745"/>
              <dgm:constr type="w" for="ch" forName="Parent" refType="w" fact="0.81"/>
              <dgm:constr type="h" for="ch" forName="Parent" refType="h" fact="0.255"/>
            </dgm:constrLst>
          </dgm:else>
        </dgm:choose>
        <dgm:layoutNode name="Image" styleLbl="bgShp"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Parent" styleLbl="node0">
          <dgm:varLst>
            <dgm:bulletEnabled val="1"/>
          </dgm:varLst>
          <dgm:alg type="tx">
            <dgm:param type="txAnchorVertCh" val="mid"/>
            <dgm:param type="shpTxRTLAlignCh" val="r"/>
            <dgm:param type="lnSpAfParP" val="5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15"/>
            <dgm:constr type="rMarg" refType="primFontSz" fact="0.15"/>
            <dgm:constr type="tMarg" refType="primFontSz" fact="0.15"/>
            <dgm:constr type="bMarg" refType="primFontSz" fact="0.15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BendingPictureCaption">
  <dgm:title val=""/>
  <dgm:desc val=""/>
  <dgm:catLst>
    <dgm:cat type="picture" pri="6000"/>
    <dgm:cat type="pictureconvert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7" srcId="0" destId="1" srcOrd="0" destOrd="0"/>
        <dgm:cxn modelId="8" srcId="0" destId="2" srcOrd="1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diagram">
    <dgm:varLst>
      <dgm:dir/>
    </dgm:varLst>
    <dgm:choose name="Name0">
      <dgm:if name="Name1" func="var" arg="dir" op="equ" val="norm">
        <dgm:alg type="snake">
          <dgm:param type="off" val="ctr"/>
        </dgm:alg>
      </dgm:if>
      <dgm:else name="Name2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3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Image" refType="w" fact="0"/>
              <dgm:constr type="t" for="ch" forName="Image" refType="h" fact="0"/>
              <dgm:constr type="w" for="ch" forName="Image" refType="w" fact="0.94"/>
              <dgm:constr type="h" for="ch" forName="Image" refType="h" fact="0.91"/>
              <dgm:constr type="l" for="ch" forName="Parent" refType="w" fact="0.19"/>
              <dgm:constr type="t" for="ch" forName="Parent" refType="h" fact="0.745"/>
              <dgm:constr type="w" for="ch" forName="Parent" refType="w" fact="0.81"/>
              <dgm:constr type="h" for="ch" forName="Parent" refType="h" fact="0.255"/>
            </dgm:constrLst>
          </dgm:if>
          <dgm:else name="Name5">
            <dgm:constrLst>
              <dgm:constr type="l" for="ch" forName="Image" refType="w" fact="0.06"/>
              <dgm:constr type="t" for="ch" forName="Image" refType="h" fact="0"/>
              <dgm:constr type="w" for="ch" forName="Image" refType="w" fact="0.94"/>
              <dgm:constr type="h" for="ch" forName="Image" refType="h" fact="0.91"/>
              <dgm:constr type="l" for="ch" forName="Parent" refType="w" fact="0"/>
              <dgm:constr type="t" for="ch" forName="Parent" refType="h" fact="0.745"/>
              <dgm:constr type="w" for="ch" forName="Parent" refType="w" fact="0.81"/>
              <dgm:constr type="h" for="ch" forName="Parent" refType="h" fact="0.255"/>
            </dgm:constrLst>
          </dgm:else>
        </dgm:choose>
        <dgm:layoutNode name="Image" styleLbl="bgShp"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Parent" styleLbl="node0">
          <dgm:varLst>
            <dgm:bulletEnabled val="1"/>
          </dgm:varLst>
          <dgm:alg type="tx">
            <dgm:param type="txAnchorVertCh" val="mid"/>
            <dgm:param type="shpTxRTLAlignCh" val="r"/>
            <dgm:param type="lnSpAfParP" val="5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15"/>
            <dgm:constr type="rMarg" refType="primFontSz" fact="0.15"/>
            <dgm:constr type="tMarg" refType="primFontSz" fact="0.15"/>
            <dgm:constr type="bMarg" refType="primFontSz" fact="0.15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BendingPictureCaption">
  <dgm:title val=""/>
  <dgm:desc val=""/>
  <dgm:catLst>
    <dgm:cat type="picture" pri="6000"/>
    <dgm:cat type="pictureconvert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7" srcId="0" destId="1" srcOrd="0" destOrd="0"/>
        <dgm:cxn modelId="8" srcId="0" destId="2" srcOrd="1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diagram">
    <dgm:varLst>
      <dgm:dir/>
    </dgm:varLst>
    <dgm:choose name="Name0">
      <dgm:if name="Name1" func="var" arg="dir" op="equ" val="norm">
        <dgm:alg type="snake">
          <dgm:param type="off" val="ctr"/>
        </dgm:alg>
      </dgm:if>
      <dgm:else name="Name2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3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Image" refType="w" fact="0"/>
              <dgm:constr type="t" for="ch" forName="Image" refType="h" fact="0"/>
              <dgm:constr type="w" for="ch" forName="Image" refType="w" fact="0.94"/>
              <dgm:constr type="h" for="ch" forName="Image" refType="h" fact="0.91"/>
              <dgm:constr type="l" for="ch" forName="Parent" refType="w" fact="0.19"/>
              <dgm:constr type="t" for="ch" forName="Parent" refType="h" fact="0.745"/>
              <dgm:constr type="w" for="ch" forName="Parent" refType="w" fact="0.81"/>
              <dgm:constr type="h" for="ch" forName="Parent" refType="h" fact="0.255"/>
            </dgm:constrLst>
          </dgm:if>
          <dgm:else name="Name5">
            <dgm:constrLst>
              <dgm:constr type="l" for="ch" forName="Image" refType="w" fact="0.06"/>
              <dgm:constr type="t" for="ch" forName="Image" refType="h" fact="0"/>
              <dgm:constr type="w" for="ch" forName="Image" refType="w" fact="0.94"/>
              <dgm:constr type="h" for="ch" forName="Image" refType="h" fact="0.91"/>
              <dgm:constr type="l" for="ch" forName="Parent" refType="w" fact="0"/>
              <dgm:constr type="t" for="ch" forName="Parent" refType="h" fact="0.745"/>
              <dgm:constr type="w" for="ch" forName="Parent" refType="w" fact="0.81"/>
              <dgm:constr type="h" for="ch" forName="Parent" refType="h" fact="0.255"/>
            </dgm:constrLst>
          </dgm:else>
        </dgm:choose>
        <dgm:layoutNode name="Image" styleLbl="bgShp"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Parent" styleLbl="node0">
          <dgm:varLst>
            <dgm:bulletEnabled val="1"/>
          </dgm:varLst>
          <dgm:alg type="tx">
            <dgm:param type="txAnchorVertCh" val="mid"/>
            <dgm:param type="shpTxRTLAlignCh" val="r"/>
            <dgm:param type="lnSpAfParP" val="5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15"/>
            <dgm:constr type="rMarg" refType="primFontSz" fact="0.15"/>
            <dgm:constr type="tMarg" refType="primFontSz" fact="0.15"/>
            <dgm:constr type="bMarg" refType="primFontSz" fact="0.15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BendingPictureCaption">
  <dgm:title val=""/>
  <dgm:desc val=""/>
  <dgm:catLst>
    <dgm:cat type="picture" pri="6000"/>
    <dgm:cat type="pictureconvert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7" srcId="0" destId="1" srcOrd="0" destOrd="0"/>
        <dgm:cxn modelId="8" srcId="0" destId="2" srcOrd="1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diagram">
    <dgm:varLst>
      <dgm:dir/>
    </dgm:varLst>
    <dgm:choose name="Name0">
      <dgm:if name="Name1" func="var" arg="dir" op="equ" val="norm">
        <dgm:alg type="snake">
          <dgm:param type="off" val="ctr"/>
        </dgm:alg>
      </dgm:if>
      <dgm:else name="Name2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3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Image" refType="w" fact="0"/>
              <dgm:constr type="t" for="ch" forName="Image" refType="h" fact="0"/>
              <dgm:constr type="w" for="ch" forName="Image" refType="w" fact="0.94"/>
              <dgm:constr type="h" for="ch" forName="Image" refType="h" fact="0.91"/>
              <dgm:constr type="l" for="ch" forName="Parent" refType="w" fact="0.19"/>
              <dgm:constr type="t" for="ch" forName="Parent" refType="h" fact="0.745"/>
              <dgm:constr type="w" for="ch" forName="Parent" refType="w" fact="0.81"/>
              <dgm:constr type="h" for="ch" forName="Parent" refType="h" fact="0.255"/>
            </dgm:constrLst>
          </dgm:if>
          <dgm:else name="Name5">
            <dgm:constrLst>
              <dgm:constr type="l" for="ch" forName="Image" refType="w" fact="0.06"/>
              <dgm:constr type="t" for="ch" forName="Image" refType="h" fact="0"/>
              <dgm:constr type="w" for="ch" forName="Image" refType="w" fact="0.94"/>
              <dgm:constr type="h" for="ch" forName="Image" refType="h" fact="0.91"/>
              <dgm:constr type="l" for="ch" forName="Parent" refType="w" fact="0"/>
              <dgm:constr type="t" for="ch" forName="Parent" refType="h" fact="0.745"/>
              <dgm:constr type="w" for="ch" forName="Parent" refType="w" fact="0.81"/>
              <dgm:constr type="h" for="ch" forName="Parent" refType="h" fact="0.255"/>
            </dgm:constrLst>
          </dgm:else>
        </dgm:choose>
        <dgm:layoutNode name="Image" styleLbl="bgShp"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Parent" styleLbl="node0">
          <dgm:varLst>
            <dgm:bulletEnabled val="1"/>
          </dgm:varLst>
          <dgm:alg type="tx">
            <dgm:param type="txAnchorVertCh" val="mid"/>
            <dgm:param type="shpTxRTLAlignCh" val="r"/>
            <dgm:param type="lnSpAfParP" val="5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15"/>
            <dgm:constr type="rMarg" refType="primFontSz" fact="0.15"/>
            <dgm:constr type="tMarg" refType="primFontSz" fact="0.15"/>
            <dgm:constr type="bMarg" refType="primFontSz" fact="0.15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BendingPictureCaption">
  <dgm:title val=""/>
  <dgm:desc val=""/>
  <dgm:catLst>
    <dgm:cat type="picture" pri="6000"/>
    <dgm:cat type="pictureconvert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7" srcId="0" destId="1" srcOrd="0" destOrd="0"/>
        <dgm:cxn modelId="8" srcId="0" destId="2" srcOrd="1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diagram">
    <dgm:varLst>
      <dgm:dir/>
    </dgm:varLst>
    <dgm:choose name="Name0">
      <dgm:if name="Name1" func="var" arg="dir" op="equ" val="norm">
        <dgm:alg type="snake">
          <dgm:param type="off" val="ctr"/>
        </dgm:alg>
      </dgm:if>
      <dgm:else name="Name2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3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Image" refType="w" fact="0"/>
              <dgm:constr type="t" for="ch" forName="Image" refType="h" fact="0"/>
              <dgm:constr type="w" for="ch" forName="Image" refType="w" fact="0.94"/>
              <dgm:constr type="h" for="ch" forName="Image" refType="h" fact="0.91"/>
              <dgm:constr type="l" for="ch" forName="Parent" refType="w" fact="0.19"/>
              <dgm:constr type="t" for="ch" forName="Parent" refType="h" fact="0.745"/>
              <dgm:constr type="w" for="ch" forName="Parent" refType="w" fact="0.81"/>
              <dgm:constr type="h" for="ch" forName="Parent" refType="h" fact="0.255"/>
            </dgm:constrLst>
          </dgm:if>
          <dgm:else name="Name5">
            <dgm:constrLst>
              <dgm:constr type="l" for="ch" forName="Image" refType="w" fact="0.06"/>
              <dgm:constr type="t" for="ch" forName="Image" refType="h" fact="0"/>
              <dgm:constr type="w" for="ch" forName="Image" refType="w" fact="0.94"/>
              <dgm:constr type="h" for="ch" forName="Image" refType="h" fact="0.91"/>
              <dgm:constr type="l" for="ch" forName="Parent" refType="w" fact="0"/>
              <dgm:constr type="t" for="ch" forName="Parent" refType="h" fact="0.745"/>
              <dgm:constr type="w" for="ch" forName="Parent" refType="w" fact="0.81"/>
              <dgm:constr type="h" for="ch" forName="Parent" refType="h" fact="0.255"/>
            </dgm:constrLst>
          </dgm:else>
        </dgm:choose>
        <dgm:layoutNode name="Image" styleLbl="bgShp"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Parent" styleLbl="node0">
          <dgm:varLst>
            <dgm:bulletEnabled val="1"/>
          </dgm:varLst>
          <dgm:alg type="tx">
            <dgm:param type="txAnchorVertCh" val="mid"/>
            <dgm:param type="shpTxRTLAlignCh" val="r"/>
            <dgm:param type="lnSpAfParP" val="5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15"/>
            <dgm:constr type="rMarg" refType="primFontSz" fact="0.15"/>
            <dgm:constr type="tMarg" refType="primFontSz" fact="0.15"/>
            <dgm:constr type="bMarg" refType="primFontSz" fact="0.15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BendingPictureCaption">
  <dgm:title val=""/>
  <dgm:desc val=""/>
  <dgm:catLst>
    <dgm:cat type="picture" pri="6000"/>
    <dgm:cat type="pictureconvert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7" srcId="0" destId="1" srcOrd="0" destOrd="0"/>
        <dgm:cxn modelId="8" srcId="0" destId="2" srcOrd="1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diagram">
    <dgm:varLst>
      <dgm:dir/>
    </dgm:varLst>
    <dgm:choose name="Name0">
      <dgm:if name="Name1" func="var" arg="dir" op="equ" val="norm">
        <dgm:alg type="snake">
          <dgm:param type="off" val="ctr"/>
        </dgm:alg>
      </dgm:if>
      <dgm:else name="Name2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3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Image" refType="w" fact="0"/>
              <dgm:constr type="t" for="ch" forName="Image" refType="h" fact="0"/>
              <dgm:constr type="w" for="ch" forName="Image" refType="w" fact="0.94"/>
              <dgm:constr type="h" for="ch" forName="Image" refType="h" fact="0.91"/>
              <dgm:constr type="l" for="ch" forName="Parent" refType="w" fact="0.19"/>
              <dgm:constr type="t" for="ch" forName="Parent" refType="h" fact="0.745"/>
              <dgm:constr type="w" for="ch" forName="Parent" refType="w" fact="0.81"/>
              <dgm:constr type="h" for="ch" forName="Parent" refType="h" fact="0.255"/>
            </dgm:constrLst>
          </dgm:if>
          <dgm:else name="Name5">
            <dgm:constrLst>
              <dgm:constr type="l" for="ch" forName="Image" refType="w" fact="0.06"/>
              <dgm:constr type="t" for="ch" forName="Image" refType="h" fact="0"/>
              <dgm:constr type="w" for="ch" forName="Image" refType="w" fact="0.94"/>
              <dgm:constr type="h" for="ch" forName="Image" refType="h" fact="0.91"/>
              <dgm:constr type="l" for="ch" forName="Parent" refType="w" fact="0"/>
              <dgm:constr type="t" for="ch" forName="Parent" refType="h" fact="0.745"/>
              <dgm:constr type="w" for="ch" forName="Parent" refType="w" fact="0.81"/>
              <dgm:constr type="h" for="ch" forName="Parent" refType="h" fact="0.255"/>
            </dgm:constrLst>
          </dgm:else>
        </dgm:choose>
        <dgm:layoutNode name="Image" styleLbl="bgShp"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Parent" styleLbl="node0">
          <dgm:varLst>
            <dgm:bulletEnabled val="1"/>
          </dgm:varLst>
          <dgm:alg type="tx">
            <dgm:param type="txAnchorVertCh" val="mid"/>
            <dgm:param type="shpTxRTLAlignCh" val="r"/>
            <dgm:param type="lnSpAfParP" val="5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15"/>
            <dgm:constr type="rMarg" refType="primFontSz" fact="0.15"/>
            <dgm:constr type="tMarg" refType="primFontSz" fact="0.15"/>
            <dgm:constr type="bMarg" refType="primFontSz" fact="0.15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84E07B-A7D9-4C04-A7D0-A201E6142FEB}" type="datetimeFigureOut">
              <a:rPr lang="cs-CZ" smtClean="0"/>
              <a:t>13.5.2014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EAAE15-D38A-4120-A0AC-320A33219E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87092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96496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52A07-FABB-498B-905E-C362018184B4}" type="datetimeFigureOut">
              <a:rPr lang="cs-CZ" smtClean="0"/>
              <a:t>13.5.2014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10ED565-2634-44D9-A936-ACA5B7190A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52A07-FABB-498B-905E-C362018184B4}" type="datetimeFigureOut">
              <a:rPr lang="cs-CZ" smtClean="0"/>
              <a:t>13.5.2014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10ED565-2634-44D9-A936-ACA5B7190A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52A07-FABB-498B-905E-C362018184B4}" type="datetimeFigureOut">
              <a:rPr lang="cs-CZ" smtClean="0"/>
              <a:t>13.5.2014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ED565-2634-44D9-A936-ACA5B7190A4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52A07-FABB-498B-905E-C362018184B4}" type="datetimeFigureOut">
              <a:rPr lang="cs-CZ" smtClean="0"/>
              <a:t>13.5.2014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ED565-2634-44D9-A936-ACA5B7190A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52A07-FABB-498B-905E-C362018184B4}" type="datetimeFigureOut">
              <a:rPr lang="cs-CZ" smtClean="0"/>
              <a:t>13.5.2014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10ED565-2634-44D9-A936-ACA5B7190A4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52A07-FABB-498B-905E-C362018184B4}" type="datetimeFigureOut">
              <a:rPr lang="cs-CZ" smtClean="0"/>
              <a:t>13.5.2014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ED565-2634-44D9-A936-ACA5B7190A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52A07-FABB-498B-905E-C362018184B4}" type="datetimeFigureOut">
              <a:rPr lang="cs-CZ" smtClean="0"/>
              <a:t>13.5.2014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ED565-2634-44D9-A936-ACA5B7190A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52A07-FABB-498B-905E-C362018184B4}" type="datetimeFigureOut">
              <a:rPr lang="cs-CZ" smtClean="0"/>
              <a:t>13.5.2014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ED565-2634-44D9-A936-ACA5B7190A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52A07-FABB-498B-905E-C362018184B4}" type="datetimeFigureOut">
              <a:rPr lang="cs-CZ" smtClean="0"/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ED565-2634-44D9-A936-ACA5B7190A49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52A07-FABB-498B-905E-C362018184B4}" type="datetimeFigureOut">
              <a:rPr lang="cs-CZ" smtClean="0"/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ED565-2634-44D9-A936-ACA5B7190A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52A07-FABB-498B-905E-C362018184B4}" type="datetimeFigureOut">
              <a:rPr lang="cs-CZ" smtClean="0"/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ED565-2634-44D9-A936-ACA5B7190A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4B52A07-FABB-498B-905E-C362018184B4}" type="datetimeFigureOut">
              <a:rPr lang="cs-CZ" smtClean="0"/>
              <a:t>13.5.2014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10ED565-2634-44D9-A936-ACA5B7190A4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sychoaktivn%C3%AD_droga" TargetMode="External"/><Relationship Id="rId2" Type="http://schemas.openxmlformats.org/officeDocument/2006/relationships/hyperlink" Target="http://cs.wikipedia.org/wiki/Droga_(l%C3%A9%C4%8Divo)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diagramLayout" Target="../diagrams/layout3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diagramData" Target="../diagrams/data3.xml"/><Relationship Id="rId2" Type="http://schemas.openxmlformats.org/officeDocument/2006/relationships/diagramData" Target="../diagrams/data1.xml"/><Relationship Id="rId16" Type="http://schemas.microsoft.com/office/2007/relationships/diagramDrawing" Target="../diagrams/drawing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5" Type="http://schemas.openxmlformats.org/officeDocument/2006/relationships/diagramColors" Target="../diagrams/colors3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Relationship Id="rId1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3" Type="http://schemas.openxmlformats.org/officeDocument/2006/relationships/diagramLayout" Target="../diagrams/layout4.xml"/><Relationship Id="rId7" Type="http://schemas.openxmlformats.org/officeDocument/2006/relationships/diagramData" Target="../diagrams/data5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0" Type="http://schemas.openxmlformats.org/officeDocument/2006/relationships/diagramColors" Target="../diagrams/colors5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3555850"/>
              </p:ext>
            </p:extLst>
          </p:nvPr>
        </p:nvGraphicFramePr>
        <p:xfrm>
          <a:off x="683568" y="1268760"/>
          <a:ext cx="7848872" cy="4583534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080120"/>
                <a:gridCol w="2664296"/>
                <a:gridCol w="1473744"/>
                <a:gridCol w="2630712"/>
              </a:tblGrid>
              <a:tr h="39356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solidFill>
                            <a:schemeClr val="tx1"/>
                          </a:solidFill>
                          <a:effectLst/>
                        </a:rPr>
                        <a:t>Název školy: </a:t>
                      </a:r>
                      <a:endParaRPr lang="cs-CZ" sz="1400" b="1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Palatino Linotype" panose="02040502050505030304" pitchFamily="18" charset="0"/>
                        </a:rPr>
                        <a:t>Střední škola sociální PERSPEKTIVA a Vyšší odborná škola, s.r.o.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Palatino Linotype" panose="02040502050505030304" pitchFamily="18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Adresa:  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</a:rPr>
                        <a:t>Mírová 218/6,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</a:rPr>
                        <a:t>Dubí III  </a:t>
                      </a:r>
                      <a:r>
                        <a:rPr lang="cs-CZ" sz="1400" kern="50" dirty="0" err="1" smtClean="0">
                          <a:solidFill>
                            <a:schemeClr val="tx1"/>
                          </a:solidFill>
                          <a:effectLst/>
                        </a:rPr>
                        <a:t>Pozorka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solidFill>
                            <a:schemeClr val="tx1"/>
                          </a:solidFill>
                          <a:effectLst/>
                        </a:rPr>
                        <a:t>Název projektu</a:t>
                      </a:r>
                      <a:endParaRPr lang="cs-CZ" sz="1400" b="1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Palatino Linotype" panose="02040502050505030304" pitchFamily="18" charset="0"/>
                        </a:rPr>
                        <a:t>KLÍČE K POZNÁVÁNÍ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Palatino Linotype" panose="02040502050505030304" pitchFamily="18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Registrační číslo projektu: 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</a:rPr>
                        <a:t>CZ.1.07/1.5.00/34.0928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19678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Šablona:  </a:t>
                      </a:r>
                    </a:p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latin typeface="Palatino Linotype" panose="02040502050505030304" pitchFamily="18" charset="0"/>
                          <a:ea typeface="Times New Roman"/>
                        </a:rPr>
                        <a:t>III/2 </a:t>
                      </a:r>
                      <a:r>
                        <a:rPr lang="cs-CZ" sz="1400" kern="50" dirty="0">
                          <a:latin typeface="Palatino Linotype" panose="02040502050505030304" pitchFamily="18" charset="0"/>
                          <a:ea typeface="Times New Roman"/>
                        </a:rPr>
                        <a:t>Inovace a zkvalitnění </a:t>
                      </a:r>
                      <a:r>
                        <a:rPr lang="cs-CZ" sz="1400" kern="50" dirty="0" smtClean="0">
                          <a:latin typeface="Palatino Linotype" panose="02040502050505030304" pitchFamily="18" charset="0"/>
                          <a:ea typeface="Times New Roman"/>
                        </a:rPr>
                        <a:t>výuky  ICT  </a:t>
                      </a:r>
                      <a:endParaRPr lang="cs-CZ" sz="1200" kern="50" dirty="0">
                        <a:latin typeface="Palatino Linotype" panose="02040502050505030304" pitchFamily="18" charset="0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Název a číslo materiálu: 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</a:rPr>
                        <a:t>ODS_32_INOVACE_JTD3.A_2</a:t>
                      </a:r>
                    </a:p>
                  </a:txBody>
                  <a:tcPr marL="63251" marR="63251" marT="0" marB="0"/>
                </a:tc>
              </a:tr>
              <a:tr h="3150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Vytvořeno: 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Palatino Linotype" panose="02040502050505030304" pitchFamily="18" charset="0"/>
                          <a:ea typeface="Times New Roman"/>
                        </a:rPr>
                        <a:t>28.4.2014</a:t>
                      </a: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lang="cs-CZ" sz="1400" b="1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Mgr. Petra Převrátilová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Vyučovací předmět: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Palatino Linotype" panose="02040502050505030304" pitchFamily="18" charset="0"/>
                        </a:rPr>
                        <a:t> </a:t>
                      </a: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Palatino Linotype" panose="02040502050505030304" pitchFamily="18" charset="0"/>
                        </a:rPr>
                        <a:t>Sociální pedagogika  - Občan v demokratické společnosti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Palatino Linotype" panose="02040502050505030304" pitchFamily="18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Ročník: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III. SOŠ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</a:rPr>
                        <a:t>Výsledky vzdělávání dle RVP</a:t>
                      </a: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Palatino Linotype" panose="02040502050505030304" pitchFamily="18" charset="0"/>
                          <a:ea typeface="+mn-ea"/>
                          <a:cs typeface="+mn-cs"/>
                        </a:rPr>
                        <a:t>Žák umí klasifikovat jednotlivé závislosti, popsat jejich účinky</a:t>
                      </a: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Typ interakce: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  <a:cs typeface="+mn-cs"/>
                        </a:rPr>
                        <a:t>Kombinované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Druh výukového zdroje: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Palatino Linotype" panose="02040502050505030304" pitchFamily="18" charset="0"/>
                          <a:ea typeface="+mn-ea"/>
                          <a:cs typeface="+mn-cs"/>
                        </a:rPr>
                        <a:t>Prezentace s využitím interaktivní tabule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Palatino Linotype" panose="02040502050505030304" pitchFamily="18" charset="0"/>
                        <a:ea typeface="+mn-ea"/>
                        <a:cs typeface="+mn-cs"/>
                      </a:endParaRPr>
                    </a:p>
                  </a:txBody>
                  <a:tcPr marL="63251" marR="63251" marT="0" marB="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Klíčová slova: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  <a:cs typeface="+mn-cs"/>
                        </a:rPr>
                        <a:t>Droga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  <a:cs typeface="+mn-cs"/>
                        </a:rPr>
                        <a:t>Závislost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+mn-cs"/>
                      </a:endParaRPr>
                    </a:p>
                  </a:txBody>
                  <a:tcPr marL="63251" marR="63251" marT="0" marB="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034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Anotace: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kern="1200" dirty="0" smtClean="0">
                          <a:solidFill>
                            <a:schemeClr val="tx1"/>
                          </a:solidFill>
                          <a:latin typeface="Palatino Linotype" panose="02040502050505030304" pitchFamily="18" charset="0"/>
                          <a:ea typeface="+mn-ea"/>
                          <a:cs typeface="Arial" panose="020B0604020202020204" pitchFamily="34" charset="0"/>
                        </a:rPr>
                        <a:t>Didaktický učební materiál je určen pro žáky maturitních oborů SOŠ. Je zaměřen na prezentaci jednotlivých</a:t>
                      </a:r>
                      <a:r>
                        <a:rPr kumimoji="0" lang="cs-CZ" sz="1400" kern="1200" baseline="0" dirty="0" smtClean="0">
                          <a:solidFill>
                            <a:schemeClr val="tx1"/>
                          </a:solidFill>
                          <a:latin typeface="Palatino Linotype" panose="02040502050505030304" pitchFamily="18" charset="0"/>
                          <a:ea typeface="+mn-ea"/>
                          <a:cs typeface="Arial" panose="020B0604020202020204" pitchFamily="34" charset="0"/>
                        </a:rPr>
                        <a:t> druhů závislostí a jejich prevenci</a:t>
                      </a:r>
                      <a:r>
                        <a:rPr kumimoji="0" lang="cs-CZ" sz="1400" kern="1200" dirty="0" smtClean="0">
                          <a:solidFill>
                            <a:schemeClr val="tx1"/>
                          </a:solidFill>
                          <a:latin typeface="Palatino Linotype" panose="02040502050505030304" pitchFamily="18" charset="0"/>
                          <a:ea typeface="+mn-ea"/>
                          <a:cs typeface="Arial" panose="020B0604020202020204" pitchFamily="34" charset="0"/>
                        </a:rPr>
                        <a:t>. Je možné ho využít jako samostatný studijní materiál nebo jako podklad k diskuzi.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Palatino Linotype" panose="02040502050505030304" pitchFamily="18" charset="0"/>
                          <a:cs typeface="Arial" panose="020B0604020202020204" pitchFamily="34" charset="0"/>
                        </a:rPr>
                        <a:t>Součástí materiálu jsou otázky a úkoly  vztahující se k  problematice drogové závislosti..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kern="1200" dirty="0" smtClean="0">
                          <a:solidFill>
                            <a:schemeClr val="tx1"/>
                          </a:solidFill>
                          <a:latin typeface="Palatino Linotype" panose="02040502050505030304" pitchFamily="18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Palatino Linotype" panose="02040502050505030304" pitchFamily="18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63251" marR="63251" marT="0" marB="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 hMerge="1"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+mn-cs"/>
                      </a:endParaRPr>
                    </a:p>
                  </a:txBody>
                  <a:tcPr marL="63251" marR="63251" marT="0" marB="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4285"/>
            <a:ext cx="6048672" cy="1247775"/>
          </a:xfrm>
          <a:prstGeom prst="rect">
            <a:avLst/>
          </a:prstGeom>
        </p:spPr>
      </p:pic>
      <p:pic>
        <p:nvPicPr>
          <p:cNvPr id="10" name="obrázek 2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2471" y="356852"/>
            <a:ext cx="1152128" cy="55186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54978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3" y="2133600"/>
            <a:ext cx="7772400" cy="2519536"/>
          </a:xfrm>
        </p:spPr>
        <p:txBody>
          <a:bodyPr/>
          <a:lstStyle/>
          <a:p>
            <a:pPr algn="ctr" eaLnBrk="1" hangingPunct="1"/>
            <a:r>
              <a:rPr lang="cs-CZ" b="1" dirty="0" smtClean="0"/>
              <a:t>Drogy  a jejich klasifikace</a:t>
            </a:r>
            <a:br>
              <a:rPr lang="cs-CZ" b="1" dirty="0" smtClean="0"/>
            </a:br>
            <a:r>
              <a:rPr lang="cs-CZ" b="1" dirty="0" smtClean="0"/>
              <a:t> </a:t>
            </a:r>
            <a:r>
              <a:rPr lang="cs-CZ" b="1" smtClean="0"/>
              <a:t/>
            </a:r>
            <a:br>
              <a:rPr lang="cs-CZ" b="1" smtClean="0"/>
            </a:br>
            <a:endParaRPr lang="en-US" dirty="0" smtClean="0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4285"/>
            <a:ext cx="6048672" cy="1247775"/>
          </a:xfrm>
          <a:prstGeom prst="rect">
            <a:avLst/>
          </a:prstGeom>
        </p:spPr>
      </p:pic>
      <p:pic>
        <p:nvPicPr>
          <p:cNvPr id="7" name="obrázek 2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2471" y="356852"/>
            <a:ext cx="1152128" cy="55186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25977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>
              <a:defRPr/>
            </a:pPr>
            <a:r>
              <a:rPr lang="cs-CZ" dirty="0" err="1" smtClean="0"/>
              <a:t>DrogA</a:t>
            </a:r>
            <a:endParaRPr lang="cs-CZ" dirty="0"/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altLang="cs-CZ" sz="2600" dirty="0" smtClean="0"/>
              <a:t>2 významy pojmu droga:</a:t>
            </a:r>
          </a:p>
          <a:p>
            <a:r>
              <a:rPr lang="cs-CZ" altLang="cs-CZ" sz="2600" b="1" dirty="0" smtClean="0">
                <a:hlinkClick r:id="rId2" tooltip="Droga (léčivo)"/>
              </a:rPr>
              <a:t>Droga (léčivo)</a:t>
            </a:r>
            <a:r>
              <a:rPr lang="cs-CZ" altLang="cs-CZ" sz="2600" b="1" dirty="0" smtClean="0"/>
              <a:t> </a:t>
            </a:r>
            <a:r>
              <a:rPr lang="cs-CZ" altLang="cs-CZ" sz="2600" dirty="0" smtClean="0"/>
              <a:t>– usušené nebo jinak konzervované rostliny, živočichové, sloužící jako léčivo nebo k podobným účelům</a:t>
            </a:r>
          </a:p>
          <a:p>
            <a:r>
              <a:rPr lang="cs-CZ" altLang="cs-CZ" sz="2600" b="1" dirty="0" smtClean="0">
                <a:hlinkClick r:id="rId3" tooltip="Psychoaktivní droga"/>
              </a:rPr>
              <a:t>Psychoaktivní droga</a:t>
            </a:r>
            <a:r>
              <a:rPr lang="cs-CZ" altLang="cs-CZ" sz="2600" b="1" dirty="0" smtClean="0"/>
              <a:t> </a:t>
            </a:r>
            <a:r>
              <a:rPr lang="cs-CZ" altLang="cs-CZ" sz="2600" dirty="0" smtClean="0"/>
              <a:t>(návyková látka, psychotropní látka, droga) – látka ovlivňující psychiku, zpravidla návyková, některá škodlivá a vesměs nelegální nebo státem omezovaná</a:t>
            </a:r>
          </a:p>
          <a:p>
            <a:r>
              <a:rPr lang="cs-CZ" altLang="cs-CZ" sz="2600" dirty="0" smtClean="0">
                <a:solidFill>
                  <a:srgbClr val="FF0000"/>
                </a:solidFill>
              </a:rPr>
              <a:t>návyková látka - </a:t>
            </a:r>
            <a:r>
              <a:rPr lang="cs-CZ" altLang="cs-CZ" sz="2600" dirty="0" smtClean="0"/>
              <a:t>látka, která při užití:</a:t>
            </a:r>
          </a:p>
          <a:p>
            <a:pPr lvl="1"/>
            <a:r>
              <a:rPr lang="cs-CZ" altLang="cs-CZ" sz="2600" dirty="0" smtClean="0"/>
              <a:t>Má účinky, které mění prožívání, vnímání, chování nebo tělesné procesy</a:t>
            </a:r>
          </a:p>
          <a:p>
            <a:pPr lvl="1"/>
            <a:r>
              <a:rPr lang="cs-CZ" altLang="cs-CZ" sz="2600" dirty="0" smtClean="0"/>
              <a:t>Má schopnost vyvolat návykové užívání nebo závislost</a:t>
            </a:r>
          </a:p>
          <a:p>
            <a:endParaRPr lang="cs-CZ" altLang="cs-CZ" dirty="0" smtClean="0"/>
          </a:p>
        </p:txBody>
      </p:sp>
    </p:spTree>
    <p:extLst>
      <p:ext uri="{BB962C8B-B14F-4D97-AF65-F5344CB8AC3E}">
        <p14:creationId xmlns:p14="http://schemas.microsoft.com/office/powerpoint/2010/main" val="2949888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drog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altLang="cs-CZ" sz="2400" dirty="0"/>
              <a:t>Drogy dělíme na: </a:t>
            </a:r>
            <a:endParaRPr lang="cs-CZ" altLang="cs-CZ" sz="2400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cs-CZ" sz="2400" b="1" dirty="0" smtClean="0"/>
              <a:t>Legální</a:t>
            </a:r>
            <a:r>
              <a:rPr lang="cs-CZ" sz="2400" dirty="0" smtClean="0"/>
              <a:t> -</a:t>
            </a:r>
            <a:r>
              <a:rPr lang="cs-CZ" altLang="cs-CZ" sz="2400" dirty="0"/>
              <a:t>zákonné, dovolené, volně </a:t>
            </a:r>
            <a:r>
              <a:rPr lang="cs-CZ" altLang="cs-CZ" sz="2400" dirty="0" smtClean="0"/>
              <a:t>prodejné</a:t>
            </a:r>
            <a:endParaRPr lang="cs-CZ" altLang="cs-CZ" sz="2400" dirty="0"/>
          </a:p>
          <a:p>
            <a:pPr marL="0" indent="0">
              <a:buNone/>
            </a:pPr>
            <a:r>
              <a:rPr lang="cs-CZ" altLang="cs-CZ" sz="2400" dirty="0" smtClean="0"/>
              <a:t>    ( </a:t>
            </a:r>
            <a:r>
              <a:rPr lang="cs-CZ" altLang="cs-CZ" sz="2400" dirty="0"/>
              <a:t>tabákové výrobky a </a:t>
            </a:r>
            <a:r>
              <a:rPr lang="cs-CZ" altLang="cs-CZ" sz="2400" dirty="0" smtClean="0"/>
              <a:t>alkohol)</a:t>
            </a:r>
          </a:p>
          <a:p>
            <a:pPr marL="0" indent="0">
              <a:buNone/>
            </a:pPr>
            <a:endParaRPr lang="cs-CZ" altLang="cs-CZ" sz="2400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cs-CZ" sz="2400" b="1" dirty="0" smtClean="0"/>
              <a:t>Nelegální </a:t>
            </a:r>
            <a:r>
              <a:rPr lang="cs-CZ" sz="2400" dirty="0" smtClean="0"/>
              <a:t>– nedovolené, nezákonné (</a:t>
            </a:r>
            <a:r>
              <a:rPr lang="cs-CZ" sz="2400" dirty="0" err="1" smtClean="0"/>
              <a:t>cannabinoidy</a:t>
            </a:r>
            <a:r>
              <a:rPr lang="cs-CZ" sz="2400" dirty="0" smtClean="0"/>
              <a:t>, halucinogeny, opiáty, psychofarmaka, stimulační drogy, těkavé látky)</a:t>
            </a:r>
          </a:p>
        </p:txBody>
      </p:sp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2412789402"/>
              </p:ext>
            </p:extLst>
          </p:nvPr>
        </p:nvGraphicFramePr>
        <p:xfrm>
          <a:off x="6010390" y="4221088"/>
          <a:ext cx="2676843" cy="1440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1937906745"/>
              </p:ext>
            </p:extLst>
          </p:nvPr>
        </p:nvGraphicFramePr>
        <p:xfrm>
          <a:off x="5777186" y="404664"/>
          <a:ext cx="3143250" cy="15030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1371029566"/>
              </p:ext>
            </p:extLst>
          </p:nvPr>
        </p:nvGraphicFramePr>
        <p:xfrm>
          <a:off x="5580112" y="4128654"/>
          <a:ext cx="3143250" cy="16046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  <p:extLst>
      <p:ext uri="{BB962C8B-B14F-4D97-AF65-F5344CB8AC3E}">
        <p14:creationId xmlns:p14="http://schemas.microsoft.com/office/powerpoint/2010/main" val="136866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>
                <a:solidFill>
                  <a:schemeClr val="accent6">
                    <a:lumMod val="50000"/>
                  </a:schemeClr>
                </a:solidFill>
              </a:rPr>
              <a:t>Cannabinoidy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látky s halucinogenním </a:t>
            </a:r>
            <a:r>
              <a:rPr lang="cs-CZ" sz="2400" dirty="0" err="1"/>
              <a:t>účinkem,obsaženy</a:t>
            </a:r>
            <a:r>
              <a:rPr lang="cs-CZ" sz="2400" dirty="0"/>
              <a:t> v rostlině </a:t>
            </a:r>
            <a:r>
              <a:rPr lang="cs-CZ" sz="2400" dirty="0" err="1"/>
              <a:t>Cannabis</a:t>
            </a:r>
            <a:r>
              <a:rPr lang="cs-CZ" sz="2400" dirty="0"/>
              <a:t> (konopí)</a:t>
            </a:r>
          </a:p>
          <a:p>
            <a:r>
              <a:rPr lang="cs-CZ" sz="2400" dirty="0"/>
              <a:t>účinná látka -delta-9-tetrahydrokanabinol (THC)</a:t>
            </a:r>
          </a:p>
          <a:p>
            <a:pPr marL="0" indent="0">
              <a:buNone/>
            </a:pPr>
            <a:r>
              <a:rPr lang="cs-CZ" sz="2400" b="1" u="sng" dirty="0"/>
              <a:t>Hašiš</a:t>
            </a:r>
            <a:r>
              <a:rPr lang="cs-CZ" sz="2400" b="1" dirty="0"/>
              <a:t> - </a:t>
            </a:r>
            <a:r>
              <a:rPr lang="cs-CZ" sz="2400" dirty="0"/>
              <a:t>pryskyřice z konopí</a:t>
            </a:r>
          </a:p>
          <a:p>
            <a:pPr marL="0" indent="0">
              <a:buNone/>
            </a:pPr>
            <a:r>
              <a:rPr lang="cs-CZ" sz="2400" b="1" u="sng" dirty="0"/>
              <a:t>Marihuana</a:t>
            </a:r>
            <a:r>
              <a:rPr lang="cs-CZ" sz="2400" b="1" dirty="0"/>
              <a:t> -</a:t>
            </a:r>
            <a:r>
              <a:rPr lang="cs-CZ" sz="2400" dirty="0"/>
              <a:t> směs listů, větviček, semen, květů a palic</a:t>
            </a:r>
          </a:p>
          <a:p>
            <a:r>
              <a:rPr lang="cs-CZ" sz="2400" dirty="0"/>
              <a:t>nejčastěji se kouří – jointy, dýmky, lze ji také  konzumovat v podobě různých pokrmů 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757536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Halucinogeny (</a:t>
            </a:r>
            <a:r>
              <a:rPr lang="cs-CZ" b="1" dirty="0" err="1">
                <a:solidFill>
                  <a:schemeClr val="accent6">
                    <a:lumMod val="50000"/>
                  </a:schemeClr>
                </a:solidFill>
              </a:rPr>
              <a:t>Psychedelika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)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055084"/>
            <a:ext cx="8686800" cy="5027671"/>
          </a:xfrm>
        </p:spPr>
        <p:txBody>
          <a:bodyPr>
            <a:noAutofit/>
          </a:bodyPr>
          <a:lstStyle/>
          <a:p>
            <a:r>
              <a:rPr lang="cs-CZ" sz="2400" dirty="0" smtClean="0"/>
              <a:t>vliv </a:t>
            </a:r>
            <a:r>
              <a:rPr lang="cs-CZ" sz="2400" dirty="0"/>
              <a:t>na vědomí </a:t>
            </a:r>
            <a:r>
              <a:rPr lang="cs-CZ" sz="2400" dirty="0" smtClean="0"/>
              <a:t>člověka, </a:t>
            </a:r>
            <a:r>
              <a:rPr lang="cs-CZ" sz="2400" dirty="0"/>
              <a:t>způsobují psychické </a:t>
            </a:r>
            <a:r>
              <a:rPr lang="cs-CZ" sz="2400" dirty="0" smtClean="0"/>
              <a:t>změny</a:t>
            </a:r>
          </a:p>
          <a:p>
            <a:pPr marL="0" indent="0">
              <a:buNone/>
            </a:pPr>
            <a:r>
              <a:rPr lang="cs-CZ" sz="2400" b="1" u="sng" dirty="0" smtClean="0"/>
              <a:t>LSD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- ve </a:t>
            </a:r>
            <a:r>
              <a:rPr lang="cs-CZ" sz="2400" dirty="0"/>
              <a:t>formě tzv. </a:t>
            </a:r>
            <a:r>
              <a:rPr lang="cs-CZ" sz="2400" dirty="0" err="1" smtClean="0"/>
              <a:t>tripů</a:t>
            </a:r>
            <a:r>
              <a:rPr lang="cs-CZ" sz="2400" dirty="0" smtClean="0"/>
              <a:t> (malé papírové čtverečky s potiskem) </a:t>
            </a:r>
            <a:r>
              <a:rPr lang="cs-CZ" sz="2400" dirty="0"/>
              <a:t>či </a:t>
            </a:r>
            <a:r>
              <a:rPr lang="cs-CZ" sz="2400" dirty="0" smtClean="0"/>
              <a:t>krystalů (malé </a:t>
            </a:r>
            <a:r>
              <a:rPr lang="cs-CZ" sz="2400" dirty="0" err="1"/>
              <a:t>granulky</a:t>
            </a:r>
            <a:r>
              <a:rPr lang="cs-CZ" sz="2400" dirty="0"/>
              <a:t> </a:t>
            </a:r>
            <a:r>
              <a:rPr lang="cs-CZ" sz="2400" dirty="0" smtClean="0"/>
              <a:t>)  účinek </a:t>
            </a:r>
            <a:r>
              <a:rPr lang="cs-CZ" sz="2400" dirty="0"/>
              <a:t>je </a:t>
            </a:r>
            <a:r>
              <a:rPr lang="cs-CZ" sz="2400" dirty="0" smtClean="0"/>
              <a:t> nevypočitatelný, někdy již </a:t>
            </a:r>
            <a:r>
              <a:rPr lang="cs-CZ" sz="2400" dirty="0"/>
              <a:t>po prvním užití nastat velké problémy v </a:t>
            </a:r>
            <a:r>
              <a:rPr lang="cs-CZ" sz="2400" dirty="0" smtClean="0"/>
              <a:t>podobě  halucinací </a:t>
            </a:r>
            <a:r>
              <a:rPr lang="cs-CZ" sz="2400" dirty="0"/>
              <a:t>a </a:t>
            </a:r>
            <a:r>
              <a:rPr lang="cs-CZ" sz="2400" dirty="0" smtClean="0"/>
              <a:t>panických  reakcí</a:t>
            </a:r>
          </a:p>
          <a:p>
            <a:endParaRPr lang="cs-CZ" sz="2400" dirty="0"/>
          </a:p>
          <a:p>
            <a:pPr marL="0" indent="0">
              <a:buNone/>
            </a:pPr>
            <a:r>
              <a:rPr lang="cs-CZ" sz="2400" b="1" u="sng" dirty="0" err="1"/>
              <a:t>Psilocybin</a:t>
            </a:r>
            <a:r>
              <a:rPr lang="cs-CZ" sz="2400" b="1" u="sng" dirty="0"/>
              <a:t> (Lysohlávky)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- látka obsažena </a:t>
            </a:r>
            <a:r>
              <a:rPr lang="cs-CZ" sz="2400" dirty="0"/>
              <a:t>v houbách </a:t>
            </a:r>
            <a:r>
              <a:rPr lang="cs-CZ" sz="2400" dirty="0" smtClean="0"/>
              <a:t>Lysohlávkách</a:t>
            </a:r>
          </a:p>
          <a:p>
            <a:pPr marL="0" indent="0">
              <a:buNone/>
            </a:pPr>
            <a:r>
              <a:rPr lang="cs-CZ" sz="2400" dirty="0" smtClean="0"/>
              <a:t>- účinek -  </a:t>
            </a:r>
            <a:r>
              <a:rPr lang="cs-CZ" sz="2400" dirty="0"/>
              <a:t>pocity neklidu nebo naopak ospalosti, mohou </a:t>
            </a:r>
            <a:r>
              <a:rPr lang="cs-CZ" sz="2400" dirty="0" smtClean="0"/>
              <a:t>být bolesti </a:t>
            </a:r>
            <a:r>
              <a:rPr lang="cs-CZ" sz="2400" dirty="0"/>
              <a:t>hlavy, poruchy koordinace, mění </a:t>
            </a:r>
            <a:r>
              <a:rPr lang="cs-CZ" sz="2400" dirty="0" smtClean="0"/>
              <a:t> se </a:t>
            </a:r>
            <a:r>
              <a:rPr lang="cs-CZ" sz="2400" dirty="0"/>
              <a:t>vnímání </a:t>
            </a:r>
            <a:r>
              <a:rPr lang="cs-CZ" sz="2400" dirty="0" smtClean="0"/>
              <a:t>reality</a:t>
            </a:r>
          </a:p>
          <a:p>
            <a:endParaRPr lang="cs-CZ" sz="1600" b="1" u="sng" dirty="0"/>
          </a:p>
          <a:p>
            <a:endParaRPr lang="cs-CZ" sz="1600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998969656"/>
              </p:ext>
            </p:extLst>
          </p:nvPr>
        </p:nvGraphicFramePr>
        <p:xfrm>
          <a:off x="6876256" y="3212976"/>
          <a:ext cx="1979712" cy="13681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41022672"/>
              </p:ext>
            </p:extLst>
          </p:nvPr>
        </p:nvGraphicFramePr>
        <p:xfrm>
          <a:off x="6547970" y="0"/>
          <a:ext cx="2339752" cy="13407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4198441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Opiáty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8686800" cy="5030019"/>
          </a:xfrm>
        </p:spPr>
        <p:txBody>
          <a:bodyPr>
            <a:noAutofit/>
          </a:bodyPr>
          <a:lstStyle/>
          <a:p>
            <a:r>
              <a:rPr lang="cs-CZ" sz="1600" dirty="0" smtClean="0"/>
              <a:t>Opium -látka </a:t>
            </a:r>
            <a:r>
              <a:rPr lang="cs-CZ" sz="1600" dirty="0"/>
              <a:t>obsažená v nezralých </a:t>
            </a:r>
            <a:r>
              <a:rPr lang="cs-CZ" sz="1600" dirty="0" smtClean="0"/>
              <a:t>makovicích</a:t>
            </a:r>
          </a:p>
          <a:p>
            <a:r>
              <a:rPr lang="cs-CZ" sz="1600" dirty="0" smtClean="0"/>
              <a:t>účinná </a:t>
            </a:r>
            <a:r>
              <a:rPr lang="cs-CZ" sz="1600" dirty="0"/>
              <a:t>látka většiny </a:t>
            </a:r>
            <a:r>
              <a:rPr lang="cs-CZ" sz="1600" dirty="0" smtClean="0"/>
              <a:t>opiátů - morfin</a:t>
            </a:r>
          </a:p>
          <a:p>
            <a:r>
              <a:rPr lang="cs-CZ" sz="1600" dirty="0" smtClean="0"/>
              <a:t>Opiáty  -používány také </a:t>
            </a:r>
            <a:r>
              <a:rPr lang="cs-CZ" sz="1600" dirty="0"/>
              <a:t>v lékařství (</a:t>
            </a:r>
            <a:r>
              <a:rPr lang="cs-CZ" sz="1600" dirty="0" smtClean="0"/>
              <a:t>narkotika)</a:t>
            </a:r>
          </a:p>
          <a:p>
            <a:r>
              <a:rPr lang="cs-CZ" sz="1600" dirty="0" smtClean="0"/>
              <a:t>jejich </a:t>
            </a:r>
            <a:r>
              <a:rPr lang="cs-CZ" sz="1600" dirty="0"/>
              <a:t>závislostní potenciál  </a:t>
            </a:r>
            <a:r>
              <a:rPr lang="cs-CZ" sz="1600" dirty="0" smtClean="0"/>
              <a:t>-  vysoký</a:t>
            </a:r>
            <a:endParaRPr lang="cs-CZ" sz="1600" dirty="0"/>
          </a:p>
          <a:p>
            <a:pPr marL="0" indent="0">
              <a:buNone/>
            </a:pPr>
            <a:r>
              <a:rPr lang="cs-CZ" sz="1600" b="1" u="sng" dirty="0"/>
              <a:t>Opium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 Tradiční </a:t>
            </a:r>
            <a:r>
              <a:rPr lang="cs-CZ" sz="1600" dirty="0"/>
              <a:t>užívání opia </a:t>
            </a:r>
            <a:r>
              <a:rPr lang="cs-CZ" sz="1600" dirty="0" smtClean="0"/>
              <a:t> - </a:t>
            </a:r>
            <a:r>
              <a:rPr lang="cs-CZ" sz="1600" dirty="0"/>
              <a:t>kouření nebo vaření </a:t>
            </a:r>
            <a:r>
              <a:rPr lang="cs-CZ" sz="1600" dirty="0" smtClean="0"/>
              <a:t>odvarů, </a:t>
            </a:r>
            <a:r>
              <a:rPr lang="cs-CZ" sz="1600" dirty="0"/>
              <a:t>aplikuje </a:t>
            </a:r>
            <a:r>
              <a:rPr lang="cs-CZ" sz="1600" dirty="0" smtClean="0"/>
              <a:t> se také injekčně </a:t>
            </a:r>
            <a:r>
              <a:rPr lang="cs-CZ" sz="1600" dirty="0"/>
              <a:t>přímo do </a:t>
            </a:r>
            <a:r>
              <a:rPr lang="cs-CZ" sz="1600" dirty="0" smtClean="0"/>
              <a:t>žil</a:t>
            </a:r>
          </a:p>
          <a:p>
            <a:pPr marL="0" indent="0">
              <a:buNone/>
            </a:pPr>
            <a:r>
              <a:rPr lang="cs-CZ" sz="1600" dirty="0" smtClean="0"/>
              <a:t>příznaky  -  </a:t>
            </a:r>
            <a:r>
              <a:rPr lang="cs-CZ" sz="1600" dirty="0"/>
              <a:t>tlumení mozkové činnosti, tlumení bolesti, navozování pocitu euforie a </a:t>
            </a:r>
            <a:r>
              <a:rPr lang="cs-CZ" sz="1600" dirty="0" smtClean="0"/>
              <a:t>klidu, </a:t>
            </a:r>
            <a:r>
              <a:rPr lang="cs-CZ" sz="1600" dirty="0"/>
              <a:t>neschopnost soustředění, nezájem o okolí, snížení ostrosti vidění, nevolnosti a zvracení, sucho v ústech, očích a nose, </a:t>
            </a:r>
            <a:r>
              <a:rPr lang="cs-CZ" sz="1600" dirty="0" smtClean="0"/>
              <a:t>zácpa, někdy </a:t>
            </a:r>
            <a:r>
              <a:rPr lang="cs-CZ" sz="1600" dirty="0"/>
              <a:t>se mohou objevit i křeče, halucinace a pocity </a:t>
            </a:r>
            <a:r>
              <a:rPr lang="cs-CZ" sz="1600" dirty="0" smtClean="0"/>
              <a:t>úzkosti </a:t>
            </a:r>
            <a:endParaRPr lang="cs-CZ" sz="1600" dirty="0"/>
          </a:p>
          <a:p>
            <a:pPr marL="0" indent="0">
              <a:buNone/>
            </a:pPr>
            <a:r>
              <a:rPr lang="cs-CZ" sz="1600" b="1" u="sng" dirty="0"/>
              <a:t>Heroin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- </a:t>
            </a:r>
            <a:r>
              <a:rPr lang="cs-CZ" sz="1600" dirty="0"/>
              <a:t>nejčastěji zneužívaným opiátem 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Objevuje se </a:t>
            </a:r>
            <a:r>
              <a:rPr lang="cs-CZ" sz="1600" dirty="0"/>
              <a:t>ve formě hnědého nebo bílého </a:t>
            </a:r>
            <a:r>
              <a:rPr lang="cs-CZ" sz="1600" dirty="0" smtClean="0"/>
              <a:t>prášku</a:t>
            </a:r>
          </a:p>
          <a:p>
            <a:pPr marL="0" indent="0">
              <a:buNone/>
            </a:pPr>
            <a:r>
              <a:rPr lang="cs-CZ" sz="1600" dirty="0" smtClean="0"/>
              <a:t>Nejčastěji se </a:t>
            </a:r>
            <a:r>
              <a:rPr lang="cs-CZ" sz="1600" dirty="0"/>
              <a:t>vstřikuje přímo do žil, někdy se i </a:t>
            </a:r>
            <a:r>
              <a:rPr lang="cs-CZ" sz="1600" dirty="0" smtClean="0"/>
              <a:t>kouří</a:t>
            </a:r>
          </a:p>
          <a:p>
            <a:pPr marL="0" indent="0">
              <a:buNone/>
            </a:pPr>
            <a:r>
              <a:rPr lang="cs-CZ" sz="1600" b="1" dirty="0" err="1" smtClean="0"/>
              <a:t>Subutex</a:t>
            </a:r>
            <a:r>
              <a:rPr lang="cs-CZ" sz="1600" b="1" dirty="0" smtClean="0"/>
              <a:t> </a:t>
            </a:r>
            <a:r>
              <a:rPr lang="cs-CZ" sz="1600" b="1" dirty="0"/>
              <a:t>(Buprenorfin)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- </a:t>
            </a:r>
            <a:r>
              <a:rPr lang="cs-CZ" sz="1600" dirty="0"/>
              <a:t>lék proti </a:t>
            </a:r>
            <a:r>
              <a:rPr lang="cs-CZ" sz="1600" dirty="0" smtClean="0"/>
              <a:t>bolesti</a:t>
            </a:r>
          </a:p>
          <a:p>
            <a:pPr marL="0" indent="0">
              <a:buNone/>
            </a:pPr>
            <a:r>
              <a:rPr lang="cs-CZ" sz="1600" dirty="0" smtClean="0"/>
              <a:t>účinek </a:t>
            </a:r>
            <a:r>
              <a:rPr lang="cs-CZ" sz="1600" dirty="0"/>
              <a:t>je sice slabší než u </a:t>
            </a:r>
            <a:r>
              <a:rPr lang="cs-CZ" sz="1600" dirty="0" smtClean="0"/>
              <a:t>heroinu</a:t>
            </a:r>
          </a:p>
          <a:p>
            <a:pPr marL="0" indent="0">
              <a:buNone/>
            </a:pPr>
            <a:r>
              <a:rPr lang="cs-CZ" sz="1600" dirty="0" smtClean="0"/>
              <a:t>Nejčastěji - forma </a:t>
            </a:r>
            <a:r>
              <a:rPr lang="cs-CZ" sz="1600" dirty="0"/>
              <a:t>tablet </a:t>
            </a:r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8636574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Psychofarmaka (</a:t>
            </a:r>
            <a:r>
              <a:rPr lang="cs-CZ" b="1" dirty="0" err="1">
                <a:solidFill>
                  <a:schemeClr val="accent6">
                    <a:lumMod val="50000"/>
                  </a:schemeClr>
                </a:solidFill>
              </a:rPr>
              <a:t>trankvilizéry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)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ůvodem </a:t>
            </a:r>
            <a:r>
              <a:rPr lang="cs-CZ" sz="2400" dirty="0"/>
              <a:t>léky na léčení psychotických stavů - zbavují </a:t>
            </a:r>
            <a:r>
              <a:rPr lang="cs-CZ" sz="2400" dirty="0" smtClean="0"/>
              <a:t>strachu </a:t>
            </a:r>
            <a:r>
              <a:rPr lang="cs-CZ" sz="2400" dirty="0"/>
              <a:t>a halucinací, uvolňují, zklidňují a zmírňují agresivitu </a:t>
            </a:r>
            <a:r>
              <a:rPr lang="cs-CZ" sz="2400" dirty="0" smtClean="0"/>
              <a:t>pacientů</a:t>
            </a:r>
          </a:p>
          <a:p>
            <a:r>
              <a:rPr lang="cs-CZ" sz="2400" dirty="0" smtClean="0"/>
              <a:t>řada </a:t>
            </a:r>
            <a:r>
              <a:rPr lang="cs-CZ" sz="2400" dirty="0"/>
              <a:t>nežádoucích účinků - </a:t>
            </a:r>
            <a:r>
              <a:rPr lang="cs-CZ" sz="2400" dirty="0" smtClean="0"/>
              <a:t>poruchy </a:t>
            </a:r>
            <a:r>
              <a:rPr lang="cs-CZ" sz="2400" dirty="0"/>
              <a:t>koordinace, </a:t>
            </a:r>
            <a:r>
              <a:rPr lang="cs-CZ" sz="2400" dirty="0" smtClean="0"/>
              <a:t>poruchy </a:t>
            </a:r>
            <a:r>
              <a:rPr lang="cs-CZ" sz="2400" dirty="0"/>
              <a:t>oběhového systému, paměti, zhoršení sexuálních </a:t>
            </a:r>
            <a:r>
              <a:rPr lang="cs-CZ" sz="2400" dirty="0" smtClean="0"/>
              <a:t>funkcí</a:t>
            </a:r>
          </a:p>
          <a:p>
            <a:r>
              <a:rPr lang="cs-CZ" sz="2400" dirty="0" smtClean="0"/>
              <a:t>mohou </a:t>
            </a:r>
            <a:r>
              <a:rPr lang="cs-CZ" sz="2400" dirty="0"/>
              <a:t>vytvořit i těžkou psychickou a fyzickou závislost s abstinenčními syndromy </a:t>
            </a:r>
            <a:endParaRPr lang="cs-CZ" sz="2400" dirty="0" smtClean="0"/>
          </a:p>
          <a:p>
            <a:r>
              <a:rPr lang="cs-CZ" sz="2400" dirty="0" smtClean="0"/>
              <a:t>nejčastěji </a:t>
            </a:r>
            <a:r>
              <a:rPr lang="cs-CZ" sz="2400" dirty="0"/>
              <a:t>zneužívaná psychofarmaka </a:t>
            </a:r>
            <a:r>
              <a:rPr lang="cs-CZ" sz="2400" dirty="0" smtClean="0"/>
              <a:t>- barbituráty</a:t>
            </a:r>
            <a:r>
              <a:rPr lang="cs-CZ" sz="2400" dirty="0"/>
              <a:t>, benzodiazepiny a </a:t>
            </a:r>
            <a:r>
              <a:rPr lang="cs-CZ" sz="2400" dirty="0" err="1" smtClean="0"/>
              <a:t>rohypnol</a:t>
            </a:r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955787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76672"/>
            <a:ext cx="8686800" cy="838200"/>
          </a:xfrm>
        </p:spPr>
        <p:txBody>
          <a:bodyPr>
            <a:normAutofit fontScale="90000"/>
          </a:bodyPr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Stimulační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drogy I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84134" y="1196752"/>
            <a:ext cx="8686800" cy="5400600"/>
          </a:xfrm>
        </p:spPr>
        <p:txBody>
          <a:bodyPr>
            <a:noAutofit/>
          </a:bodyPr>
          <a:lstStyle/>
          <a:p>
            <a:r>
              <a:rPr lang="cs-CZ" sz="1800" dirty="0" smtClean="0"/>
              <a:t>vyvolávají </a:t>
            </a:r>
            <a:r>
              <a:rPr lang="cs-CZ" sz="1800" dirty="0"/>
              <a:t>tělesné a duševní povzbuzení, </a:t>
            </a:r>
            <a:r>
              <a:rPr lang="cs-CZ" sz="1800" dirty="0" smtClean="0"/>
              <a:t>pocit </a:t>
            </a:r>
            <a:r>
              <a:rPr lang="cs-CZ" sz="1800" dirty="0"/>
              <a:t>svěžesti nebo také až </a:t>
            </a:r>
            <a:r>
              <a:rPr lang="cs-CZ" sz="1800" dirty="0" smtClean="0"/>
              <a:t>nekontrolované vzrušení</a:t>
            </a:r>
          </a:p>
          <a:p>
            <a:r>
              <a:rPr lang="cs-CZ" sz="1800" dirty="0" smtClean="0"/>
              <a:t>legální stimulanty - </a:t>
            </a:r>
            <a:r>
              <a:rPr lang="cs-CZ" sz="1800" dirty="0"/>
              <a:t>káva a </a:t>
            </a:r>
            <a:r>
              <a:rPr lang="cs-CZ" sz="1800" dirty="0" smtClean="0"/>
              <a:t>čaj</a:t>
            </a:r>
          </a:p>
          <a:p>
            <a:r>
              <a:rPr lang="cs-CZ" sz="1800" dirty="0" smtClean="0"/>
              <a:t>nevyvolávají </a:t>
            </a:r>
            <a:r>
              <a:rPr lang="cs-CZ" sz="1800" dirty="0"/>
              <a:t>fyzickou </a:t>
            </a:r>
            <a:r>
              <a:rPr lang="cs-CZ" sz="1800" dirty="0" smtClean="0"/>
              <a:t>závislost, </a:t>
            </a:r>
            <a:r>
              <a:rPr lang="cs-CZ" sz="1800" dirty="0"/>
              <a:t>způsobují velmi silnou psychickou </a:t>
            </a:r>
            <a:r>
              <a:rPr lang="cs-CZ" sz="1800" dirty="0" smtClean="0"/>
              <a:t>závislost, jejich užíváním se </a:t>
            </a:r>
            <a:r>
              <a:rPr lang="cs-CZ" sz="1800" dirty="0"/>
              <a:t>zvyšuje riziko vzniku srdečních a mozkových </a:t>
            </a:r>
            <a:r>
              <a:rPr lang="cs-CZ" sz="1800" dirty="0" smtClean="0"/>
              <a:t>příhod</a:t>
            </a:r>
            <a:endParaRPr lang="cs-CZ" sz="1800" dirty="0"/>
          </a:p>
          <a:p>
            <a:pPr marL="0" indent="0">
              <a:buNone/>
            </a:pPr>
            <a:r>
              <a:rPr lang="cs-CZ" sz="1800" b="1" u="sng" dirty="0"/>
              <a:t>Amfetaminy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 smtClean="0"/>
              <a:t>- stimulují  CNS,  </a:t>
            </a:r>
            <a:r>
              <a:rPr lang="cs-CZ" sz="1800" dirty="0"/>
              <a:t>používány jako nepovolený doping ve </a:t>
            </a:r>
            <a:r>
              <a:rPr lang="cs-CZ" sz="1800" dirty="0" smtClean="0"/>
              <a:t>sportu</a:t>
            </a:r>
          </a:p>
          <a:p>
            <a:pPr marL="0" indent="0">
              <a:buNone/>
            </a:pPr>
            <a:r>
              <a:rPr lang="cs-CZ" sz="1800" dirty="0" smtClean="0"/>
              <a:t>účinky - </a:t>
            </a:r>
            <a:r>
              <a:rPr lang="cs-CZ" sz="1800" dirty="0"/>
              <a:t>euforie, </a:t>
            </a:r>
            <a:r>
              <a:rPr lang="cs-CZ" sz="1800" dirty="0" smtClean="0"/>
              <a:t> sebedůvěra </a:t>
            </a:r>
            <a:r>
              <a:rPr lang="cs-CZ" sz="1800" dirty="0"/>
              <a:t>a </a:t>
            </a:r>
            <a:r>
              <a:rPr lang="cs-CZ" sz="1800" dirty="0" smtClean="0"/>
              <a:t>neúnavnosti, ztráta </a:t>
            </a:r>
            <a:r>
              <a:rPr lang="cs-CZ" sz="1800" dirty="0"/>
              <a:t>hmotnosti, srdeční arytmii, zvýšení krevního </a:t>
            </a:r>
            <a:r>
              <a:rPr lang="cs-CZ" sz="1800" dirty="0" smtClean="0"/>
              <a:t>tlaku, také </a:t>
            </a:r>
            <a:r>
              <a:rPr lang="cs-CZ" sz="1800" dirty="0"/>
              <a:t>halucinace, úzkosti, těžké deprese a </a:t>
            </a:r>
            <a:r>
              <a:rPr lang="cs-CZ" sz="1800" dirty="0" smtClean="0"/>
              <a:t>psychózy</a:t>
            </a:r>
          </a:p>
          <a:p>
            <a:pPr marL="0" indent="0">
              <a:buNone/>
            </a:pPr>
            <a:r>
              <a:rPr lang="cs-CZ" sz="1800" dirty="0" smtClean="0"/>
              <a:t>nejčastěji </a:t>
            </a:r>
            <a:r>
              <a:rPr lang="cs-CZ" sz="1800" dirty="0"/>
              <a:t>v podobě tzv. "</a:t>
            </a:r>
            <a:r>
              <a:rPr lang="cs-CZ" sz="1800" dirty="0" err="1"/>
              <a:t>ice</a:t>
            </a:r>
            <a:r>
              <a:rPr lang="cs-CZ" sz="1800" dirty="0"/>
              <a:t>" (led), který lze kouřit, </a:t>
            </a:r>
            <a:r>
              <a:rPr lang="cs-CZ" sz="1800" dirty="0" smtClean="0"/>
              <a:t>aplikují  se  i šňupáním nebo injekčně</a:t>
            </a:r>
            <a:endParaRPr lang="cs-CZ" sz="1800" dirty="0"/>
          </a:p>
          <a:p>
            <a:pPr marL="0" indent="0">
              <a:buNone/>
            </a:pPr>
            <a:r>
              <a:rPr lang="cs-CZ" sz="1800" b="1" u="sng" dirty="0"/>
              <a:t>Kokain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 smtClean="0"/>
              <a:t> - z  </a:t>
            </a:r>
            <a:r>
              <a:rPr lang="cs-CZ" sz="1800" dirty="0"/>
              <a:t>jihoamerického keře </a:t>
            </a:r>
            <a:r>
              <a:rPr lang="cs-CZ" sz="1800" dirty="0" smtClean="0"/>
              <a:t> koka , tradičně se  žvýká, </a:t>
            </a:r>
            <a:r>
              <a:rPr lang="cs-CZ" sz="1800" dirty="0"/>
              <a:t>častěji se však kokain </a:t>
            </a:r>
            <a:r>
              <a:rPr lang="cs-CZ" sz="1800" dirty="0" smtClean="0"/>
              <a:t> šňupe </a:t>
            </a:r>
          </a:p>
          <a:p>
            <a:pPr marL="0" indent="0">
              <a:buNone/>
            </a:pPr>
            <a:r>
              <a:rPr lang="cs-CZ" sz="1800" dirty="0" smtClean="0"/>
              <a:t>Účinek - veselost, družnost, příjemné halucinace, potřeba </a:t>
            </a:r>
            <a:r>
              <a:rPr lang="cs-CZ" sz="1800" dirty="0"/>
              <a:t>pohybu a fyzické </a:t>
            </a:r>
            <a:r>
              <a:rPr lang="cs-CZ" sz="1800" dirty="0" smtClean="0"/>
              <a:t>činnosti, euforie</a:t>
            </a:r>
            <a:r>
              <a:rPr lang="cs-CZ" sz="1800" dirty="0"/>
              <a:t>, mizí zábrany a objevují se poruchy chování a </a:t>
            </a:r>
            <a:r>
              <a:rPr lang="cs-CZ" sz="1800" dirty="0" smtClean="0"/>
              <a:t>hyperaktivita</a:t>
            </a:r>
          </a:p>
          <a:p>
            <a:pPr marL="0" indent="0">
              <a:buNone/>
            </a:pPr>
            <a:r>
              <a:rPr lang="cs-CZ" sz="1800" dirty="0" smtClean="0"/>
              <a:t>dlouhodobé užívání - </a:t>
            </a:r>
            <a:r>
              <a:rPr lang="cs-CZ" sz="1800" dirty="0"/>
              <a:t>stavy úzkosti, paniky, </a:t>
            </a:r>
            <a:r>
              <a:rPr lang="cs-CZ" sz="1800" dirty="0" smtClean="0"/>
              <a:t> paranoidní představy</a:t>
            </a:r>
          </a:p>
          <a:p>
            <a:pPr marL="0" indent="0">
              <a:buNone/>
            </a:pPr>
            <a:r>
              <a:rPr lang="cs-CZ" sz="1800" dirty="0" smtClean="0"/>
              <a:t>šňupání </a:t>
            </a:r>
            <a:r>
              <a:rPr lang="cs-CZ" sz="1800" dirty="0"/>
              <a:t>vede k často nevratnému poškození nosní sliznice a ztrátě </a:t>
            </a:r>
            <a:r>
              <a:rPr lang="cs-CZ" sz="1800" dirty="0" smtClean="0"/>
              <a:t>čichu</a:t>
            </a:r>
          </a:p>
        </p:txBody>
      </p:sp>
    </p:spTree>
    <p:extLst>
      <p:ext uri="{BB962C8B-B14F-4D97-AF65-F5344CB8AC3E}">
        <p14:creationId xmlns:p14="http://schemas.microsoft.com/office/powerpoint/2010/main" val="31400125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Stimulační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drogy II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b="1" u="sng" dirty="0"/>
              <a:t>Pervitin (Metamfetamin)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 - často označován jako "tradiční" česká droga</a:t>
            </a:r>
          </a:p>
          <a:p>
            <a:pPr marL="0" indent="0">
              <a:buNone/>
            </a:pPr>
            <a:r>
              <a:rPr lang="cs-CZ" sz="2000" dirty="0" smtClean="0"/>
              <a:t>- nejčastěji </a:t>
            </a:r>
            <a:r>
              <a:rPr lang="cs-CZ" sz="2000" dirty="0"/>
              <a:t>se vyrábí nelegálně tzv. "domácími vařiči" - forma  bílého prášku, šňupe se nebo nitrožilně</a:t>
            </a:r>
          </a:p>
          <a:p>
            <a:pPr marL="0" indent="0">
              <a:buNone/>
            </a:pPr>
            <a:r>
              <a:rPr lang="cs-CZ" sz="2000" dirty="0" smtClean="0"/>
              <a:t>- patří </a:t>
            </a:r>
            <a:r>
              <a:rPr lang="cs-CZ" sz="2000" dirty="0"/>
              <a:t>do skupiny tanečních drog</a:t>
            </a:r>
          </a:p>
          <a:p>
            <a:pPr marL="0" indent="0">
              <a:buNone/>
            </a:pPr>
            <a:endParaRPr lang="cs-CZ" sz="2000" b="1" u="sng" dirty="0"/>
          </a:p>
          <a:p>
            <a:pPr marL="0" indent="0">
              <a:buNone/>
            </a:pPr>
            <a:r>
              <a:rPr lang="cs-CZ" sz="2000" b="1" u="sng" dirty="0" smtClean="0"/>
              <a:t>Extáze </a:t>
            </a:r>
            <a:r>
              <a:rPr lang="cs-CZ" sz="2000" b="1" u="sng" dirty="0"/>
              <a:t>(MDMA) – taneční droga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- chemicky - </a:t>
            </a:r>
            <a:r>
              <a:rPr lang="cs-CZ" sz="2000" dirty="0" err="1"/>
              <a:t>fenyletylamin</a:t>
            </a:r>
            <a:r>
              <a:rPr lang="cs-CZ" sz="2000" dirty="0"/>
              <a:t> a svými účinky se řadí na pomezí halucinogenních a stimulačních drog</a:t>
            </a:r>
          </a:p>
          <a:p>
            <a:pPr marL="0" indent="0">
              <a:buNone/>
            </a:pPr>
            <a:r>
              <a:rPr lang="cs-CZ" sz="2000" dirty="0"/>
              <a:t> - nejvíce ve formě tablet nebo kapslí</a:t>
            </a:r>
          </a:p>
          <a:p>
            <a:pPr marL="0" indent="0">
              <a:buNone/>
            </a:pPr>
            <a:r>
              <a:rPr lang="cs-CZ" sz="2000" dirty="0"/>
              <a:t> - pocity klidu a pohody, mizí stres a zlepší se nálada, objevují se pocity empatie a potřeby se někoho  dotýkat, nebezpečné jsou však nežádoucí účinky  - absence pocitu žízně či poškození nervových  buněk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9964865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Těkavé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látky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nejnebezpečnější </a:t>
            </a:r>
            <a:r>
              <a:rPr lang="cs-CZ" sz="2400" dirty="0"/>
              <a:t>skupina </a:t>
            </a:r>
            <a:r>
              <a:rPr lang="cs-CZ" sz="2400" dirty="0" smtClean="0"/>
              <a:t>látek</a:t>
            </a:r>
          </a:p>
          <a:p>
            <a:r>
              <a:rPr lang="cs-CZ" sz="2400" dirty="0" smtClean="0"/>
              <a:t>silný </a:t>
            </a:r>
            <a:r>
              <a:rPr lang="cs-CZ" sz="2400" dirty="0"/>
              <a:t>narkotickým (tlumivým) účinkem a snadno dochází k předávkování s následkem </a:t>
            </a:r>
            <a:r>
              <a:rPr lang="cs-CZ" sz="2400" dirty="0" smtClean="0"/>
              <a:t>smrti</a:t>
            </a:r>
          </a:p>
          <a:p>
            <a:r>
              <a:rPr lang="cs-CZ" sz="2400" dirty="0" smtClean="0"/>
              <a:t>těžká </a:t>
            </a:r>
            <a:r>
              <a:rPr lang="cs-CZ" sz="2400" dirty="0"/>
              <a:t>a nevratná poškození mozku, jater, ledvin a kostní </a:t>
            </a:r>
            <a:r>
              <a:rPr lang="cs-CZ" sz="2400" dirty="0" smtClean="0"/>
              <a:t>dřeně</a:t>
            </a:r>
          </a:p>
          <a:p>
            <a:pPr marL="0" indent="0">
              <a:buNone/>
            </a:pPr>
            <a:r>
              <a:rPr lang="cs-CZ" sz="2400" b="1" u="sng" dirty="0" smtClean="0"/>
              <a:t>Toluen </a:t>
            </a:r>
            <a:r>
              <a:rPr lang="cs-CZ" sz="2400" b="1" u="sng" dirty="0"/>
              <a:t>(</a:t>
            </a:r>
            <a:r>
              <a:rPr lang="cs-CZ" sz="2400" b="1" u="sng" dirty="0" err="1"/>
              <a:t>methylbenzen</a:t>
            </a:r>
            <a:r>
              <a:rPr lang="cs-CZ" sz="2400" b="1" u="sng" dirty="0" smtClean="0"/>
              <a:t>)</a:t>
            </a:r>
          </a:p>
          <a:p>
            <a:pPr marL="0" indent="0">
              <a:buNone/>
            </a:pPr>
            <a:r>
              <a:rPr lang="cs-CZ" sz="2400" dirty="0" smtClean="0"/>
              <a:t>- kapalina</a:t>
            </a:r>
          </a:p>
          <a:p>
            <a:pPr marL="0" indent="0">
              <a:buNone/>
            </a:pPr>
            <a:r>
              <a:rPr lang="cs-CZ" sz="2400" dirty="0" smtClean="0"/>
              <a:t>- inhalace </a:t>
            </a:r>
            <a:r>
              <a:rPr lang="cs-CZ" sz="2400" dirty="0"/>
              <a:t>(vdechování) </a:t>
            </a:r>
            <a:r>
              <a:rPr lang="cs-CZ" sz="2400" dirty="0" smtClean="0"/>
              <a:t>výparů -pocit </a:t>
            </a:r>
            <a:r>
              <a:rPr lang="cs-CZ" sz="2400" dirty="0"/>
              <a:t>euforie, </a:t>
            </a:r>
            <a:r>
              <a:rPr lang="cs-CZ" sz="2400" dirty="0" smtClean="0"/>
              <a:t>halucinace </a:t>
            </a:r>
            <a:r>
              <a:rPr lang="cs-CZ" sz="2400" dirty="0"/>
              <a:t>a změny </a:t>
            </a:r>
            <a:r>
              <a:rPr lang="cs-CZ" sz="2400" dirty="0" smtClean="0"/>
              <a:t>nálad</a:t>
            </a:r>
          </a:p>
          <a:p>
            <a:pPr marL="0" indent="0">
              <a:buNone/>
            </a:pPr>
            <a:r>
              <a:rPr lang="cs-CZ" sz="2400" dirty="0" smtClean="0"/>
              <a:t>- silná psychická závislost</a:t>
            </a:r>
          </a:p>
          <a:p>
            <a:pPr marL="0" indent="0">
              <a:buNone/>
            </a:pPr>
            <a:r>
              <a:rPr lang="cs-CZ" sz="2400" dirty="0" smtClean="0"/>
              <a:t>- snadno </a:t>
            </a:r>
            <a:r>
              <a:rPr lang="cs-CZ" sz="2400" dirty="0"/>
              <a:t>může dojít k </a:t>
            </a:r>
            <a:r>
              <a:rPr lang="cs-CZ" sz="2400" dirty="0" smtClean="0"/>
              <a:t>předávkování - často smrt</a:t>
            </a:r>
            <a:endParaRPr lang="cs-CZ" sz="2400" dirty="0"/>
          </a:p>
          <a:p>
            <a:endParaRPr lang="cs-CZ" sz="2400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06749434"/>
              </p:ext>
            </p:extLst>
          </p:nvPr>
        </p:nvGraphicFramePr>
        <p:xfrm>
          <a:off x="6082145" y="0"/>
          <a:ext cx="3048000" cy="1916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74258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Drogová závislost</a:t>
            </a:r>
            <a:r>
              <a:rPr lang="cs-CZ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/>
              </a:rPr>
              <a:t/>
            </a:r>
            <a:br>
              <a:rPr lang="cs-CZ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/>
              </a:rPr>
            </a:br>
            <a:endParaRPr lang="cs-CZ" dirty="0"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>
              <a:buClrTx/>
              <a:buSzTx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Arial"/>
                <a:ea typeface="Times New Roman"/>
              </a:rPr>
              <a:t>- </a:t>
            </a:r>
            <a:r>
              <a:rPr lang="cs-CZ" sz="2400" b="1" dirty="0">
                <a:solidFill>
                  <a:schemeClr val="tx1"/>
                </a:solidFill>
                <a:ea typeface="Times New Roman"/>
              </a:rPr>
              <a:t>vážná porucha zdraví, která </a:t>
            </a:r>
            <a:r>
              <a:rPr lang="cs-CZ" sz="2400" b="1" dirty="0" smtClean="0">
                <a:solidFill>
                  <a:schemeClr val="tx1"/>
                </a:solidFill>
                <a:ea typeface="Times New Roman"/>
              </a:rPr>
              <a:t>má tyto charakteristiky:</a:t>
            </a:r>
            <a:endParaRPr lang="cs-CZ" sz="2400" b="1" dirty="0">
              <a:solidFill>
                <a:schemeClr val="tx1"/>
              </a:solidFill>
              <a:ea typeface="Times New Roman"/>
            </a:endParaRPr>
          </a:p>
          <a:p>
            <a:pPr marL="0" lvl="0" indent="0">
              <a:buClrTx/>
              <a:buSzTx/>
              <a:buFont typeface="Wingdings" pitchFamily="2" charset="2"/>
              <a:buChar char="q"/>
              <a:defRPr/>
            </a:pPr>
            <a:r>
              <a:rPr lang="cs-CZ" sz="2400" b="1" dirty="0">
                <a:ea typeface="Times New Roman"/>
              </a:rPr>
              <a:t>silná, nezvladatelná touha po opakovaném užití </a:t>
            </a:r>
            <a:r>
              <a:rPr lang="cs-CZ" sz="2400" b="1" dirty="0" smtClean="0">
                <a:ea typeface="Times New Roman"/>
              </a:rPr>
              <a:t>drogy  -  </a:t>
            </a:r>
            <a:r>
              <a:rPr lang="cs-CZ" sz="2400" b="1" dirty="0">
                <a:ea typeface="Times New Roman"/>
              </a:rPr>
              <a:t>ustoupí až po užití drogy</a:t>
            </a:r>
          </a:p>
          <a:p>
            <a:pPr marL="0" lvl="0" indent="0">
              <a:buClrTx/>
              <a:buSzTx/>
              <a:buFont typeface="Wingdings" pitchFamily="2" charset="2"/>
              <a:buChar char="q"/>
              <a:defRPr/>
            </a:pPr>
            <a:r>
              <a:rPr lang="cs-CZ" sz="2400" b="1" dirty="0">
                <a:solidFill>
                  <a:schemeClr val="tx1"/>
                </a:solidFill>
                <a:ea typeface="Times New Roman"/>
              </a:rPr>
              <a:t>tendence k zvyšování dávek</a:t>
            </a:r>
          </a:p>
          <a:p>
            <a:pPr marL="0" lvl="0" indent="0">
              <a:buClrTx/>
              <a:buSzTx/>
              <a:buFont typeface="Wingdings" pitchFamily="2" charset="2"/>
              <a:buChar char="q"/>
              <a:defRPr/>
            </a:pPr>
            <a:r>
              <a:rPr lang="cs-CZ" sz="2400" b="1" dirty="0">
                <a:ea typeface="Times New Roman"/>
              </a:rPr>
              <a:t>existence psychické či fyzické závislosti – abstinenční syndrom</a:t>
            </a:r>
          </a:p>
          <a:p>
            <a:pPr marL="0" lvl="0" indent="0">
              <a:buClrTx/>
              <a:buSzTx/>
              <a:buFont typeface="Wingdings" pitchFamily="2" charset="2"/>
              <a:buChar char="q"/>
              <a:defRPr/>
            </a:pPr>
            <a:r>
              <a:rPr lang="cs-CZ" sz="2400" b="1" dirty="0">
                <a:solidFill>
                  <a:schemeClr val="tx1"/>
                </a:solidFill>
                <a:ea typeface="Times New Roman"/>
              </a:rPr>
              <a:t>negativní důsledky pro jedince a společnost</a:t>
            </a:r>
          </a:p>
          <a:p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1601312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Varovné příznaky užívání drog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lvl="0" indent="-457200">
              <a:buAutoNum type="arabicPeriod"/>
            </a:pPr>
            <a:r>
              <a:rPr lang="cs-CZ" sz="2400" dirty="0"/>
              <a:t>Podrážděnost, přecitlivělost, agresivita, konfliktnost</a:t>
            </a:r>
          </a:p>
          <a:p>
            <a:pPr marL="457200" lvl="0" indent="-457200">
              <a:buAutoNum type="arabicPeriod"/>
            </a:pPr>
            <a:r>
              <a:rPr lang="cs-CZ" sz="2400" dirty="0"/>
              <a:t>Poruchy chování, lhaní, rozporná tvrzení</a:t>
            </a:r>
          </a:p>
          <a:p>
            <a:pPr marL="457200" lvl="0" indent="-457200">
              <a:buAutoNum type="arabicPeriod"/>
            </a:pPr>
            <a:r>
              <a:rPr lang="cs-CZ" sz="2400" dirty="0" smtClean="0"/>
              <a:t>Ubývání alkoholu a léků v domácnosti, ztráty peněz a cenných věcí</a:t>
            </a:r>
          </a:p>
          <a:p>
            <a:pPr marL="457200" lvl="0" indent="-457200">
              <a:buAutoNum type="arabicPeriod"/>
            </a:pPr>
            <a:r>
              <a:rPr lang="cs-CZ" sz="2400" dirty="0" smtClean="0"/>
              <a:t>Noví přátelé a kamarádi, kteří zjevně užívají drogy</a:t>
            </a:r>
          </a:p>
          <a:p>
            <a:pPr marL="457200" lvl="0" indent="-457200">
              <a:buAutoNum type="arabicPeriod"/>
            </a:pPr>
            <a:r>
              <a:rPr lang="cs-CZ" sz="2400" dirty="0" smtClean="0"/>
              <a:t>Zhoršení péče o sebe a celkového vzhledu</a:t>
            </a:r>
          </a:p>
          <a:p>
            <a:pPr marL="457200" lvl="0" indent="-457200">
              <a:buAutoNum type="arabicPeriod"/>
            </a:pPr>
            <a:r>
              <a:rPr lang="cs-CZ" sz="2400" dirty="0" smtClean="0"/>
              <a:t>Zhoršení školního prospěchu, ztráta koníčků</a:t>
            </a:r>
          </a:p>
          <a:p>
            <a:pPr marL="457200" lvl="0" indent="-457200">
              <a:buAutoNum type="arabicPeriod"/>
            </a:pPr>
            <a:r>
              <a:rPr lang="cs-CZ" sz="2400" dirty="0" smtClean="0"/>
              <a:t>Nález některé z drog nebo pomůcek</a:t>
            </a:r>
          </a:p>
          <a:p>
            <a:pPr marL="457200" lvl="0" indent="-457200">
              <a:buAutoNum type="arabicPeriod"/>
            </a:pPr>
            <a:r>
              <a:rPr lang="cs-CZ" sz="2400" dirty="0"/>
              <a:t>Změna v hodnotové orientaci</a:t>
            </a:r>
          </a:p>
          <a:p>
            <a:pPr marL="457200" lvl="0" indent="-457200">
              <a:buAutoNum type="arabicPeriod"/>
            </a:pPr>
            <a:r>
              <a:rPr lang="cs-CZ" sz="2400" dirty="0"/>
              <a:t>Problémy s úřady, se zákonem, výtržnictví</a:t>
            </a:r>
          </a:p>
          <a:p>
            <a:pPr marL="457200" lvl="0" indent="-457200">
              <a:buAutoNum type="arabicPeriod"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2950163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401"/>
                            </p:stCondLst>
                            <p:childTnLst>
                              <p:par>
                                <p:cTn id="1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9702"/>
                            </p:stCondLst>
                            <p:childTnLst>
                              <p:par>
                                <p:cTn id="1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3003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6804"/>
                            </p:stCondLst>
                            <p:childTnLst>
                              <p:par>
                                <p:cTn id="2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16632"/>
            <a:ext cx="8686800" cy="93610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Opakování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24744"/>
            <a:ext cx="8686800" cy="495538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000" b="1" dirty="0" smtClean="0"/>
              <a:t>1.Co to jsou </a:t>
            </a:r>
            <a:r>
              <a:rPr lang="cs-CZ" sz="2000" b="1" dirty="0" err="1" smtClean="0"/>
              <a:t>cannabinoidy</a:t>
            </a:r>
            <a:r>
              <a:rPr lang="cs-CZ" sz="2000" b="1" dirty="0" smtClean="0"/>
              <a:t>?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sz="2000" dirty="0" smtClean="0"/>
              <a:t>Produkty konopí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sz="2000" dirty="0" smtClean="0"/>
              <a:t>Opiáty</a:t>
            </a:r>
          </a:p>
          <a:p>
            <a:pPr marL="0" indent="0">
              <a:buNone/>
            </a:pPr>
            <a:r>
              <a:rPr lang="cs-CZ" sz="2000" b="1" dirty="0" smtClean="0"/>
              <a:t>2. Drogová závislost je :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sz="2000" dirty="0" smtClean="0"/>
              <a:t>Občasné užití návykové látky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sz="2000" dirty="0" smtClean="0"/>
              <a:t>Silná, nezvladatelná touha opakovaně užívat drogu</a:t>
            </a:r>
          </a:p>
          <a:p>
            <a:pPr marL="0" indent="0">
              <a:buNone/>
            </a:pPr>
            <a:r>
              <a:rPr lang="cs-CZ" sz="2000" b="1" dirty="0" smtClean="0"/>
              <a:t>3. Těkavé látky se užívají :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sz="2000" dirty="0" smtClean="0"/>
              <a:t>Inhalací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sz="2000" dirty="0" smtClean="0"/>
              <a:t>Nitrožilně</a:t>
            </a:r>
          </a:p>
          <a:p>
            <a:pPr marL="0" indent="0">
              <a:buNone/>
            </a:pPr>
            <a:r>
              <a:rPr lang="cs-CZ" sz="2000" b="1" dirty="0" smtClean="0"/>
              <a:t>4. </a:t>
            </a:r>
            <a:r>
              <a:rPr lang="cs-CZ" sz="2000" b="1" dirty="0" err="1" smtClean="0"/>
              <a:t>Tzv.“domácí</a:t>
            </a:r>
            <a:r>
              <a:rPr lang="cs-CZ" sz="2000" b="1" dirty="0" smtClean="0"/>
              <a:t> vařiči“ v ČR nejčastěji připravují :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sz="2000" dirty="0" smtClean="0"/>
              <a:t>Heroin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sz="2000" dirty="0" smtClean="0"/>
              <a:t>Pervitin</a:t>
            </a:r>
          </a:p>
          <a:p>
            <a:pPr marL="0" indent="0">
              <a:buNone/>
            </a:pPr>
            <a:r>
              <a:rPr lang="cs-CZ" sz="2000" b="1" dirty="0" smtClean="0"/>
              <a:t>5. Držení a výroba nelegálních drog se v ČR: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sz="2000" dirty="0" smtClean="0"/>
              <a:t>Akceptuje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sz="2000" dirty="0" smtClean="0"/>
              <a:t>Zakazuje a trestá</a:t>
            </a:r>
          </a:p>
          <a:p>
            <a:pPr>
              <a:buFont typeface="Wingdings" panose="05000000000000000000" pitchFamily="2" charset="2"/>
              <a:buChar char="q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289562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cap="none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b="1" dirty="0" smtClean="0"/>
              <a:t>Obrázky :</a:t>
            </a:r>
          </a:p>
          <a:p>
            <a:r>
              <a:rPr lang="cs-CZ" sz="1400" dirty="0" smtClean="0"/>
              <a:t>Obr.1 	 </a:t>
            </a:r>
            <a:r>
              <a:rPr lang="cs-CZ" sz="1400" dirty="0"/>
              <a:t>AUTOR NEUVEDEN. </a:t>
            </a:r>
            <a:r>
              <a:rPr lang="cs-CZ" sz="1400" i="1" dirty="0" err="1"/>
              <a:t>substitucni-lecba</a:t>
            </a:r>
            <a:r>
              <a:rPr lang="cs-CZ" sz="1400" dirty="0"/>
              <a:t> [online]. [cit. 4.3.2014]. Dostupný na WWW: http://www.substitucni-lecba.cz/legalni-drogy </a:t>
            </a:r>
            <a:endParaRPr lang="cs-CZ" sz="1400" dirty="0" smtClean="0"/>
          </a:p>
          <a:p>
            <a:r>
              <a:rPr lang="cs-CZ" sz="1400" dirty="0" smtClean="0"/>
              <a:t>Obr.2	</a:t>
            </a:r>
            <a:r>
              <a:rPr lang="cs-CZ" sz="1400" dirty="0"/>
              <a:t>AUTOR NEUVEDEN. </a:t>
            </a:r>
            <a:r>
              <a:rPr lang="cs-CZ" sz="1400" i="1" dirty="0" err="1"/>
              <a:t>substitucni-lecba</a:t>
            </a:r>
            <a:r>
              <a:rPr lang="cs-CZ" sz="1400" dirty="0"/>
              <a:t> [online]. [cit. 4.3.2014]. Dostupný na WWW: http://www.substitucni-lecba.cz/stimulujici-drogy </a:t>
            </a:r>
            <a:endParaRPr lang="cs-CZ" sz="1400" dirty="0" smtClean="0"/>
          </a:p>
          <a:p>
            <a:r>
              <a:rPr lang="cs-CZ" sz="1400" dirty="0" smtClean="0"/>
              <a:t>Obr.3</a:t>
            </a:r>
            <a:r>
              <a:rPr lang="cs-CZ" sz="1400" dirty="0" smtClean="0"/>
              <a:t>	</a:t>
            </a:r>
            <a:r>
              <a:rPr lang="pt-BR" sz="1400" dirty="0"/>
              <a:t>AUTOR NEUVEDEN. </a:t>
            </a:r>
            <a:r>
              <a:rPr lang="pt-BR" sz="1400" i="1" dirty="0"/>
              <a:t>gamepark.cz</a:t>
            </a:r>
            <a:r>
              <a:rPr lang="pt-BR" sz="1400" dirty="0"/>
              <a:t> [online]. [cit. 4.3.2014]. Dostupný na WWW: http://www.gamepark.cz/drogy_228030.htm </a:t>
            </a:r>
            <a:endParaRPr lang="cs-CZ" sz="1400" dirty="0" smtClean="0"/>
          </a:p>
          <a:p>
            <a:r>
              <a:rPr lang="cs-CZ" sz="1400" dirty="0" smtClean="0"/>
              <a:t>Obr.4</a:t>
            </a:r>
            <a:r>
              <a:rPr lang="cs-CZ" sz="1400" dirty="0" smtClean="0"/>
              <a:t>	</a:t>
            </a:r>
            <a:r>
              <a:rPr lang="cs-CZ" sz="1400" dirty="0"/>
              <a:t>AUTOR NEUVEDEN. </a:t>
            </a:r>
            <a:r>
              <a:rPr lang="cs-CZ" sz="1400" i="1" dirty="0"/>
              <a:t>cs.wikipedia.org</a:t>
            </a:r>
            <a:r>
              <a:rPr lang="cs-CZ" sz="1400" dirty="0"/>
              <a:t> [online]. [cit. 4.3.2014]. Dostupný na WWW: http://commons.wikimedia.org/wiki/File:Psilocybe.bohemica.gkoller.jpg </a:t>
            </a:r>
            <a:endParaRPr lang="cs-CZ" sz="1400" dirty="0" smtClean="0"/>
          </a:p>
          <a:p>
            <a:r>
              <a:rPr lang="cs-CZ" sz="1400" dirty="0" smtClean="0"/>
              <a:t>Obr.5</a:t>
            </a:r>
            <a:r>
              <a:rPr lang="cs-CZ" sz="1400" dirty="0" smtClean="0"/>
              <a:t>	</a:t>
            </a:r>
            <a:r>
              <a:rPr lang="pt-BR" sz="1400" dirty="0" smtClean="0"/>
              <a:t>AUTOR </a:t>
            </a:r>
            <a:r>
              <a:rPr lang="pt-BR" sz="1400" dirty="0"/>
              <a:t>NEUVEDEN. </a:t>
            </a:r>
            <a:r>
              <a:rPr lang="pt-BR" sz="1400" i="1" dirty="0"/>
              <a:t>gamepark.cz</a:t>
            </a:r>
            <a:r>
              <a:rPr lang="pt-BR" sz="1400" dirty="0"/>
              <a:t> [online]. [cit. 4.3.2014]. Dostupný na WWW: http://www.gamepark.cz/drogy_228030.htm 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b="1" dirty="0" smtClean="0"/>
              <a:t>Literatura:</a:t>
            </a:r>
            <a:endParaRPr lang="cs-CZ" sz="1400" b="1" dirty="0"/>
          </a:p>
          <a:p>
            <a:r>
              <a:rPr lang="cs-CZ" sz="1400" dirty="0"/>
              <a:t>AUTOR NEUVEDEN. </a:t>
            </a:r>
            <a:r>
              <a:rPr lang="cs-CZ" sz="1400" i="1" dirty="0"/>
              <a:t>drogová závislost</a:t>
            </a:r>
            <a:r>
              <a:rPr lang="cs-CZ" sz="1400" dirty="0"/>
              <a:t> [online]. [cit. 4.3.2014]. Dostupný na WWW: https://cs.wikipedia.org/wiki/Drogov%C3%A1_z%C3%A1vislost </a:t>
            </a:r>
            <a:endParaRPr lang="cs-CZ" sz="1400" dirty="0" smtClean="0"/>
          </a:p>
          <a:p>
            <a:r>
              <a:rPr lang="cs-CZ" sz="1400" dirty="0"/>
              <a:t>MATOUŠEK, Oldřich a kol. </a:t>
            </a:r>
            <a:r>
              <a:rPr lang="cs-CZ" sz="1400" i="1" dirty="0"/>
              <a:t>Sociální práce v praxi</a:t>
            </a:r>
            <a:r>
              <a:rPr lang="cs-CZ" sz="1400" dirty="0"/>
              <a:t>. Praha: Portál, 2005, ISBN 80-7367-002-X. </a:t>
            </a:r>
            <a:r>
              <a:rPr lang="cs-CZ" sz="1400" dirty="0" smtClean="0"/>
              <a:t>	</a:t>
            </a:r>
          </a:p>
          <a:p>
            <a:r>
              <a:rPr lang="cs-CZ" sz="1400" dirty="0"/>
              <a:t>KALINA, K. a kol. </a:t>
            </a:r>
            <a:r>
              <a:rPr lang="cs-CZ" sz="1400" i="1" dirty="0"/>
              <a:t>Drogy a drogové závislosti</a:t>
            </a:r>
            <a:r>
              <a:rPr lang="cs-CZ" sz="1400" dirty="0"/>
              <a:t>. Praha: NMC-Úřad vlády, 2003, ISBN 80-86734-05-6. </a:t>
            </a:r>
            <a:r>
              <a:rPr lang="cs-CZ" sz="1400" dirty="0" smtClean="0"/>
              <a:t>	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525455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636</TotalTime>
  <Words>736</Words>
  <Application>Microsoft Office PowerPoint</Application>
  <PresentationFormat>Předvádění na obrazovce (4:3)</PresentationFormat>
  <Paragraphs>161</Paragraphs>
  <Slides>15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Cesta</vt:lpstr>
      <vt:lpstr>Prezentace aplikace PowerPoint</vt:lpstr>
      <vt:lpstr>Drogy  a jejich klasifikace   </vt:lpstr>
      <vt:lpstr>DrogA</vt:lpstr>
      <vt:lpstr>Dělení drog </vt:lpstr>
      <vt:lpstr>Cannabinoidy</vt:lpstr>
      <vt:lpstr>Halucinogeny (Psychedelika) </vt:lpstr>
      <vt:lpstr>Opiáty </vt:lpstr>
      <vt:lpstr>Psychofarmaka (trankvilizéry) </vt:lpstr>
      <vt:lpstr>Stimulační drogy I </vt:lpstr>
      <vt:lpstr>Stimulační drogy II </vt:lpstr>
      <vt:lpstr>Těkavé látky </vt:lpstr>
      <vt:lpstr>Drogová závislost </vt:lpstr>
      <vt:lpstr>Varovné příznaky užívání drog</vt:lpstr>
      <vt:lpstr>Opakování</vt:lpstr>
      <vt:lpstr>Zdroje 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Druhy závislostí a jejich prevence</dc:title>
  <dc:creator>Petra Převrátilová</dc:creator>
  <cp:lastModifiedBy>Petra Převrátilová</cp:lastModifiedBy>
  <cp:revision>41</cp:revision>
  <dcterms:created xsi:type="dcterms:W3CDTF">2014-03-03T18:07:35Z</dcterms:created>
  <dcterms:modified xsi:type="dcterms:W3CDTF">2014-05-13T16:00:34Z</dcterms:modified>
</cp:coreProperties>
</file>