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336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194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9721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551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943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794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487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379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570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340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0928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886F2-4D79-4FDD-9640-C95E02B02B0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7B417-FC2D-4907-9312-2C3B0D6CA5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035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772192"/>
            <a:ext cx="6143405" cy="15046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4" y="2852738"/>
            <a:ext cx="7161733" cy="3456582"/>
          </a:xfrm>
        </p:spPr>
        <p:txBody>
          <a:bodyPr anchorCtr="0">
            <a:normAutofit/>
          </a:bodyPr>
          <a:lstStyle/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školy : </a:t>
            </a:r>
            <a:r>
              <a:rPr lang="cs-CZ" sz="2400" dirty="0">
                <a:solidFill>
                  <a:srgbClr val="000000"/>
                </a:solidFill>
              </a:rPr>
              <a:t>ZŠ Pardubice-</a:t>
            </a:r>
            <a:r>
              <a:rPr lang="cs-CZ" sz="2400" dirty="0" err="1">
                <a:solidFill>
                  <a:srgbClr val="000000"/>
                </a:solidFill>
              </a:rPr>
              <a:t>Spořilov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Autor : </a:t>
            </a:r>
            <a:r>
              <a:rPr lang="cs-CZ" sz="2400" dirty="0">
                <a:solidFill>
                  <a:srgbClr val="000000"/>
                </a:solidFill>
              </a:rPr>
              <a:t>Marcela Pilná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VY_32_INOVACE_INFORMAČNÍ_GRAMOTNOST_05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Téma </a:t>
            </a:r>
            <a:r>
              <a:rPr lang="cs-CZ" sz="2400" b="1" u="sng" dirty="0" smtClean="0">
                <a:solidFill>
                  <a:srgbClr val="000000"/>
                </a:solidFill>
              </a:rPr>
              <a:t>:</a:t>
            </a:r>
            <a:r>
              <a:rPr lang="cs-CZ" sz="2400" dirty="0">
                <a:solidFill>
                  <a:srgbClr val="000000"/>
                </a:solidFill>
              </a:rPr>
              <a:t>Č</a:t>
            </a:r>
            <a:r>
              <a:rPr lang="cs-CZ" sz="2400" dirty="0" smtClean="0">
                <a:solidFill>
                  <a:srgbClr val="000000"/>
                </a:solidFill>
              </a:rPr>
              <a:t>eský jazyk-krátké a dlouhé samohlásky. 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Číslo </a:t>
            </a:r>
            <a:r>
              <a:rPr lang="cs-CZ" sz="2400" b="1" u="sng" dirty="0">
                <a:solidFill>
                  <a:srgbClr val="000000"/>
                </a:solidFill>
              </a:rPr>
              <a:t>projektu :</a:t>
            </a:r>
            <a:r>
              <a:rPr lang="cs-CZ" sz="2400" dirty="0">
                <a:solidFill>
                  <a:srgbClr val="000000"/>
                </a:solidFill>
              </a:rPr>
              <a:t>CZ1.07/1.4.00/21.2349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Anotace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Žáci procvičují správné čtení krátkých a dlouhých samohlásek. Vyhledávají  a vyznačují je v textu.</a:t>
            </a:r>
            <a:endParaRPr lang="cs-CZ" sz="2400" b="1" u="sng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991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Krátké samohlásky: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844824"/>
            <a:ext cx="7104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a</a:t>
            </a:r>
            <a:endParaRPr lang="cs-CZ" sz="9600" dirty="0">
              <a:solidFill>
                <a:schemeClr val="accent5">
                  <a:lumMod val="75000"/>
                </a:schemeClr>
              </a:solidFill>
              <a:latin typeface="Baskerville Old Face" pitchFamily="18" charset="0"/>
              <a:cs typeface="Arabic Typesetting" pitchFamily="66" charset="-7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1284" y="3779748"/>
            <a:ext cx="73930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88694" y="2483604"/>
            <a:ext cx="48282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i</a:t>
            </a:r>
            <a:endParaRPr lang="cs-CZ" sz="9600" dirty="0">
              <a:solidFill>
                <a:schemeClr val="accent5">
                  <a:lumMod val="75000"/>
                </a:schemeClr>
              </a:solidFill>
              <a:latin typeface="Baskerville Old Face" pitchFamily="18" charset="0"/>
              <a:cs typeface="Arabic Typesetting" pitchFamily="66" charset="-7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88894" y="3059668"/>
            <a:ext cx="8226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17086" y="2507412"/>
            <a:ext cx="8146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48834" y="2651428"/>
            <a:ext cx="6992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34929748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Dlouhé samohlásky: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2363396"/>
            <a:ext cx="7104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93397" y="4091588"/>
            <a:ext cx="73930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923928" y="1844824"/>
            <a:ext cx="48282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304818" y="2060848"/>
            <a:ext cx="6992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ý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08104" y="3501008"/>
            <a:ext cx="82266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ó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53697" y="2564904"/>
            <a:ext cx="8146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ú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516197" y="2795444"/>
            <a:ext cx="8002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chemeClr val="accent5">
                    <a:lumMod val="75000"/>
                  </a:schemeClr>
                </a:solidFill>
                <a:latin typeface="Baskerville Old Face" pitchFamily="18" charset="0"/>
                <a:cs typeface="Arabic Typesetting" pitchFamily="66" charset="-78"/>
              </a:rPr>
              <a:t>ů</a:t>
            </a:r>
          </a:p>
        </p:txBody>
      </p:sp>
    </p:spTree>
    <p:extLst>
      <p:ext uri="{BB962C8B-B14F-4D97-AF65-F5344CB8AC3E}">
        <p14:creationId xmlns:p14="http://schemas.microsoft.com/office/powerpoint/2010/main" val="68769884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25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Krátké samohlásky zakroužkuj </a:t>
            </a:r>
            <a:r>
              <a:rPr lang="cs-CZ" sz="2800" dirty="0" err="1" smtClean="0">
                <a:solidFill>
                  <a:srgbClr val="7030A0"/>
                </a:solidFill>
              </a:rPr>
              <a:t>červeně,dlouhé</a:t>
            </a:r>
            <a:r>
              <a:rPr lang="cs-CZ" sz="2800" dirty="0" smtClean="0">
                <a:solidFill>
                  <a:srgbClr val="7030A0"/>
                </a:solidFill>
              </a:rPr>
              <a:t> samohlásky modře: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m</a:t>
            </a:r>
            <a:r>
              <a:rPr lang="cs-CZ" dirty="0" smtClean="0">
                <a:solidFill>
                  <a:srgbClr val="00B050"/>
                </a:solidFill>
              </a:rPr>
              <a:t>aminka,       tatínek,       cvičí,       skřítek,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00000"/>
                </a:solidFill>
              </a:rPr>
              <a:t> košíček,     žába,       házej,       čáp,        cesta,  </a:t>
            </a:r>
          </a:p>
          <a:p>
            <a:endParaRPr lang="cs-CZ" dirty="0"/>
          </a:p>
          <a:p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adá,      létá,       listí,       obálka,       maluje,</a:t>
            </a:r>
          </a:p>
          <a:p>
            <a:endParaRPr lang="cs-CZ" dirty="0"/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smál,       nemá,      cihla,       písek,       míč,    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0743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Dobře nebo špatně? Správně napsaná slova zakroužkuj.      </a:t>
            </a:r>
            <a:endParaRPr lang="cs-CZ" sz="28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056" y="1567333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Malá, vajíčko, </a:t>
            </a:r>
            <a:r>
              <a:rPr lang="cs-CZ" sz="2800" dirty="0" err="1" smtClean="0"/>
              <a:t>zmrzliná</a:t>
            </a:r>
            <a:r>
              <a:rPr lang="cs-CZ" sz="2800" dirty="0" smtClean="0"/>
              <a:t>, </a:t>
            </a:r>
            <a:r>
              <a:rPr lang="cs-CZ" sz="2800" dirty="0" err="1" smtClean="0"/>
              <a:t>vaza</a:t>
            </a:r>
            <a:r>
              <a:rPr lang="cs-CZ" sz="2800" dirty="0" smtClean="0"/>
              <a:t>, lžíce, noha, </a:t>
            </a:r>
            <a:r>
              <a:rPr lang="cs-CZ" sz="2800" dirty="0" err="1" smtClean="0"/>
              <a:t>kóčka</a:t>
            </a:r>
            <a:r>
              <a:rPr lang="cs-CZ" sz="2800" dirty="0" smtClean="0"/>
              <a:t>, stůl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Lepí, </a:t>
            </a:r>
            <a:r>
              <a:rPr lang="cs-CZ" sz="2800" dirty="0" err="1" smtClean="0"/>
              <a:t>motyl</a:t>
            </a:r>
            <a:r>
              <a:rPr lang="cs-CZ" sz="2800" dirty="0" smtClean="0"/>
              <a:t>, parník, </a:t>
            </a:r>
            <a:r>
              <a:rPr lang="cs-CZ" sz="2800" dirty="0" err="1" smtClean="0"/>
              <a:t>piše</a:t>
            </a:r>
            <a:r>
              <a:rPr lang="cs-CZ" sz="2800" dirty="0" smtClean="0"/>
              <a:t>, </a:t>
            </a:r>
            <a:r>
              <a:rPr lang="cs-CZ" sz="2800" dirty="0" err="1" smtClean="0"/>
              <a:t>domečék</a:t>
            </a:r>
            <a:r>
              <a:rPr lang="cs-CZ" sz="2800" dirty="0" smtClean="0"/>
              <a:t>, zívá, solí, </a:t>
            </a:r>
            <a:r>
              <a:rPr lang="cs-CZ" sz="2800" dirty="0" err="1" smtClean="0"/>
              <a:t>mava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err="1" smtClean="0"/>
              <a:t>Knižka</a:t>
            </a:r>
            <a:r>
              <a:rPr lang="cs-CZ" sz="2800" dirty="0" smtClean="0"/>
              <a:t>, </a:t>
            </a:r>
            <a:r>
              <a:rPr lang="cs-CZ" sz="2800" dirty="0" err="1" smtClean="0"/>
              <a:t>školá</a:t>
            </a:r>
            <a:r>
              <a:rPr lang="cs-CZ" sz="2800" dirty="0" smtClean="0"/>
              <a:t>, zima, </a:t>
            </a:r>
            <a:r>
              <a:rPr lang="cs-CZ" sz="2800" dirty="0" err="1" smtClean="0"/>
              <a:t>saňkuje</a:t>
            </a:r>
            <a:r>
              <a:rPr lang="cs-CZ" sz="2800" dirty="0" smtClean="0"/>
              <a:t>, vaří, koza, </a:t>
            </a:r>
            <a:r>
              <a:rPr lang="cs-CZ" sz="2800" dirty="0" err="1" smtClean="0"/>
              <a:t>kuzlátko</a:t>
            </a:r>
            <a:r>
              <a:rPr lang="cs-CZ" sz="2800" dirty="0" smtClean="0"/>
              <a:t>, </a:t>
            </a:r>
            <a:r>
              <a:rPr lang="cs-CZ" sz="2800" dirty="0" err="1" smtClean="0"/>
              <a:t>lés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Peři</a:t>
            </a:r>
            <a:r>
              <a:rPr lang="cs-CZ" sz="2800" dirty="0" smtClean="0"/>
              <a:t>, mele, </a:t>
            </a:r>
            <a:r>
              <a:rPr lang="cs-CZ" sz="2800" dirty="0" err="1" smtClean="0"/>
              <a:t>divka</a:t>
            </a:r>
            <a:r>
              <a:rPr lang="cs-CZ" sz="2800" dirty="0" smtClean="0"/>
              <a:t>, nos, </a:t>
            </a:r>
            <a:r>
              <a:rPr lang="cs-CZ" sz="2800" dirty="0" err="1" smtClean="0"/>
              <a:t>slón</a:t>
            </a:r>
            <a:r>
              <a:rPr lang="cs-CZ" sz="2800" dirty="0" smtClean="0"/>
              <a:t>, žehlí, </a:t>
            </a:r>
            <a:r>
              <a:rPr lang="cs-CZ" sz="2800" dirty="0" err="1" smtClean="0"/>
              <a:t>tatinék</a:t>
            </a:r>
            <a:r>
              <a:rPr lang="cs-CZ" sz="2800" dirty="0" smtClean="0"/>
              <a:t>, </a:t>
            </a:r>
            <a:r>
              <a:rPr lang="cs-CZ" sz="2800" dirty="0" err="1" smtClean="0"/>
              <a:t>gol</a:t>
            </a:r>
            <a:r>
              <a:rPr lang="cs-CZ" sz="2800" dirty="0" smtClean="0"/>
              <a:t>, auto</a:t>
            </a:r>
          </a:p>
          <a:p>
            <a:endParaRPr lang="cs-CZ" sz="2800" dirty="0" smtClean="0"/>
          </a:p>
          <a:p>
            <a:r>
              <a:rPr lang="cs-CZ" sz="2800" dirty="0" smtClean="0"/>
              <a:t>Papírek, mávat, </a:t>
            </a:r>
            <a:r>
              <a:rPr lang="cs-CZ" sz="2800" dirty="0" err="1" smtClean="0"/>
              <a:t>mázat</a:t>
            </a:r>
            <a:r>
              <a:rPr lang="cs-CZ" sz="2800" dirty="0" smtClean="0"/>
              <a:t>, </a:t>
            </a:r>
            <a:r>
              <a:rPr lang="cs-CZ" sz="2800" dirty="0" err="1" smtClean="0"/>
              <a:t>maslo</a:t>
            </a:r>
            <a:r>
              <a:rPr lang="cs-CZ" sz="2800" dirty="0" smtClean="0"/>
              <a:t>, </a:t>
            </a:r>
            <a:r>
              <a:rPr lang="cs-CZ" sz="2800" dirty="0" err="1" smtClean="0"/>
              <a:t>řidit</a:t>
            </a:r>
            <a:r>
              <a:rPr lang="cs-CZ" sz="2800" dirty="0" smtClean="0"/>
              <a:t>, svíčka, </a:t>
            </a:r>
            <a:r>
              <a:rPr lang="cs-CZ" sz="2800" dirty="0" err="1" smtClean="0"/>
              <a:t>lýžovat</a:t>
            </a:r>
            <a:endParaRPr lang="cs-CZ" sz="28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987824" y="1628800"/>
            <a:ext cx="129614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61656" y="1628800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25952" y="1628800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713384" y="2492896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57600" y="2492896"/>
            <a:ext cx="84239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99992" y="2492896"/>
            <a:ext cx="1465312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330008" y="2611760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001416" y="3429000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1560" y="3429000"/>
            <a:ext cx="1389856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07904" y="3429000"/>
            <a:ext cx="129614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516216" y="3429000"/>
            <a:ext cx="129614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762056" y="3429000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11560" y="4365104"/>
            <a:ext cx="1058416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505472" y="4365104"/>
            <a:ext cx="91440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139952" y="4365104"/>
            <a:ext cx="72008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76256" y="4365104"/>
            <a:ext cx="576064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5724128" y="4365104"/>
            <a:ext cx="1152128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220072" y="5348064"/>
            <a:ext cx="77951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283968" y="5348064"/>
            <a:ext cx="936104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3203848" y="5301208"/>
            <a:ext cx="1080120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092280" y="5348064"/>
            <a:ext cx="1368152" cy="457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25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3" grpId="0" animBg="1"/>
      <p:bldP spid="14" grpId="0" animBg="1"/>
      <p:bldP spid="15" grpId="0" animBg="1"/>
      <p:bldP spid="1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26" grpId="0" animBg="1"/>
      <p:bldP spid="30" grpId="0" animBg="1"/>
      <p:bldP spid="31" grpId="0" animBg="1"/>
      <p:bldP spid="3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191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Krátké samohlásky:</vt:lpstr>
      <vt:lpstr>Prezentace aplikace PowerPoint</vt:lpstr>
      <vt:lpstr>Krátké samohlásky zakroužkuj červeně,dlouhé samohlásky modře:</vt:lpstr>
      <vt:lpstr>Dobře nebo špatně? Správně napsaná slova zakroužkuj.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Krátké a dlouhé samohlásky</dc:title>
  <dc:creator>Pilná Marcela</dc:creator>
  <cp:lastModifiedBy>Pilná Marcela</cp:lastModifiedBy>
  <cp:revision>22</cp:revision>
  <dcterms:created xsi:type="dcterms:W3CDTF">2012-11-06T19:49:23Z</dcterms:created>
  <dcterms:modified xsi:type="dcterms:W3CDTF">2013-03-08T11:13:09Z</dcterms:modified>
</cp:coreProperties>
</file>