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8" r:id="rId4"/>
    <p:sldId id="257" r:id="rId5"/>
    <p:sldId id="262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CF17B-B598-4083-9C82-E41B4D11BE0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B1A02-37F1-46C5-B0BA-2A1FA8F41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25826-FB05-4F3A-A2D4-D0799DBF9029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D3970-060C-4729-91D6-2EF993A55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ADBEE-F6ED-4A02-855B-4C0CD5379B6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9E73A-97C2-462B-A08D-3643E5BEB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7ACC5-C54E-4397-A634-7A79488C380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2DE74-34F9-4350-A0AD-B290F3AC4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B053C-C5C2-4DF8-89E1-523DB9B9B34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3709B-90D1-431F-B687-818D000BB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E1037-FC10-442E-BD4C-210A116D0DDA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7A456-61B1-405C-A0FA-F9A49F2AD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07187-B14D-43C4-8CFA-BE35C93FB8A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A386B-D336-41C3-B465-B47E5D864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A5B93-E0B0-481B-B0E1-34708914224B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1F0FF-8B21-484F-97E7-B283CF290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E5FB3-CCD4-46E5-A00B-F3048B2F0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9A93C-C066-4D03-BF4D-3A4B459C4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F06E2-041B-42B4-9A51-9F5A7314A561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CC585-E4E1-4D74-A852-C6862A76E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8323C-405B-4BB6-8781-FBE639F44D4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1B6FA-BC69-42E5-A95F-3904A3B3D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C42144-B3F0-4F4B-99D3-A03D80F2C77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1CB6F6-6825-40A5-9A6C-8E59AA19C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771525"/>
            <a:ext cx="61436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082675" y="2852738"/>
            <a:ext cx="7161213" cy="3455987"/>
          </a:xfrm>
        </p:spPr>
        <p:txBody>
          <a:bodyPr/>
          <a:lstStyle/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Název školy : </a:t>
            </a:r>
            <a:r>
              <a:rPr lang="cs-CZ" sz="2400" smtClean="0">
                <a:solidFill>
                  <a:srgbClr val="000000"/>
                </a:solidFill>
              </a:rPr>
              <a:t>ZŠ Pardubice-Spořilov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Autor : </a:t>
            </a:r>
            <a:r>
              <a:rPr lang="cs-CZ" sz="2400" smtClean="0">
                <a:solidFill>
                  <a:srgbClr val="000000"/>
                </a:solidFill>
              </a:rPr>
              <a:t>Marcela Pilná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Název :</a:t>
            </a:r>
            <a:r>
              <a:rPr lang="cs-CZ" sz="2400" smtClean="0">
                <a:solidFill>
                  <a:srgbClr val="000000"/>
                </a:solidFill>
              </a:rPr>
              <a:t> VY_32_INOVACE_INFORMAČNÍ_GRAMOTNOST_04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Téma : </a:t>
            </a:r>
            <a:r>
              <a:rPr lang="cs-CZ" sz="2400" smtClean="0">
                <a:solidFill>
                  <a:srgbClr val="000000"/>
                </a:solidFill>
              </a:rPr>
              <a:t>Matematika-sčítání a odčítání do 100 bez přechodu desítky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Číslo projektu :</a:t>
            </a:r>
            <a:r>
              <a:rPr lang="cs-CZ" sz="240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lnSpc>
                <a:spcPct val="90000"/>
              </a:lnSpc>
              <a:spcBef>
                <a:spcPts val="600"/>
              </a:spcBef>
            </a:pPr>
            <a:r>
              <a:rPr lang="cs-CZ" sz="2400" b="1" u="sng" smtClean="0">
                <a:solidFill>
                  <a:srgbClr val="000000"/>
                </a:solidFill>
              </a:rPr>
              <a:t>Anotace :</a:t>
            </a:r>
            <a:r>
              <a:rPr lang="cs-CZ" sz="2400" smtClean="0">
                <a:solidFill>
                  <a:srgbClr val="000000"/>
                </a:solidFill>
              </a:rPr>
              <a:t> Procvičování učiva. Obrázky-www.office.microsoft.com</a:t>
            </a:r>
            <a:endParaRPr lang="cs-CZ" sz="2400" b="1" u="sng" smtClean="0">
              <a:solidFill>
                <a:srgbClr val="000000"/>
              </a:solidFill>
            </a:endParaRPr>
          </a:p>
          <a:p>
            <a:pPr algn="l">
              <a:lnSpc>
                <a:spcPct val="90000"/>
              </a:lnSpc>
              <a:spcBef>
                <a:spcPts val="600"/>
              </a:spcBef>
            </a:pPr>
            <a:endParaRPr lang="cs-CZ" sz="2400" b="1" u="sng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 descr="C:\Users\PilnaM\AppData\Local\Microsoft\Windows\Temporary Internet Files\Content.IE5\K0O7W0UI\MC9003871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450"/>
            <a:ext cx="8135938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5580063" y="2997200"/>
            <a:ext cx="2952750" cy="2303463"/>
          </a:xfrm>
          <a:prstGeom prst="wedgeEllipseCallout">
            <a:avLst>
              <a:gd name="adj1" fmla="val -71294"/>
              <a:gd name="adj2" fmla="val -573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Ahoj děti! Pojďte, procvičíme si spolu sčítání a odčítání do 100!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  <a:ln/>
          <a:effectLst>
            <a:softEdge rad="12700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Vypočítej příklady a přiřaď správný výsledek:</a:t>
            </a:r>
            <a:endParaRPr lang="cs-CZ" sz="2400" dirty="0"/>
          </a:p>
        </p:txBody>
      </p:sp>
      <p:sp>
        <p:nvSpPr>
          <p:cNvPr id="4" name="Mrak 3"/>
          <p:cNvSpPr/>
          <p:nvPr/>
        </p:nvSpPr>
        <p:spPr>
          <a:xfrm>
            <a:off x="2843213" y="2606675"/>
            <a:ext cx="1636712" cy="9667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  <a:r>
              <a:rPr lang="cs-CZ" dirty="0"/>
              <a:t>2+40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948488" y="3275013"/>
            <a:ext cx="1727200" cy="933450"/>
          </a:xfrm>
          <a:prstGeom prst="clou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89-60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654550" y="1074738"/>
            <a:ext cx="1646238" cy="985837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  <a:r>
              <a:rPr lang="cs-CZ" dirty="0"/>
              <a:t>3+30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1331913" y="1052513"/>
            <a:ext cx="1511300" cy="987425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>
                <a:solidFill>
                  <a:schemeClr val="bg1"/>
                </a:solidFill>
              </a:rPr>
              <a:t>6-40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657850" y="5033963"/>
            <a:ext cx="1577975" cy="987425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/>
              <a:t>74-30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1476375" y="4508500"/>
            <a:ext cx="1655763" cy="865188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97-60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3203575" y="5013325"/>
            <a:ext cx="1717675" cy="936625"/>
          </a:xfrm>
          <a:prstGeom prst="cloud">
            <a:avLst/>
          </a:prstGeom>
          <a:solidFill>
            <a:srgbClr val="64A6C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33+60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4721225" y="3213100"/>
            <a:ext cx="1579563" cy="987425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99-30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179388" y="2924175"/>
            <a:ext cx="1579562" cy="989013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  <a:r>
              <a:rPr lang="cs-CZ" dirty="0"/>
              <a:t>8+10</a:t>
            </a:r>
            <a:endParaRPr lang="cs-CZ" dirty="0"/>
          </a:p>
        </p:txBody>
      </p:sp>
      <p:sp>
        <p:nvSpPr>
          <p:cNvPr id="40" name="Čtyřiadvaceticípá hvězda 39"/>
          <p:cNvSpPr/>
          <p:nvPr/>
        </p:nvSpPr>
        <p:spPr>
          <a:xfrm>
            <a:off x="6696075" y="908050"/>
            <a:ext cx="2268538" cy="2063750"/>
          </a:xfrm>
          <a:prstGeom prst="star2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7200900" y="1412875"/>
            <a:ext cx="1258888" cy="10541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7cípá hvězda 2"/>
          <p:cNvSpPr/>
          <p:nvPr/>
        </p:nvSpPr>
        <p:spPr>
          <a:xfrm>
            <a:off x="971550" y="3860800"/>
            <a:ext cx="769938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68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5435600" y="2205038"/>
            <a:ext cx="771525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63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7cípá hvězda 28"/>
          <p:cNvSpPr/>
          <p:nvPr/>
        </p:nvSpPr>
        <p:spPr>
          <a:xfrm>
            <a:off x="6681788" y="5876925"/>
            <a:ext cx="769937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7cípá hvězda 32"/>
          <p:cNvSpPr/>
          <p:nvPr/>
        </p:nvSpPr>
        <p:spPr>
          <a:xfrm>
            <a:off x="3586163" y="3810000"/>
            <a:ext cx="769937" cy="771525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82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7cípá hvězda 36"/>
          <p:cNvSpPr/>
          <p:nvPr/>
        </p:nvSpPr>
        <p:spPr>
          <a:xfrm>
            <a:off x="4594225" y="2082800"/>
            <a:ext cx="769938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7cípá hvězda 37"/>
          <p:cNvSpPr/>
          <p:nvPr/>
        </p:nvSpPr>
        <p:spPr>
          <a:xfrm>
            <a:off x="4211638" y="5899150"/>
            <a:ext cx="769937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93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7cípá hvězda 38"/>
          <p:cNvSpPr/>
          <p:nvPr/>
        </p:nvSpPr>
        <p:spPr>
          <a:xfrm>
            <a:off x="179388" y="4149725"/>
            <a:ext cx="769937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48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7cípá hvězda 41"/>
          <p:cNvSpPr/>
          <p:nvPr/>
        </p:nvSpPr>
        <p:spPr>
          <a:xfrm>
            <a:off x="1476375" y="5538788"/>
            <a:ext cx="769938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7cípá hvězda 42"/>
          <p:cNvSpPr/>
          <p:nvPr/>
        </p:nvSpPr>
        <p:spPr>
          <a:xfrm>
            <a:off x="2217738" y="5373688"/>
            <a:ext cx="769937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7cípá hvězda 43"/>
          <p:cNvSpPr/>
          <p:nvPr/>
        </p:nvSpPr>
        <p:spPr>
          <a:xfrm>
            <a:off x="7042150" y="4221163"/>
            <a:ext cx="769938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7cípá hvězda 44"/>
          <p:cNvSpPr/>
          <p:nvPr/>
        </p:nvSpPr>
        <p:spPr>
          <a:xfrm>
            <a:off x="7905750" y="4437063"/>
            <a:ext cx="769938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7cípá hvězda 45"/>
          <p:cNvSpPr/>
          <p:nvPr/>
        </p:nvSpPr>
        <p:spPr>
          <a:xfrm>
            <a:off x="5602288" y="4098925"/>
            <a:ext cx="769937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69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7cípá hvězda 46"/>
          <p:cNvSpPr/>
          <p:nvPr/>
        </p:nvSpPr>
        <p:spPr>
          <a:xfrm>
            <a:off x="4737100" y="4292600"/>
            <a:ext cx="771525" cy="771525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59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7cípá hvězda 47"/>
          <p:cNvSpPr/>
          <p:nvPr/>
        </p:nvSpPr>
        <p:spPr>
          <a:xfrm>
            <a:off x="2720975" y="3573463"/>
            <a:ext cx="771525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62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7cípá hvězda 48"/>
          <p:cNvSpPr/>
          <p:nvPr/>
        </p:nvSpPr>
        <p:spPr>
          <a:xfrm>
            <a:off x="2073275" y="2133600"/>
            <a:ext cx="769938" cy="769938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26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7cípá hvězda 49"/>
          <p:cNvSpPr/>
          <p:nvPr/>
        </p:nvSpPr>
        <p:spPr>
          <a:xfrm>
            <a:off x="1258888" y="2009775"/>
            <a:ext cx="771525" cy="771525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7cípá hvězda 50"/>
          <p:cNvSpPr/>
          <p:nvPr/>
        </p:nvSpPr>
        <p:spPr>
          <a:xfrm>
            <a:off x="5745163" y="6021388"/>
            <a:ext cx="771525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34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7cípá hvězda 30"/>
          <p:cNvSpPr/>
          <p:nvPr/>
        </p:nvSpPr>
        <p:spPr>
          <a:xfrm>
            <a:off x="3419475" y="6021388"/>
            <a:ext cx="771525" cy="769937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83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35" grpId="0" animBg="1"/>
      <p:bldP spid="36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5" descr="C:\Users\PilnaM\AppData\Local\Microsoft\Windows\Temporary Internet Files\Content.IE5\K0O7W0UI\MC9003871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450"/>
            <a:ext cx="8135938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5580063" y="2997200"/>
            <a:ext cx="2952750" cy="2303463"/>
          </a:xfrm>
          <a:prstGeom prst="wedgeEllipseCallout">
            <a:avLst>
              <a:gd name="adj1" fmla="val -71294"/>
              <a:gd name="adj2" fmla="val -573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A teď nás čeká  soutěž v řadách! Každá řada má svůj sloupec příkladů. Která  ho vypočítá správně a nejrychleji?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 v řadách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27+20=                35+10=                   42+20=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14+40=                27+30=                   16+40=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51 -30=                62 -30=                   32-10=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87 -50=                55 -50=                   97-50=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63+10=                18 +60=                  55+20=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96 -90=                41- 20=                   88-30=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72+20=                76 +20=                  24+60=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38-10=                 93 -30 =                  91-90=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4438" y="1524000"/>
            <a:ext cx="600075" cy="5576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47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54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21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37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73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6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92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28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725" y="1484313"/>
            <a:ext cx="600075" cy="4913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45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57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32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5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78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21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96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63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31175" y="1484313"/>
            <a:ext cx="601663" cy="4402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62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56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22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47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75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58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64</a:t>
            </a:r>
          </a:p>
          <a:p>
            <a:pPr fontAlgn="auto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1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5" descr="C:\Users\PilnaM\AppData\Local\Microsoft\Windows\Temporary Internet Files\Content.IE5\K0O7W0UI\MC9003871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450"/>
            <a:ext cx="8135938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5580063" y="2997200"/>
            <a:ext cx="2808287" cy="1944688"/>
          </a:xfrm>
          <a:prstGeom prst="wedgeEllipseCallout">
            <a:avLst>
              <a:gd name="adj1" fmla="val -71294"/>
              <a:gd name="adj2" fmla="val -573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Výborně !!! A kdo ještě vypočítá správně následující příklady, může si vybarvit mého kamaráda !</a:t>
            </a:r>
            <a:endParaRPr lang="cs-CZ" sz="16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r>
              <a:rPr lang="cs-CZ" sz="1200" smtClean="0"/>
              <a:t>Vypočítej správně příklady. Za odměnu si můžeš vybarvit sněhuláka a dokreslit obrázek podle vlastního nápadu.</a:t>
            </a:r>
          </a:p>
        </p:txBody>
      </p:sp>
      <p:pic>
        <p:nvPicPr>
          <p:cNvPr id="19458" name="Picture 2" descr="C:\Users\PilnaM\AppData\Local\Microsoft\Windows\Temporary Internet Files\Content.IE5\K0O7W0UI\MC9003557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300788" y="3141663"/>
            <a:ext cx="2447925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Pracovní list žáka: Jméno…………………………………………………..............Třída:…………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64163" y="1916113"/>
            <a:ext cx="3455987" cy="45370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9388" y="2205038"/>
            <a:ext cx="7931150" cy="370522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27+20= ___         35+10= ___   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14+40= ___         27+30= ___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51 -30= ___         62 -30= ___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87 -50= ___         55 -50= ___  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63+10= ___         18 +60= ___ 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96 -90= ___         41- 20= ___  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72+20= ___         76 +20= ___            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38-10=  ___         93 -30 = ___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206</Words>
  <Application>Microsoft Office PowerPoint</Application>
  <PresentationFormat>On-screen Show (4:3)</PresentationFormat>
  <Paragraphs>80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Soutěž v řadách</vt:lpstr>
      <vt:lpstr>Snímek 6</vt:lpstr>
      <vt:lpstr>Pracovní list žáka: Jméno…………………………………………………..............Třída:…………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Násobilka</dc:title>
  <dc:creator>Pilná Marcela</dc:creator>
  <cp:lastModifiedBy>DUM</cp:lastModifiedBy>
  <cp:revision>15</cp:revision>
  <dcterms:created xsi:type="dcterms:W3CDTF">2013-01-06T07:21:49Z</dcterms:created>
  <dcterms:modified xsi:type="dcterms:W3CDTF">2014-05-13T19:59:08Z</dcterms:modified>
</cp:coreProperties>
</file>