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mid" ContentType="audi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  <p:sldId id="256" r:id="rId3"/>
    <p:sldId id="257" r:id="rId4"/>
    <p:sldId id="259" r:id="rId5"/>
    <p:sldId id="261" r:id="rId6"/>
    <p:sldId id="262" r:id="rId7"/>
    <p:sldId id="266" r:id="rId8"/>
    <p:sldId id="267" r:id="rId9"/>
    <p:sldId id="268" r:id="rId10"/>
    <p:sldId id="270" r:id="rId11"/>
    <p:sldId id="269" r:id="rId12"/>
    <p:sldId id="263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53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FA18083-FC48-41A6-B0A6-41698CD71CFE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E89B134-BA5E-4A1A-9E8E-B47545FB027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microsoft.com/office/2007/relationships/media" Target="../media/media3.mid"/><Relationship Id="rId7" Type="http://schemas.openxmlformats.org/officeDocument/2006/relationships/audio" Target="NULL" TargetMode="External"/><Relationship Id="rId2" Type="http://schemas.openxmlformats.org/officeDocument/2006/relationships/audio" Target="../media/media2.mid"/><Relationship Id="rId1" Type="http://schemas.microsoft.com/office/2007/relationships/media" Target="../media/media2.mid"/><Relationship Id="rId6" Type="http://schemas.openxmlformats.org/officeDocument/2006/relationships/audio" Target="../media/media4.mid"/><Relationship Id="rId5" Type="http://schemas.microsoft.com/office/2007/relationships/media" Target="../media/media4.mid"/><Relationship Id="rId10" Type="http://schemas.openxmlformats.org/officeDocument/2006/relationships/image" Target="../media/image3.png"/><Relationship Id="rId4" Type="http://schemas.openxmlformats.org/officeDocument/2006/relationships/audio" Target="../media/media3.mid"/><Relationship Id="rId9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772192"/>
            <a:ext cx="6143405" cy="150467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odnadpis 2"/>
          <p:cNvSpPr txBox="1">
            <a:spLocks noGrp="1"/>
          </p:cNvSpPr>
          <p:nvPr>
            <p:ph type="subTitle" idx="1"/>
          </p:nvPr>
        </p:nvSpPr>
        <p:spPr>
          <a:xfrm>
            <a:off x="1082674" y="2852738"/>
            <a:ext cx="7161733" cy="3456582"/>
          </a:xfrm>
        </p:spPr>
        <p:txBody>
          <a:bodyPr anchorCtr="0">
            <a:normAutofit fontScale="92500" lnSpcReduction="10000"/>
          </a:bodyPr>
          <a:lstStyle/>
          <a:p>
            <a:pPr lvl="0" algn="l">
              <a:spcBef>
                <a:spcPts val="600"/>
              </a:spcBef>
            </a:pPr>
            <a:r>
              <a:rPr lang="cs-CZ" sz="2400" b="1" u="sng" dirty="0">
                <a:solidFill>
                  <a:srgbClr val="000000"/>
                </a:solidFill>
              </a:rPr>
              <a:t>Název školy : </a:t>
            </a:r>
            <a:r>
              <a:rPr lang="cs-CZ" sz="2400" dirty="0">
                <a:solidFill>
                  <a:srgbClr val="000000"/>
                </a:solidFill>
              </a:rPr>
              <a:t>ZŠ Pardubice-</a:t>
            </a:r>
            <a:r>
              <a:rPr lang="cs-CZ" sz="2400" dirty="0" err="1">
                <a:solidFill>
                  <a:srgbClr val="000000"/>
                </a:solidFill>
              </a:rPr>
              <a:t>Spořilov</a:t>
            </a:r>
            <a:endParaRPr lang="cs-CZ" sz="2400" dirty="0">
              <a:solidFill>
                <a:srgbClr val="000000"/>
              </a:solidFill>
            </a:endParaRPr>
          </a:p>
          <a:p>
            <a:pPr lvl="0" algn="l">
              <a:spcBef>
                <a:spcPts val="600"/>
              </a:spcBef>
            </a:pPr>
            <a:r>
              <a:rPr lang="cs-CZ" sz="2400" b="1" u="sng" dirty="0">
                <a:solidFill>
                  <a:srgbClr val="000000"/>
                </a:solidFill>
              </a:rPr>
              <a:t>Autor : </a:t>
            </a:r>
            <a:r>
              <a:rPr lang="cs-CZ" sz="2400" dirty="0">
                <a:solidFill>
                  <a:srgbClr val="000000"/>
                </a:solidFill>
              </a:rPr>
              <a:t>Marcela Pilná</a:t>
            </a:r>
          </a:p>
          <a:p>
            <a:pPr lvl="0" algn="l">
              <a:spcBef>
                <a:spcPts val="600"/>
              </a:spcBef>
            </a:pPr>
            <a:r>
              <a:rPr lang="cs-CZ" sz="2400" b="1" u="sng" dirty="0">
                <a:solidFill>
                  <a:srgbClr val="000000"/>
                </a:solidFill>
              </a:rPr>
              <a:t>Název :</a:t>
            </a:r>
            <a:r>
              <a:rPr lang="cs-CZ" sz="2400" dirty="0">
                <a:solidFill>
                  <a:srgbClr val="000000"/>
                </a:solidFill>
              </a:rPr>
              <a:t> </a:t>
            </a:r>
            <a:r>
              <a:rPr lang="cs-CZ" sz="2400" dirty="0" smtClean="0">
                <a:solidFill>
                  <a:srgbClr val="000000"/>
                </a:solidFill>
              </a:rPr>
              <a:t>VY_32_INOVACE_INFORMAČNÍ_GRAMOTNOST_11</a:t>
            </a:r>
            <a:endParaRPr lang="cs-CZ" sz="2400" dirty="0">
              <a:solidFill>
                <a:srgbClr val="000000"/>
              </a:solidFill>
            </a:endParaRPr>
          </a:p>
          <a:p>
            <a:pPr lvl="0" algn="l">
              <a:spcBef>
                <a:spcPts val="600"/>
              </a:spcBef>
            </a:pPr>
            <a:r>
              <a:rPr lang="cs-CZ" sz="2400" b="1" u="sng" dirty="0" smtClean="0">
                <a:solidFill>
                  <a:srgbClr val="000000"/>
                </a:solidFill>
              </a:rPr>
              <a:t>Téma : </a:t>
            </a:r>
            <a:r>
              <a:rPr lang="cs-CZ" sz="2400" dirty="0" smtClean="0">
                <a:solidFill>
                  <a:srgbClr val="000000"/>
                </a:solidFill>
              </a:rPr>
              <a:t>Měkké souhlásky-procvičování.</a:t>
            </a:r>
            <a:endParaRPr lang="cs-CZ" sz="2400" dirty="0" smtClean="0">
              <a:solidFill>
                <a:srgbClr val="000000"/>
              </a:solidFill>
            </a:endParaRPr>
          </a:p>
          <a:p>
            <a:pPr lvl="0" algn="l">
              <a:spcBef>
                <a:spcPts val="600"/>
              </a:spcBef>
            </a:pPr>
            <a:r>
              <a:rPr lang="cs-CZ" sz="2400" b="1" u="sng" dirty="0" smtClean="0">
                <a:solidFill>
                  <a:srgbClr val="000000"/>
                </a:solidFill>
              </a:rPr>
              <a:t>Číslo </a:t>
            </a:r>
            <a:r>
              <a:rPr lang="cs-CZ" sz="2400" b="1" u="sng" dirty="0">
                <a:solidFill>
                  <a:srgbClr val="000000"/>
                </a:solidFill>
              </a:rPr>
              <a:t>projektu :</a:t>
            </a:r>
            <a:r>
              <a:rPr lang="cs-CZ" sz="2400" dirty="0">
                <a:solidFill>
                  <a:srgbClr val="000000"/>
                </a:solidFill>
              </a:rPr>
              <a:t>CZ1.07/1.4.00/21.2349</a:t>
            </a:r>
          </a:p>
          <a:p>
            <a:pPr lvl="0" algn="l">
              <a:spcBef>
                <a:spcPts val="600"/>
              </a:spcBef>
            </a:pPr>
            <a:r>
              <a:rPr lang="cs-CZ" sz="2400" b="1" u="sng" dirty="0">
                <a:solidFill>
                  <a:srgbClr val="000000"/>
                </a:solidFill>
              </a:rPr>
              <a:t>Anotace </a:t>
            </a:r>
            <a:r>
              <a:rPr lang="cs-CZ" sz="2400" b="1" u="sng" dirty="0" smtClean="0">
                <a:solidFill>
                  <a:srgbClr val="000000"/>
                </a:solidFill>
              </a:rPr>
              <a:t>:</a:t>
            </a:r>
            <a:r>
              <a:rPr lang="cs-CZ" sz="2400" dirty="0" smtClean="0">
                <a:solidFill>
                  <a:srgbClr val="000000"/>
                </a:solidFill>
              </a:rPr>
              <a:t>Žáci kliknutím vybírají kytičku se správně napsaným </a:t>
            </a:r>
            <a:r>
              <a:rPr lang="cs-CZ" sz="2400" dirty="0" err="1" smtClean="0">
                <a:solidFill>
                  <a:srgbClr val="000000"/>
                </a:solidFill>
              </a:rPr>
              <a:t>slovem.Při</a:t>
            </a:r>
            <a:r>
              <a:rPr lang="cs-CZ" sz="2400" dirty="0" smtClean="0">
                <a:solidFill>
                  <a:srgbClr val="000000"/>
                </a:solidFill>
              </a:rPr>
              <a:t> správném výběru postupují na další </a:t>
            </a:r>
            <a:r>
              <a:rPr lang="cs-CZ" sz="2400" dirty="0" err="1" smtClean="0">
                <a:solidFill>
                  <a:srgbClr val="000000"/>
                </a:solidFill>
              </a:rPr>
              <a:t>stránku,při</a:t>
            </a:r>
            <a:r>
              <a:rPr lang="cs-CZ" sz="2400" dirty="0" smtClean="0">
                <a:solidFill>
                  <a:srgbClr val="000000"/>
                </a:solidFill>
              </a:rPr>
              <a:t> špatném </a:t>
            </a:r>
            <a:r>
              <a:rPr lang="cs-CZ" sz="2400" smtClean="0">
                <a:solidFill>
                  <a:srgbClr val="000000"/>
                </a:solidFill>
              </a:rPr>
              <a:t>výběru stránku opakují. </a:t>
            </a:r>
            <a:endParaRPr lang="cs-CZ" sz="2400" b="1" u="sng" dirty="0">
              <a:solidFill>
                <a:srgbClr val="000000"/>
              </a:solidFill>
            </a:endParaRPr>
          </a:p>
          <a:p>
            <a:pPr lvl="0" algn="l">
              <a:spcBef>
                <a:spcPts val="600"/>
              </a:spcBef>
            </a:pPr>
            <a:endParaRPr lang="cs-CZ" sz="2400" b="1" u="sng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64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Měkké souhlásky:                                Ž , Š , Č , Ř , C , J , Ď , Ť , Ň</a:t>
            </a:r>
            <a:endParaRPr lang="cs-CZ" sz="3600" b="1" dirty="0">
              <a:solidFill>
                <a:srgbClr val="FF0000"/>
              </a:solidFill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9608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612576" y="-243408"/>
            <a:ext cx="9972600" cy="7533456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6512511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Dvaatřiceticípá hvězda 2">
            <a:hlinkClick r:id="rId2" action="ppaction://hlinksldjump"/>
          </p:cNvPr>
          <p:cNvSpPr/>
          <p:nvPr/>
        </p:nvSpPr>
        <p:spPr>
          <a:xfrm>
            <a:off x="755576" y="18448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žižala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5" name="Dvaatřiceticípá hvězda 14">
            <a:hlinkClick r:id="rId2" action="ppaction://hlinksldjump"/>
          </p:cNvPr>
          <p:cNvSpPr/>
          <p:nvPr/>
        </p:nvSpPr>
        <p:spPr>
          <a:xfrm>
            <a:off x="2933564" y="403366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žyžala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6" name="Dvaatřiceticípá hvězda 15">
            <a:hlinkClick r:id="rId3" action="ppaction://hlinksldjump"/>
          </p:cNvPr>
          <p:cNvSpPr/>
          <p:nvPr/>
        </p:nvSpPr>
        <p:spPr>
          <a:xfrm>
            <a:off x="4788024" y="21496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žížala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276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252520" cy="7173416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Dvaatřiceticípá hvězda 6">
            <a:hlinkClick r:id="rId2" action="ppaction://hlinksldjump"/>
          </p:cNvPr>
          <p:cNvSpPr/>
          <p:nvPr/>
        </p:nvSpPr>
        <p:spPr>
          <a:xfrm>
            <a:off x="2195736" y="1628800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šiška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Dvaatřiceticípá hvězda 8">
            <a:hlinkClick r:id="rId3" action="ppaction://hlinksldjump"/>
          </p:cNvPr>
          <p:cNvSpPr/>
          <p:nvPr/>
        </p:nvSpPr>
        <p:spPr>
          <a:xfrm>
            <a:off x="5220072" y="2696255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šyška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Dvaatřiceticípá hvězda 9">
            <a:hlinkClick r:id="rId3" action="ppaction://hlinksldjump"/>
          </p:cNvPr>
          <p:cNvSpPr/>
          <p:nvPr/>
        </p:nvSpPr>
        <p:spPr>
          <a:xfrm>
            <a:off x="1043608" y="4120480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šíška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11560" y="69269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682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324528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Dvaatřiceticípá hvězda 6">
            <a:hlinkClick r:id="rId2" action="ppaction://hlinksldjump"/>
          </p:cNvPr>
          <p:cNvSpPr/>
          <p:nvPr/>
        </p:nvSpPr>
        <p:spPr>
          <a:xfrm>
            <a:off x="971600" y="18448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latin typeface="Batang" pitchFamily="18" charset="-127"/>
                <a:ea typeface="Batang" pitchFamily="18" charset="-127"/>
              </a:rPr>
              <a:t>čyslo</a:t>
            </a:r>
            <a:endParaRPr lang="cs-CZ" sz="3600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Dvaatřiceticípá hvězda 8">
            <a:hlinkClick r:id="rId2" action="ppaction://hlinksldjump"/>
          </p:cNvPr>
          <p:cNvSpPr/>
          <p:nvPr/>
        </p:nvSpPr>
        <p:spPr>
          <a:xfrm>
            <a:off x="4139952" y="19972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čislo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Dvaatřiceticípá hvězda 9">
            <a:hlinkClick r:id="rId3" action="ppaction://hlinksldjump"/>
          </p:cNvPr>
          <p:cNvSpPr/>
          <p:nvPr/>
        </p:nvSpPr>
        <p:spPr>
          <a:xfrm>
            <a:off x="5652120" y="433650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číslo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11560" y="69269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6926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396536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Dvaatřiceticípá hvězda 6">
            <a:hlinkClick r:id="rId2" action="ppaction://hlinksldjump"/>
          </p:cNvPr>
          <p:cNvSpPr/>
          <p:nvPr/>
        </p:nvSpPr>
        <p:spPr>
          <a:xfrm>
            <a:off x="2987824" y="18448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říká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Dvaatřiceticípá hvězda 8">
            <a:hlinkClick r:id="rId3" action="ppaction://hlinksldjump"/>
          </p:cNvPr>
          <p:cNvSpPr/>
          <p:nvPr/>
        </p:nvSpPr>
        <p:spPr>
          <a:xfrm>
            <a:off x="755576" y="4120480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řýká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Dvaatřiceticípá hvězda 9">
            <a:hlinkClick r:id="rId3" action="ppaction://hlinksldjump"/>
          </p:cNvPr>
          <p:cNvSpPr/>
          <p:nvPr/>
        </p:nvSpPr>
        <p:spPr>
          <a:xfrm>
            <a:off x="5220072" y="433650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řiká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11560" y="69269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6926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396536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Dvaatřiceticípá hvězda 6">
            <a:hlinkClick r:id="rId2" action="ppaction://hlinksldjump"/>
          </p:cNvPr>
          <p:cNvSpPr/>
          <p:nvPr/>
        </p:nvSpPr>
        <p:spPr>
          <a:xfrm>
            <a:off x="2987824" y="18448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cibule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Dvaatřiceticípá hvězda 8">
            <a:hlinkClick r:id="rId3" action="ppaction://hlinksldjump"/>
          </p:cNvPr>
          <p:cNvSpPr/>
          <p:nvPr/>
        </p:nvSpPr>
        <p:spPr>
          <a:xfrm>
            <a:off x="755576" y="4120480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cíbule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Dvaatřiceticípá hvězda 9">
            <a:hlinkClick r:id="rId3" action="ppaction://hlinksldjump"/>
          </p:cNvPr>
          <p:cNvSpPr/>
          <p:nvPr/>
        </p:nvSpPr>
        <p:spPr>
          <a:xfrm>
            <a:off x="5220072" y="433650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latin typeface="Batang" pitchFamily="18" charset="-127"/>
                <a:ea typeface="Batang" pitchFamily="18" charset="-127"/>
              </a:rPr>
              <a:t>cybule</a:t>
            </a:r>
            <a:endParaRPr lang="cs-CZ" sz="32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11560" y="69269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361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396536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Dvaatřiceticípá hvězda 6">
            <a:hlinkClick r:id="rId2" action="ppaction://hlinksldjump"/>
          </p:cNvPr>
          <p:cNvSpPr/>
          <p:nvPr/>
        </p:nvSpPr>
        <p:spPr>
          <a:xfrm>
            <a:off x="2987824" y="18448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jydlo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Dvaatřiceticípá hvězda 8">
            <a:hlinkClick r:id="rId3" action="ppaction://hlinksldjump"/>
          </p:cNvPr>
          <p:cNvSpPr/>
          <p:nvPr/>
        </p:nvSpPr>
        <p:spPr>
          <a:xfrm>
            <a:off x="755576" y="4120480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jídlo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Dvaatřiceticípá hvězda 9">
            <a:hlinkClick r:id="rId2" action="ppaction://hlinksldjump"/>
          </p:cNvPr>
          <p:cNvSpPr/>
          <p:nvPr/>
        </p:nvSpPr>
        <p:spPr>
          <a:xfrm>
            <a:off x="5220072" y="433650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jidlo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11560" y="69269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9542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396536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Dvaatřiceticípá hvězda 6">
            <a:hlinkClick r:id="rId2" action="ppaction://hlinksldjump"/>
          </p:cNvPr>
          <p:cNvSpPr/>
          <p:nvPr/>
        </p:nvSpPr>
        <p:spPr>
          <a:xfrm>
            <a:off x="2987824" y="18448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>
                <a:latin typeface="Batang" pitchFamily="18" charset="-127"/>
                <a:ea typeface="Batang" pitchFamily="18" charset="-127"/>
              </a:rPr>
              <a:t>d</a:t>
            </a:r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ylna</a:t>
            </a:r>
            <a:endParaRPr lang="cs-CZ" sz="3600" b="1" dirty="0" smtClean="0">
              <a:latin typeface="Batang" pitchFamily="18" charset="-127"/>
              <a:ea typeface="Batang" pitchFamily="18" charset="-127"/>
            </a:endParaRPr>
          </a:p>
          <a:p>
            <a:pPr algn="ctr"/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Dvaatřiceticípá hvězda 8">
            <a:hlinkClick r:id="rId2" action="ppaction://hlinksldjump"/>
          </p:cNvPr>
          <p:cNvSpPr/>
          <p:nvPr/>
        </p:nvSpPr>
        <p:spPr>
          <a:xfrm>
            <a:off x="755576" y="4120480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dilna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Dvaatřiceticípá hvězda 9">
            <a:hlinkClick r:id="rId3" action="ppaction://hlinksldjump"/>
          </p:cNvPr>
          <p:cNvSpPr/>
          <p:nvPr/>
        </p:nvSpPr>
        <p:spPr>
          <a:xfrm>
            <a:off x="5220072" y="433650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dílna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11560" y="69269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950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396536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Dvaatřiceticípá hvězda 6">
            <a:hlinkClick r:id="rId2" action="ppaction://hlinksldjump"/>
          </p:cNvPr>
          <p:cNvSpPr/>
          <p:nvPr/>
        </p:nvSpPr>
        <p:spPr>
          <a:xfrm>
            <a:off x="2987824" y="1700808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tícho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Dvaatřiceticípá hvězda 8">
            <a:hlinkClick r:id="rId2" action="ppaction://hlinksldjump"/>
          </p:cNvPr>
          <p:cNvSpPr/>
          <p:nvPr/>
        </p:nvSpPr>
        <p:spPr>
          <a:xfrm>
            <a:off x="755576" y="4120480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tycho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Dvaatřiceticípá hvězda 9">
            <a:hlinkClick r:id="rId3" action="ppaction://hlinksldjump"/>
          </p:cNvPr>
          <p:cNvSpPr/>
          <p:nvPr/>
        </p:nvSpPr>
        <p:spPr>
          <a:xfrm>
            <a:off x="5220072" y="433650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ticho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11560" y="69269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687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396536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Dvaatřiceticípá hvězda 6">
            <a:hlinkClick r:id="rId2" action="ppaction://hlinksldjump"/>
          </p:cNvPr>
          <p:cNvSpPr/>
          <p:nvPr/>
        </p:nvSpPr>
        <p:spPr>
          <a:xfrm>
            <a:off x="2987824" y="184482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Batang" pitchFamily="18" charset="-127"/>
                <a:ea typeface="Batang" pitchFamily="18" charset="-127"/>
              </a:rPr>
              <a:t>nitka</a:t>
            </a:r>
          </a:p>
          <a:p>
            <a:pPr algn="ctr"/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9" name="Dvaatřiceticípá hvězda 8">
            <a:hlinkClick r:id="rId3" action="ppaction://hlinksldjump"/>
          </p:cNvPr>
          <p:cNvSpPr/>
          <p:nvPr/>
        </p:nvSpPr>
        <p:spPr>
          <a:xfrm>
            <a:off x="755576" y="4120480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nítka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Dvaatřiceticípá hvězda 9">
            <a:hlinkClick r:id="rId3" action="ppaction://hlinksldjump"/>
          </p:cNvPr>
          <p:cNvSpPr/>
          <p:nvPr/>
        </p:nvSpPr>
        <p:spPr>
          <a:xfrm>
            <a:off x="5220072" y="4336504"/>
            <a:ext cx="2880320" cy="2188840"/>
          </a:xfrm>
          <a:prstGeom prst="star32">
            <a:avLst/>
          </a:prstGeom>
          <a:gradFill flip="none" rotWithShape="1">
            <a:gsLst>
              <a:gs pos="0">
                <a:srgbClr val="B953AA">
                  <a:tint val="66000"/>
                  <a:satMod val="160000"/>
                </a:srgbClr>
              </a:gs>
              <a:gs pos="50000">
                <a:srgbClr val="B953AA">
                  <a:tint val="44500"/>
                  <a:satMod val="160000"/>
                </a:srgbClr>
              </a:gs>
              <a:gs pos="100000">
                <a:srgbClr val="B953A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atin typeface="Batang" pitchFamily="18" charset="-127"/>
                <a:ea typeface="Batang" pitchFamily="18" charset="-127"/>
              </a:rPr>
              <a:t>nytka</a:t>
            </a:r>
            <a:endParaRPr lang="cs-CZ" sz="36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11560" y="69269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80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Vyber správně napsané slovo:</a:t>
            </a:r>
            <a:endParaRPr lang="cs-CZ" sz="28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464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022304"/>
            <a:ext cx="6512511" cy="1143000"/>
          </a:xfrm>
        </p:spPr>
        <p:txBody>
          <a:bodyPr/>
          <a:lstStyle/>
          <a:p>
            <a:r>
              <a:rPr lang="cs-CZ" dirty="0" err="1" smtClean="0"/>
              <a:t>Špatně,zkus</a:t>
            </a:r>
            <a:r>
              <a:rPr lang="cs-CZ" dirty="0" smtClean="0"/>
              <a:t> to znovu.</a:t>
            </a:r>
            <a:endParaRPr lang="cs-CZ" dirty="0"/>
          </a:p>
        </p:txBody>
      </p:sp>
      <p:sp>
        <p:nvSpPr>
          <p:cNvPr id="6" name="Tlačítko akce: Zpět nebo Předchozí 5">
            <a:hlinkClick r:id="" action="ppaction://hlinkshowjump?jump=lastslideviewed" highlightClick="1"/>
          </p:cNvPr>
          <p:cNvSpPr/>
          <p:nvPr/>
        </p:nvSpPr>
        <p:spPr>
          <a:xfrm>
            <a:off x="7740352" y="5373216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PilnaM\AppData\Local\Microsoft\Windows\Temporary Internet Files\Content.IE5\K0O7W0UI\MC90043322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88640"/>
            <a:ext cx="4136504" cy="41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MS900069737[2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5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5454352"/>
            <a:ext cx="6512511" cy="1143000"/>
          </a:xfrm>
        </p:spPr>
        <p:txBody>
          <a:bodyPr/>
          <a:lstStyle/>
          <a:p>
            <a:r>
              <a:rPr lang="cs-CZ" dirty="0" err="1" smtClean="0"/>
              <a:t>Výborně,jsi</a:t>
            </a:r>
            <a:r>
              <a:rPr lang="cs-CZ" dirty="0" smtClean="0"/>
              <a:t> šikula!!!</a:t>
            </a:r>
            <a:endParaRPr lang="cs-CZ" dirty="0"/>
          </a:p>
        </p:txBody>
      </p:sp>
      <p:pic>
        <p:nvPicPr>
          <p:cNvPr id="2053" name="Picture 5" descr="C:\Users\PilnaM\AppData\Local\Microsoft\Windows\Temporary Internet Files\Content.IE5\K0O7W0UI\MC900434375[1].wm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994850"/>
            <a:ext cx="4222336" cy="394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MS900082211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9" name="MS900065438[1].m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1" name="MS900044820[1].mi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2" name="MS900065438[1].mi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3">
                  <p14:trim st="143.198" end="23126.492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334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673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00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00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203</TotalTime>
  <Words>141</Words>
  <Application>Microsoft Office PowerPoint</Application>
  <PresentationFormat>Předvádění na obrazovce (4:3)</PresentationFormat>
  <Paragraphs>45</Paragraphs>
  <Slides>13</Slides>
  <Notes>0</Notes>
  <HiddenSlides>0</HiddenSlides>
  <MMClips>5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Prezentace aplikace PowerPoint</vt:lpstr>
      <vt:lpstr>Měkké souhlásky:                                Ž , Š , Č , Ř , C , J , Ď , Ť , Ň</vt:lpstr>
      <vt:lpstr>Vyber správně napsané slovo: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Špatně,zkus to znovu.</vt:lpstr>
      <vt:lpstr>Výborně,jsi šikula!!!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Tvrdé souhlásky : H, CH, K, R, D, T, N</dc:title>
  <dc:creator>Pilná Marcela</dc:creator>
  <cp:lastModifiedBy>Pilná Marcela</cp:lastModifiedBy>
  <cp:revision>22</cp:revision>
  <dcterms:created xsi:type="dcterms:W3CDTF">2013-01-08T17:09:29Z</dcterms:created>
  <dcterms:modified xsi:type="dcterms:W3CDTF">2013-02-18T15:27:52Z</dcterms:modified>
</cp:coreProperties>
</file>