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5"/>
  </p:notesMasterIdLst>
  <p:sldIdLst>
    <p:sldId id="271" r:id="rId2"/>
    <p:sldId id="257" r:id="rId3"/>
    <p:sldId id="259" r:id="rId4"/>
    <p:sldId id="260" r:id="rId5"/>
    <p:sldId id="268" r:id="rId6"/>
    <p:sldId id="261" r:id="rId7"/>
    <p:sldId id="262" r:id="rId8"/>
    <p:sldId id="263" r:id="rId9"/>
    <p:sldId id="269" r:id="rId10"/>
    <p:sldId id="270" r:id="rId11"/>
    <p:sldId id="264" r:id="rId12"/>
    <p:sldId id="272" r:id="rId13"/>
    <p:sldId id="266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469AA8D-BF2D-49BA-843A-2F9E965756E3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B3166AD-63C1-4BD0-887A-33984EFAF6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E2F13-ADD9-4B9E-9DDF-C394D2F3A3AD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A339D-19A3-4446-A2AD-13F4F3018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7006123-E144-4BEC-9182-C23704914CD2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11F5D45-E534-47A4-BB53-6A86F11802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B8A4C-5636-4527-9A0D-12960D0DBFA1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C5E9A-FE7A-458F-BB26-3BCCEEF212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38774-96AC-4D18-B75E-391405985190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E86D-00E4-460C-AEC2-716FC72BF7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FF032-C4A5-453F-93A3-C0BE6870678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3DA76-CEDA-4AEF-8E04-5FD3006538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B196E92-BD38-400A-B7AB-4F27B30D362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D8B974D-1E40-4693-BF6F-0AB44670EB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73E14-493D-4325-AE37-6845ABCEA77B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A8E4C-69E0-4C34-B1B5-B17CCF915A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4967D1A-21CF-4F22-9382-A3CEB25A7052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3025349-6C37-423B-9791-29B991531D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0DF8543-3CC8-465C-8C92-CEC7E059315A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9F822A3-BBF9-4E1B-A75E-9F69F94967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2D253-620A-4F0A-8405-60F8E02ED8A1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B4173-0CD6-42C7-9F08-4EAC3C28A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D5A0F-D0EE-485C-88FE-2F50D4E183B4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96610-55FF-4E77-B0AF-39BEE80457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0597E7-E5D0-4FCD-8FAA-61208C20AA76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77FE69-3DC2-467E-B6AE-BB99B86E4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5" r:id="rId4"/>
    <p:sldLayoutId id="2147483814" r:id="rId5"/>
    <p:sldLayoutId id="2147483819" r:id="rId6"/>
    <p:sldLayoutId id="2147483813" r:id="rId7"/>
    <p:sldLayoutId id="2147483820" r:id="rId8"/>
    <p:sldLayoutId id="2147483821" r:id="rId9"/>
    <p:sldLayoutId id="2147483812" r:id="rId10"/>
    <p:sldLayoutId id="214748381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6FB833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C0E5A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F3AABE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4213" y="1268413"/>
          <a:ext cx="7848600" cy="4695825"/>
        </p:xfrm>
        <a:graphic>
          <a:graphicData uri="http://schemas.openxmlformats.org/drawingml/2006/table">
            <a:tbl>
              <a:tblPr/>
              <a:tblGrid>
                <a:gridCol w="1079500"/>
                <a:gridCol w="2663825"/>
                <a:gridCol w="1474787"/>
                <a:gridCol w="2630488"/>
              </a:tblGrid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Název školy: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Střední škola sociální PERSPEKTIVA a Vyšší odborná škola, s.r.o.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Adresa: 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Mírová 218/6,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Dubí III  Pozorka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Název projektu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KLÍČE K POZNÁVÁNÍ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Registrační číslo projektu: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CZ.1.07/1.5.00/34.0928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Šablona: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III/2 Inovace a zkvalitnění výuky  ICT 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Název a číslo materiálu: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ODS_32_INOVACE_JTD3.A_7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Vytvořeno: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28.4.2014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Autor: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Mgr. Petra Převrátilová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Vyučovací předmět: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 Sociální pedagogika  - Občan v demokratické společnosti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Ročník: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III. SOŠ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Výsledky vzdělávání dle RVP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Žák se orientuje v problematice patologického hráčství, zná varovné signály a stádia závislosti na automatech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Typ interakce: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Kombinované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Druh výukového zdroje: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Prezentace s využitím interaktivní tabule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Klíčová slova: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Gambling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Netolismus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Hráčské bludy</a:t>
                      </a: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Anotace: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Didaktický učební materiál je určen pro žáky maturitních oborů SOŠ. Je zaměřen na prezentaci  gamblérství. Je možné ho využít jako samostatný studijní materiál nebo jako podklad k diskuzi.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Arial" charset="0"/>
                        </a:rPr>
                        <a:t>Součástí materiálu jsou otázky a úkoly  vztahující se k  problematice závislosti na automatech.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  <a:cs typeface="Times New Roman" pitchFamily="18" charset="0"/>
                      </a:endParaRPr>
                    </a:p>
                  </a:txBody>
                  <a:tcPr marL="63251" marR="6325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83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15875"/>
            <a:ext cx="6049962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84" name="obrázek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0575" y="115888"/>
            <a:ext cx="11525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/>
              <a:t>Patologické hráčství</a:t>
            </a:r>
            <a:endParaRPr lang="en-US" sz="6000" dirty="0" smtClean="0"/>
          </a:p>
        </p:txBody>
      </p:sp>
      <p:pic>
        <p:nvPicPr>
          <p:cNvPr id="16386" name="obrázek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0"/>
            <a:ext cx="6624637" cy="1196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Termíny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err="1"/>
              <a:t>gambling</a:t>
            </a:r>
            <a:r>
              <a:rPr lang="cs-CZ" dirty="0"/>
              <a:t>, </a:t>
            </a:r>
            <a:r>
              <a:rPr lang="cs-CZ" b="1" dirty="0"/>
              <a:t>gamblerství</a:t>
            </a:r>
            <a:r>
              <a:rPr lang="cs-CZ" dirty="0"/>
              <a:t>, </a:t>
            </a:r>
            <a:r>
              <a:rPr lang="cs-CZ" b="1" dirty="0"/>
              <a:t>závislost na automatech</a:t>
            </a:r>
            <a:r>
              <a:rPr lang="cs-CZ" dirty="0"/>
              <a:t> apod. patří mezi tzv. návykové a impulsivní </a:t>
            </a:r>
            <a:r>
              <a:rPr lang="cs-CZ" dirty="0" smtClean="0"/>
              <a:t>poruchy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err="1" smtClean="0"/>
              <a:t>netolismus</a:t>
            </a:r>
            <a:r>
              <a:rPr lang="cs-CZ" b="1" dirty="0" smtClean="0"/>
              <a:t> -</a:t>
            </a:r>
            <a:r>
              <a:rPr lang="cs-CZ" dirty="0"/>
              <a:t> </a:t>
            </a:r>
            <a:r>
              <a:rPr lang="cs-CZ" dirty="0" smtClean="0"/>
              <a:t>závislost </a:t>
            </a:r>
            <a:r>
              <a:rPr lang="cs-CZ" dirty="0"/>
              <a:t>na virtuálních drogách</a:t>
            </a:r>
            <a:endParaRPr lang="cs-CZ" b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(televize, video, počítačové hry, </a:t>
            </a:r>
            <a:r>
              <a:rPr lang="cs-CZ" dirty="0"/>
              <a:t>mobil, </a:t>
            </a:r>
            <a:r>
              <a:rPr lang="cs-CZ" dirty="0" smtClean="0"/>
              <a:t>internet-       surfování</a:t>
            </a:r>
            <a:r>
              <a:rPr lang="cs-CZ" dirty="0"/>
              <a:t>, neustálá chatová kontrola e-mailové </a:t>
            </a:r>
            <a:r>
              <a:rPr lang="cs-CZ" dirty="0" smtClean="0"/>
              <a:t>                                   				      schránky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581525"/>
            <a:ext cx="2952750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Základní znaky </a:t>
            </a:r>
            <a:r>
              <a:rPr lang="cs-CZ" b="1" dirty="0" err="1" smtClean="0"/>
              <a:t>gamblérství</a:t>
            </a:r>
            <a:endParaRPr lang="cs-CZ" b="1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b="1" smtClean="0"/>
              <a:t>1) neschopnost odolat</a:t>
            </a:r>
            <a:r>
              <a:rPr lang="cs-CZ" smtClean="0"/>
              <a:t> impulsu, pokušení, přestože dotyčný ví, že jeho jednání je nežádoucí, nedokáže odolat, není schopen ve hře přestat </a:t>
            </a:r>
          </a:p>
          <a:p>
            <a:r>
              <a:rPr lang="cs-CZ" b="1" smtClean="0"/>
              <a:t>2) napětí</a:t>
            </a:r>
            <a:r>
              <a:rPr lang="cs-CZ" smtClean="0"/>
              <a:t>, předcházející tomuto jednání, které dotyčný nedokáže snížit jinak, než tak, že začne hrát </a:t>
            </a:r>
          </a:p>
          <a:p>
            <a:r>
              <a:rPr lang="cs-CZ" b="1" smtClean="0"/>
              <a:t>3)pocit uspokojení</a:t>
            </a:r>
            <a:r>
              <a:rPr lang="cs-CZ" smtClean="0"/>
              <a:t> - gambler prožívá příjemné vzrušení, jehož intenzita je přímo úměrná výši hazardu, riziku ztráty 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Příčiny vzniku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>
                <a:solidFill>
                  <a:srgbClr val="000099"/>
                </a:solidFill>
              </a:rPr>
              <a:t>stresová situace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>
                <a:solidFill>
                  <a:srgbClr val="000099"/>
                </a:solidFill>
              </a:rPr>
              <a:t>   </a:t>
            </a:r>
            <a:r>
              <a:rPr lang="cs-CZ" dirty="0">
                <a:solidFill>
                  <a:srgbClr val="000099"/>
                </a:solidFill>
              </a:rPr>
              <a:t>(únik k hraní)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>
                <a:solidFill>
                  <a:srgbClr val="000099"/>
                </a:solidFill>
              </a:rPr>
              <a:t>nabídka hry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>
                <a:solidFill>
                  <a:srgbClr val="000099"/>
                </a:solidFill>
              </a:rPr>
              <a:t>   </a:t>
            </a:r>
            <a:r>
              <a:rPr lang="cs-CZ" dirty="0">
                <a:solidFill>
                  <a:srgbClr val="000099"/>
                </a:solidFill>
              </a:rPr>
              <a:t>(spouštěcí podnět)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>
                <a:solidFill>
                  <a:srgbClr val="000099"/>
                </a:solidFill>
              </a:rPr>
              <a:t>osobnostní vlastnosti </a:t>
            </a:r>
          </a:p>
          <a:p>
            <a:pPr marL="0" indent="0" algn="just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>
                <a:solidFill>
                  <a:srgbClr val="000099"/>
                </a:solidFill>
              </a:rPr>
              <a:t>   </a:t>
            </a:r>
            <a:r>
              <a:rPr lang="cs-CZ" dirty="0">
                <a:solidFill>
                  <a:srgbClr val="000099"/>
                </a:solidFill>
              </a:rPr>
              <a:t>(sklon k hráčství –  touha  po </a:t>
            </a:r>
            <a:r>
              <a:rPr lang="cs-CZ" dirty="0" smtClean="0">
                <a:solidFill>
                  <a:srgbClr val="000099"/>
                </a:solidFill>
              </a:rPr>
              <a:t>vzrušení a  bezstarostnosti</a:t>
            </a:r>
            <a:r>
              <a:rPr lang="cs-CZ" dirty="0">
                <a:solidFill>
                  <a:srgbClr val="000099"/>
                </a:solidFill>
              </a:rPr>
              <a:t>, </a:t>
            </a:r>
            <a:r>
              <a:rPr lang="cs-CZ" dirty="0" smtClean="0">
                <a:solidFill>
                  <a:srgbClr val="000099"/>
                </a:solidFill>
              </a:rPr>
              <a:t>touha po riziku</a:t>
            </a:r>
            <a:r>
              <a:rPr lang="cs-CZ" dirty="0">
                <a:solidFill>
                  <a:srgbClr val="000099"/>
                </a:solidFill>
              </a:rPr>
              <a:t>, nedostatek citů a důvěry, ...)</a:t>
            </a:r>
            <a:endParaRPr lang="cs-CZ" b="1" dirty="0">
              <a:solidFill>
                <a:srgbClr val="000099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Varovné signály</a:t>
            </a:r>
            <a:endParaRPr lang="cs-CZ" b="1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člověk hraje častěji a hazardní hra mu zabírá čas, který by mohl trávit mnohem užitečněji a příjemněji </a:t>
            </a:r>
          </a:p>
          <a:p>
            <a:r>
              <a:rPr lang="cs-CZ" smtClean="0"/>
              <a:t>zanedbává školu, práci, rodinu, přátele a zájmy </a:t>
            </a:r>
          </a:p>
          <a:p>
            <a:r>
              <a:rPr lang="cs-CZ" smtClean="0"/>
              <a:t>začne lhát, podvádět, někdy i krást </a:t>
            </a:r>
          </a:p>
          <a:p>
            <a:r>
              <a:rPr lang="cs-CZ" smtClean="0"/>
              <a:t>ve vztahu ke hře se špatně ovládá - pokračuje v hraní i tehdy, když je v jasném rozporu s jeho zájmy 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Stádia vzniku závislosti na hraní 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00B050"/>
                </a:solidFill>
              </a:rPr>
              <a:t>1) FÁZE </a:t>
            </a:r>
            <a:r>
              <a:rPr lang="cs-CZ" b="1" dirty="0">
                <a:solidFill>
                  <a:srgbClr val="00B050"/>
                </a:solidFill>
              </a:rPr>
              <a:t>VÝHER </a:t>
            </a:r>
            <a:r>
              <a:rPr lang="cs-CZ" dirty="0"/>
              <a:t>- </a:t>
            </a:r>
            <a:r>
              <a:rPr lang="cs-CZ" dirty="0" smtClean="0"/>
              <a:t>občasná </a:t>
            </a:r>
            <a:r>
              <a:rPr lang="cs-CZ" dirty="0"/>
              <a:t>hra, častější výhry, </a:t>
            </a:r>
            <a:r>
              <a:rPr lang="cs-CZ" dirty="0" smtClean="0"/>
              <a:t>zvyšování sázek, </a:t>
            </a:r>
            <a:r>
              <a:rPr lang="cs-CZ" dirty="0"/>
              <a:t>fantazie o velké výhře, </a:t>
            </a:r>
            <a:r>
              <a:rPr lang="cs-CZ" dirty="0" smtClean="0"/>
              <a:t>neodůvodněný </a:t>
            </a:r>
            <a:r>
              <a:rPr lang="cs-CZ" dirty="0"/>
              <a:t>optimismus, osamělé hraní, chvástání se </a:t>
            </a:r>
            <a:r>
              <a:rPr lang="cs-CZ" dirty="0" smtClean="0"/>
              <a:t>výhrou</a:t>
            </a:r>
          </a:p>
          <a:p>
            <a:pPr marL="457200" indent="-457200" fontAlgn="auto">
              <a:spcAft>
                <a:spcPts val="0"/>
              </a:spcAft>
              <a:buFont typeface="Wingdings"/>
              <a:buAutoNum type="arabicParenR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b="1" dirty="0" smtClean="0">
              <a:solidFill>
                <a:srgbClr val="00B05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b="1" dirty="0" smtClean="0">
              <a:solidFill>
                <a:srgbClr val="00B05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b="1" dirty="0" smtClean="0">
                <a:solidFill>
                  <a:srgbClr val="00B050"/>
                </a:solidFill>
              </a:rPr>
              <a:t>2) FÁZE </a:t>
            </a:r>
            <a:r>
              <a:rPr lang="cs-CZ" b="1" dirty="0">
                <a:solidFill>
                  <a:srgbClr val="00B050"/>
                </a:solidFill>
              </a:rPr>
              <a:t>PROHRÁVÁNÍ </a:t>
            </a:r>
            <a:r>
              <a:rPr lang="cs-CZ" dirty="0"/>
              <a:t>- </a:t>
            </a:r>
            <a:r>
              <a:rPr lang="cs-CZ" dirty="0" smtClean="0"/>
              <a:t>myslí </a:t>
            </a:r>
            <a:r>
              <a:rPr lang="cs-CZ" dirty="0"/>
              <a:t>hlavně na hraní, </a:t>
            </a:r>
            <a:r>
              <a:rPr lang="cs-CZ" dirty="0" smtClean="0"/>
              <a:t>v</a:t>
            </a:r>
            <a:r>
              <a:rPr lang="cs-CZ" dirty="0"/>
              <a:t> dlouhém období prohrávání nedokáže přestat s hrou, legální půjčování peněz, skrývání hry a lhaní, bezohlednost vůči rodině, nepřítomnost v práci, odkládání splátek dluhů, změny osobnosti (podrážděnost, neklid, uzavřenost), nešťastný rodinný život, </a:t>
            </a:r>
            <a:r>
              <a:rPr lang="cs-CZ" dirty="0" smtClean="0"/>
              <a:t>neschopnost </a:t>
            </a:r>
            <a:r>
              <a:rPr lang="cs-CZ" dirty="0"/>
              <a:t>splácet dluhy, zanedbávání </a:t>
            </a:r>
            <a:r>
              <a:rPr lang="cs-CZ" dirty="0" smtClean="0"/>
              <a:t>zdraví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9388" y="2852738"/>
          <a:ext cx="8208962" cy="9636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5048"/>
                <a:gridCol w="844247"/>
                <a:gridCol w="3569617"/>
              </a:tblGrid>
              <a:tr h="15484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sym typeface="Wingdings"/>
                        </a:rPr>
                        <a:t></a:t>
                      </a:r>
                      <a:endParaRPr lang="cs-CZ" sz="10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00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476282">
                <a:tc>
                  <a:txBody>
                    <a:bodyPr/>
                    <a:lstStyle/>
                    <a:p>
                      <a:pPr algn="r" hangingPunct="0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Pokračuje v hazardní hře</a:t>
                      </a: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Přestane </a:t>
                      </a:r>
                      <a:r>
                        <a:rPr lang="cs-CZ" sz="2000" dirty="0" smtClean="0">
                          <a:effectLst/>
                        </a:rPr>
                        <a:t>hrát </a:t>
                      </a:r>
                      <a:r>
                        <a:rPr lang="cs-CZ" sz="2000" dirty="0" smtClean="0">
                          <a:effectLst/>
                          <a:sym typeface="Wingdings"/>
                        </a:rPr>
                        <a:t>u</a:t>
                      </a:r>
                      <a:r>
                        <a:rPr lang="cs-CZ" sz="2000" dirty="0" smtClean="0">
                          <a:effectLst/>
                        </a:rPr>
                        <a:t>zdravování</a:t>
                      </a: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304977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sym typeface="Wingdings"/>
                        </a:rPr>
                        <a:t></a:t>
                      </a: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endParaRPr lang="cs-CZ" sz="2000" dirty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/>
              <a:t>Stádia vzniku závislosti na hraní </a:t>
            </a:r>
            <a:r>
              <a:rPr lang="cs-CZ" b="1" dirty="0" smtClean="0"/>
              <a:t>II.</a:t>
            </a:r>
            <a:endParaRPr lang="cs-CZ" b="1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cs-CZ" b="1" smtClean="0">
                <a:solidFill>
                  <a:srgbClr val="00B050"/>
                </a:solidFill>
              </a:rPr>
              <a:t>3) FÁZE ZOUFALSTVÍ </a:t>
            </a:r>
            <a:r>
              <a:rPr lang="cs-CZ" smtClean="0"/>
              <a:t>- podmíněné tresty, poškození pověsti, odcizení od rodiny a přátel, podstatně více času trávení s hrou, více prohrává, obviňuje druhé, výčitky svědomí, panika, trestné činy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hráčské bludy 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Chybná přesvědčení hráče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Blud o rychlém zbohatnutí</a:t>
            </a:r>
            <a:r>
              <a:rPr lang="cs-CZ" dirty="0"/>
              <a:t>: v případě, že aktivně hrajete/sázíte, šance na zbohatnutí je </a:t>
            </a:r>
            <a:r>
              <a:rPr lang="cs-CZ" dirty="0" smtClean="0"/>
              <a:t> mizivá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 </a:t>
            </a:r>
            <a:r>
              <a:rPr lang="cs-CZ" b="1" dirty="0" smtClean="0"/>
              <a:t>Blud </a:t>
            </a:r>
            <a:r>
              <a:rPr lang="cs-CZ" b="1" dirty="0"/>
              <a:t>o zajímavosti hry</a:t>
            </a:r>
            <a:r>
              <a:rPr lang="cs-CZ" dirty="0"/>
              <a:t>: je velkým omylem považovat hru za zábavu a oddech, protože ve skutečnosti jde o nevděčnou, nesmyslnou a jednotvárnou </a:t>
            </a:r>
            <a:r>
              <a:rPr lang="cs-CZ" dirty="0" smtClean="0"/>
              <a:t>práci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/>
              <a:t>Blud o vlastní genialitě</a:t>
            </a:r>
            <a:r>
              <a:rPr lang="cs-CZ" dirty="0"/>
              <a:t>: "způsob, jak obelstít automat" či "našel jsem chybu v </a:t>
            </a:r>
            <a:r>
              <a:rPr lang="cs-CZ" dirty="0" smtClean="0"/>
              <a:t>systému„ - </a:t>
            </a:r>
            <a:r>
              <a:rPr lang="cs-CZ" dirty="0"/>
              <a:t>to si myslel nejeden </a:t>
            </a:r>
            <a:r>
              <a:rPr lang="cs-CZ" dirty="0" smtClean="0"/>
              <a:t>hráč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/>
              <a:t>hráčské </a:t>
            </a:r>
            <a:r>
              <a:rPr lang="cs-CZ" b="1" dirty="0" smtClean="0"/>
              <a:t>bludy II.</a:t>
            </a:r>
            <a:endParaRPr lang="cs-CZ" b="1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b="1" smtClean="0"/>
              <a:t>Blud o odpovědném hráči</a:t>
            </a:r>
            <a:r>
              <a:rPr lang="cs-CZ" smtClean="0"/>
              <a:t>: hráč to dělá proto, aby jeho rodina netrpěla finanční nouzí</a:t>
            </a:r>
          </a:p>
          <a:p>
            <a:r>
              <a:rPr lang="cs-CZ" b="1" smtClean="0"/>
              <a:t>Blud o tom, že já to mám přece pod kontrolou</a:t>
            </a:r>
            <a:r>
              <a:rPr lang="cs-CZ" smtClean="0"/>
              <a:t>: právě kvůli podceňování situace se nejeden běžný člověk stane vášnivým hráčem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Prevence</a:t>
            </a:r>
            <a:endParaRPr lang="cs-CZ" b="1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na úrovni jednotlivce : </a:t>
            </a:r>
            <a:r>
              <a:rPr lang="cs-CZ" b="1" smtClean="0"/>
              <a:t>Nehrajte</a:t>
            </a:r>
            <a:r>
              <a:rPr lang="cs-CZ" smtClean="0"/>
              <a:t> a před hazardní hrou varujte známé a přátele</a:t>
            </a:r>
          </a:p>
          <a:p>
            <a:r>
              <a:rPr lang="cs-CZ" smtClean="0"/>
              <a:t>na úrovni rodiny : </a:t>
            </a:r>
            <a:r>
              <a:rPr lang="cs-CZ" b="1" smtClean="0"/>
              <a:t>Nejlépe</a:t>
            </a:r>
            <a:r>
              <a:rPr lang="cs-CZ" smtClean="0"/>
              <a:t> jsou na tom rodiny, kde jsou vřelé vztahy, ale také jasná pravidla, která se dodržují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Spojte pojmy, které spolu navzájem  souvisí: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/>
              <a:t>NETOLISMUS				hráčský blud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/>
              <a:t>GAMBLING				závislost na 						virtuálních drogách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/>
              <a:t>NAPĚTÍ				varovný signál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/>
              <a:t>ZANEDBÁVÁNÍ ŠKOLY		závislost na 						automatech		</a:t>
            </a:r>
            <a:endParaRPr lang="cs-CZ" sz="2000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/>
              <a:t>DOKÁŽI OBELSTÍT AUTOMAT	znak </a:t>
            </a:r>
            <a:r>
              <a:rPr lang="cs-CZ" sz="2000" dirty="0" err="1" smtClean="0"/>
              <a:t>gamblérství</a:t>
            </a: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600" dirty="0" smtClean="0"/>
              <a:t>Literatura: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600" dirty="0" smtClean="0"/>
              <a:t>NEŠPOR</a:t>
            </a:r>
            <a:r>
              <a:rPr lang="cs-CZ" sz="1600" dirty="0"/>
              <a:t>, Karel. </a:t>
            </a:r>
            <a:r>
              <a:rPr lang="cs-CZ" sz="1600" i="1" dirty="0"/>
              <a:t>Už jsem prohrál dost</a:t>
            </a:r>
            <a:r>
              <a:rPr lang="cs-CZ" sz="1600" dirty="0"/>
              <a:t>. Praha: </a:t>
            </a:r>
            <a:r>
              <a:rPr lang="cs-CZ" sz="1600" dirty="0" err="1"/>
              <a:t>Sportpropag</a:t>
            </a:r>
            <a:r>
              <a:rPr lang="cs-CZ" sz="1600" dirty="0"/>
              <a:t>, 2006, ISBN BEZ 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600" dirty="0"/>
              <a:t>NEŠPOR, Karel. </a:t>
            </a:r>
            <a:r>
              <a:rPr lang="cs-CZ" sz="1600" i="1" dirty="0"/>
              <a:t>Návykové chování a závislost</a:t>
            </a:r>
            <a:r>
              <a:rPr lang="cs-CZ" sz="1600" dirty="0"/>
              <a:t>. Praha: Portál, 2011, ISBN </a:t>
            </a:r>
            <a:r>
              <a:rPr lang="cs-CZ" sz="1600" dirty="0" smtClean="0"/>
              <a:t>8073679086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1600" dirty="0"/>
              <a:t>MARHOUNOVÁ, Jana; NEŠPOR, Karel. </a:t>
            </a:r>
            <a:r>
              <a:rPr lang="cs-CZ" sz="1600" i="1" dirty="0"/>
              <a:t>Alkoholici, feťáci a gambleři</a:t>
            </a:r>
            <a:r>
              <a:rPr lang="cs-CZ" sz="1600" dirty="0"/>
              <a:t>. Praha: Empatie, 1995, ISBN 8090161898. </a:t>
            </a:r>
            <a:endParaRPr lang="cs-CZ" sz="1600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600" dirty="0" smtClean="0"/>
              <a:t>Obrázek: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pt-BR" sz="1600" dirty="0"/>
              <a:t>AUTOR NEUVEDEN. </a:t>
            </a:r>
            <a:r>
              <a:rPr lang="pt-BR" sz="1600" i="1" dirty="0"/>
              <a:t>http://e..wikipedia.org</a:t>
            </a:r>
            <a:r>
              <a:rPr lang="pt-BR" sz="1600" dirty="0"/>
              <a:t> [online]. [cit. 13.5.2014]. Dostupný na WWW: http://en.wikipedia.org/wiki/File:Pachinko_parlor_dsc04790.jpg </a:t>
            </a:r>
            <a:endParaRPr lang="cs-CZ" sz="1600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97</TotalTime>
  <Words>620</Words>
  <Application>Microsoft Office PowerPoint</Application>
  <PresentationFormat>On-screen Show (4:3)</PresentationFormat>
  <Paragraphs>100</Paragraphs>
  <Slides>13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13</vt:i4>
      </vt:variant>
    </vt:vector>
  </HeadingPairs>
  <TitlesOfParts>
    <vt:vector size="27" baseType="lpstr">
      <vt:lpstr>Century Schoolbook</vt:lpstr>
      <vt:lpstr>Arial</vt:lpstr>
      <vt:lpstr>Wingdings</vt:lpstr>
      <vt:lpstr>Wingdings 2</vt:lpstr>
      <vt:lpstr>Calibri</vt:lpstr>
      <vt:lpstr>Times New Roman</vt:lpstr>
      <vt:lpstr>Palatino Linotype</vt:lpstr>
      <vt:lpstr>Arkýř</vt:lpstr>
      <vt:lpstr>Arkýř</vt:lpstr>
      <vt:lpstr>Arkýř</vt:lpstr>
      <vt:lpstr>Arkýř</vt:lpstr>
      <vt:lpstr>Arkýř</vt:lpstr>
      <vt:lpstr>Arkýř</vt:lpstr>
      <vt:lpstr>Arkýř</vt:lpstr>
      <vt:lpstr>Snímek 1</vt:lpstr>
      <vt:lpstr> PATOLOGICKÉ HRÁČSTVÍ</vt:lpstr>
      <vt:lpstr>TERMÍNY</vt:lpstr>
      <vt:lpstr>ZÁKLADNÍ ZNAKY GAMBLÉRSTVÍ</vt:lpstr>
      <vt:lpstr>PŘÍČINY VZNIKU</vt:lpstr>
      <vt:lpstr>VAROVNÉ SIGNÁLY</vt:lpstr>
      <vt:lpstr>STÁDIA VZNIKU ZÁVISLOSTI NA HRANÍ I.</vt:lpstr>
      <vt:lpstr>STÁDIA VZNIKU ZÁVISLOSTI NA HRANÍ II.</vt:lpstr>
      <vt:lpstr>HRÁČSKÉ BLUDY I.</vt:lpstr>
      <vt:lpstr>HRÁČSKÉ BLUDY II.</vt:lpstr>
      <vt:lpstr>PREVENCE</vt:lpstr>
      <vt:lpstr>ÚKOLY: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Patologické hráčství</dc:title>
  <dc:creator>Petra Převrátilová</dc:creator>
  <cp:lastModifiedBy>DUM</cp:lastModifiedBy>
  <cp:revision>16</cp:revision>
  <dcterms:created xsi:type="dcterms:W3CDTF">2014-03-09T18:33:57Z</dcterms:created>
  <dcterms:modified xsi:type="dcterms:W3CDTF">2014-05-13T20:20:56Z</dcterms:modified>
</cp:coreProperties>
</file>