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smtClean="0"/>
            <a:t>VY_32_INOVACE_17_Přírodověda </a:t>
          </a:r>
          <a:r>
            <a:rPr lang="cs-CZ" sz="1400" baseline="0" dirty="0" smtClean="0"/>
            <a:t>4.ročník_Ptáci našich polí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Ptáci našich polí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8E3E17A-CD01-4E22-8B97-097382987235}" type="presOf" srcId="{D1D4F407-5343-4D3F-B5B9-D407B03CAEB4}" destId="{D005CE8C-CC26-4C3E-AC11-E15060ECD759}" srcOrd="0" destOrd="0" presId="urn:microsoft.com/office/officeart/2005/8/layout/target3"/>
    <dgm:cxn modelId="{455B20AA-1190-45E3-8124-8173C46EEF6C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03623F8-4FFF-4E5F-93D8-184E37E8E3C9}" type="presOf" srcId="{4C35D32F-0EAB-4CD7-82EE-45574DC2A586}" destId="{8BEBB6EC-1DAA-4CAC-8A25-BC0FCBD5DBD5}" srcOrd="0" destOrd="0" presId="urn:microsoft.com/office/officeart/2005/8/layout/target3"/>
    <dgm:cxn modelId="{66F357F1-056C-490A-ACBE-0D33F3A29C66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E7CC65-AE9A-45BE-9397-613FA9FA2B6B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55A1EDE-7B0A-4CE7-8ACA-7512D4AABDC0}" type="presOf" srcId="{D1B46980-6531-4606-95E6-44980827E919}" destId="{6140AFEC-043D-4C43-A2F9-D0F5331DF3A3}" srcOrd="0" destOrd="0" presId="urn:microsoft.com/office/officeart/2005/8/layout/target3"/>
    <dgm:cxn modelId="{EC6C9BC8-FC0A-4D48-8C25-3EB437219B9F}" type="presOf" srcId="{D1D4F407-5343-4D3F-B5B9-D407B03CAEB4}" destId="{AED2198E-93D5-4001-81B4-73124B309672}" srcOrd="1" destOrd="0" presId="urn:microsoft.com/office/officeart/2005/8/layout/target3"/>
    <dgm:cxn modelId="{C522A5A2-054A-443A-A6D4-7C4D95702964}" type="presOf" srcId="{4C35D32F-0EAB-4CD7-82EE-45574DC2A586}" destId="{890E4F0B-2866-4A3F-A3C7-2A14B1797930}" srcOrd="1" destOrd="0" presId="urn:microsoft.com/office/officeart/2005/8/layout/target3"/>
    <dgm:cxn modelId="{EA7DE22C-F5A1-4BB5-B78C-6CB114017BEE}" type="presOf" srcId="{D8197B8C-B260-4A16-BDF4-0947B075E274}" destId="{5A5FFA88-C948-4069-8E93-59FA12366E83}" srcOrd="1" destOrd="0" presId="urn:microsoft.com/office/officeart/2005/8/layout/target3"/>
    <dgm:cxn modelId="{2DD9CDEE-2A09-4CC1-B9C4-0F009648A191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75A745E-24F3-4B13-A719-0BB9BD66C520}" type="presOf" srcId="{D8197B8C-B260-4A16-BDF4-0947B075E274}" destId="{25B08C86-7E15-44DC-BE7F-FFB55DD49D12}" srcOrd="0" destOrd="0" presId="urn:microsoft.com/office/officeart/2005/8/layout/target3"/>
    <dgm:cxn modelId="{5E3B18FC-1CED-4376-A820-E08D4F8CE32A}" type="presParOf" srcId="{333A1088-737F-45CB-B68E-254E46348037}" destId="{F5ABB229-8D3B-4694-996A-96F23CF14429}" srcOrd="0" destOrd="0" presId="urn:microsoft.com/office/officeart/2005/8/layout/target3"/>
    <dgm:cxn modelId="{B21AEF2D-012B-44EB-9BDA-A8951E587CBB}" type="presParOf" srcId="{333A1088-737F-45CB-B68E-254E46348037}" destId="{F41139FD-01EE-4571-8B17-4FB00FC51163}" srcOrd="1" destOrd="0" presId="urn:microsoft.com/office/officeart/2005/8/layout/target3"/>
    <dgm:cxn modelId="{95A79186-2007-4763-840F-978C7A475E4B}" type="presParOf" srcId="{333A1088-737F-45CB-B68E-254E46348037}" destId="{D005CE8C-CC26-4C3E-AC11-E15060ECD759}" srcOrd="2" destOrd="0" presId="urn:microsoft.com/office/officeart/2005/8/layout/target3"/>
    <dgm:cxn modelId="{15ECC0A1-6C62-4987-BE92-62710169D9E9}" type="presParOf" srcId="{333A1088-737F-45CB-B68E-254E46348037}" destId="{2C702D82-9B77-49B7-9568-BB8EB47C3372}" srcOrd="3" destOrd="0" presId="urn:microsoft.com/office/officeart/2005/8/layout/target3"/>
    <dgm:cxn modelId="{187986EF-F763-428E-BB5E-323EE247096F}" type="presParOf" srcId="{333A1088-737F-45CB-B68E-254E46348037}" destId="{A52A0455-90FF-4808-ABD0-F02540D31D5A}" srcOrd="4" destOrd="0" presId="urn:microsoft.com/office/officeart/2005/8/layout/target3"/>
    <dgm:cxn modelId="{E5AEAC95-19D6-466F-A90A-653FAA876CF6}" type="presParOf" srcId="{333A1088-737F-45CB-B68E-254E46348037}" destId="{6140AFEC-043D-4C43-A2F9-D0F5331DF3A3}" srcOrd="5" destOrd="0" presId="urn:microsoft.com/office/officeart/2005/8/layout/target3"/>
    <dgm:cxn modelId="{F428146C-FA10-46D6-A69B-A14E44A8FB06}" type="presParOf" srcId="{333A1088-737F-45CB-B68E-254E46348037}" destId="{9358AC05-5D7D-4327-9F80-1AD486AEA664}" srcOrd="6" destOrd="0" presId="urn:microsoft.com/office/officeart/2005/8/layout/target3"/>
    <dgm:cxn modelId="{9CED39C1-D58A-4F6B-8A49-B95129BB217A}" type="presParOf" srcId="{333A1088-737F-45CB-B68E-254E46348037}" destId="{313FC574-E1CD-4FB4-B054-0B805CE0447D}" srcOrd="7" destOrd="0" presId="urn:microsoft.com/office/officeart/2005/8/layout/target3"/>
    <dgm:cxn modelId="{B588B1B5-0942-41C8-82B3-659E4D87FE08}" type="presParOf" srcId="{333A1088-737F-45CB-B68E-254E46348037}" destId="{619D679B-A015-4ECF-8348-D1034C574F40}" srcOrd="8" destOrd="0" presId="urn:microsoft.com/office/officeart/2005/8/layout/target3"/>
    <dgm:cxn modelId="{604F1704-887B-452D-B0D7-9CED87F47F36}" type="presParOf" srcId="{333A1088-737F-45CB-B68E-254E46348037}" destId="{322283A8-4A27-4CDA-BAE3-F381106A9174}" srcOrd="9" destOrd="0" presId="urn:microsoft.com/office/officeart/2005/8/layout/target3"/>
    <dgm:cxn modelId="{61822F23-ED4E-4AD8-9C3D-DD328BCA86D6}" type="presParOf" srcId="{333A1088-737F-45CB-B68E-254E46348037}" destId="{FFC9F71D-1B4F-4AD9-A4A6-86ADEFC8AF5C}" srcOrd="10" destOrd="0" presId="urn:microsoft.com/office/officeart/2005/8/layout/target3"/>
    <dgm:cxn modelId="{56A810A0-049C-4BF3-ABC7-37C16DE5C082}" type="presParOf" srcId="{333A1088-737F-45CB-B68E-254E46348037}" destId="{25B08C86-7E15-44DC-BE7F-FFB55DD49D12}" srcOrd="11" destOrd="0" presId="urn:microsoft.com/office/officeart/2005/8/layout/target3"/>
    <dgm:cxn modelId="{4C7FC8E0-83E9-4BBC-BFF4-2DC6A51D1C83}" type="presParOf" srcId="{333A1088-737F-45CB-B68E-254E46348037}" destId="{76644BE8-9D7C-4C09-B250-3D10AF48CBB7}" srcOrd="12" destOrd="0" presId="urn:microsoft.com/office/officeart/2005/8/layout/target3"/>
    <dgm:cxn modelId="{EB3F279F-3FFF-423B-BB39-2732E54D90E9}" type="presParOf" srcId="{333A1088-737F-45CB-B68E-254E46348037}" destId="{EE85B701-7295-41C0-BA7A-34D3756A2AE6}" srcOrd="13" destOrd="0" presId="urn:microsoft.com/office/officeart/2005/8/layout/target3"/>
    <dgm:cxn modelId="{30B1DE44-16D4-4EB5-990A-70884C58AE2F}" type="presParOf" srcId="{333A1088-737F-45CB-B68E-254E46348037}" destId="{8BEBB6EC-1DAA-4CAC-8A25-BC0FCBD5DBD5}" srcOrd="14" destOrd="0" presId="urn:microsoft.com/office/officeart/2005/8/layout/target3"/>
    <dgm:cxn modelId="{BBCB7AA2-C063-48F8-879F-71ADF9D10B9F}" type="presParOf" srcId="{333A1088-737F-45CB-B68E-254E46348037}" destId="{AED2198E-93D5-4001-81B4-73124B309672}" srcOrd="15" destOrd="0" presId="urn:microsoft.com/office/officeart/2005/8/layout/target3"/>
    <dgm:cxn modelId="{FD3D37C8-14D8-49BA-96AB-C8E09CAE8731}" type="presParOf" srcId="{333A1088-737F-45CB-B68E-254E46348037}" destId="{2BE915AB-18AA-4053-B92C-3BFC9ED204BB}" srcOrd="16" destOrd="0" presId="urn:microsoft.com/office/officeart/2005/8/layout/target3"/>
    <dgm:cxn modelId="{00C72A5E-9B4A-4686-8877-D57549893239}" type="presParOf" srcId="{333A1088-737F-45CB-B68E-254E46348037}" destId="{6BB5E863-4638-4E1D-BFDE-399D028AC4ED}" srcOrd="17" destOrd="0" presId="urn:microsoft.com/office/officeart/2005/8/layout/target3"/>
    <dgm:cxn modelId="{88594E1B-20A9-45BF-BFE0-1E46D73ECA13}" type="presParOf" srcId="{333A1088-737F-45CB-B68E-254E46348037}" destId="{5A5FFA88-C948-4069-8E93-59FA12366E83}" srcOrd="18" destOrd="0" presId="urn:microsoft.com/office/officeart/2005/8/layout/target3"/>
    <dgm:cxn modelId="{FC560D55-2042-4392-9092-6CDCE6CF763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smtClean="0"/>
            <a:t>VY_32_INOVACE_17_Přírodověda </a:t>
          </a:r>
          <a:r>
            <a:rPr lang="cs-CZ" sz="1400" kern="1200" baseline="0" dirty="0" smtClean="0"/>
            <a:t>4.ročník_Ptáci našich polí</a:t>
          </a:r>
          <a:endParaRPr lang="cs-CZ" sz="14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Ptáci našich polí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E841C22-289B-421C-92BC-B415937CF19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BA298E5-8423-4BC8-A5AC-4CAE4D6197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over dir="l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841C22-289B-421C-92BC-B415937CF19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A298E5-8423-4BC8-A5AC-4CAE4D6197C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cover dir="l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841C22-289B-421C-92BC-B415937CF19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A298E5-8423-4BC8-A5AC-4CAE4D6197C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l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841C22-289B-421C-92BC-B415937CF19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A298E5-8423-4BC8-A5AC-4CAE4D6197C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l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841C22-289B-421C-92BC-B415937CF19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A298E5-8423-4BC8-A5AC-4CAE4D6197C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cover dir="l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841C22-289B-421C-92BC-B415937CF19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A298E5-8423-4BC8-A5AC-4CAE4D6197CF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l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841C22-289B-421C-92BC-B415937CF19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A298E5-8423-4BC8-A5AC-4CAE4D6197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over dir="l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E841C22-289B-421C-92BC-B415937CF19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A298E5-8423-4BC8-A5AC-4CAE4D6197C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cover dir="l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E841C22-289B-421C-92BC-B415937CF19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BA298E5-8423-4BC8-A5AC-4CAE4D6197C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l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841C22-289B-421C-92BC-B415937CF19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A298E5-8423-4BC8-A5AC-4CAE4D6197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over dir="l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841C22-289B-421C-92BC-B415937CF19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A298E5-8423-4BC8-A5AC-4CAE4D6197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cover dir="l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E841C22-289B-421C-92BC-B415937CF192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BA298E5-8423-4BC8-A5AC-4CAE4D6197C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over dir="lu"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35368536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cover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thumbnailCA1QC3JJ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15816" y="2204864"/>
            <a:ext cx="4263925" cy="255835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 NAŠICH POLÍ</a:t>
            </a:r>
            <a:endParaRPr lang="cs-CZ" dirty="0"/>
          </a:p>
        </p:txBody>
      </p:sp>
    </p:spTree>
  </p:cSld>
  <p:clrMapOvr>
    <a:masterClrMapping/>
  </p:clrMapOvr>
  <p:transition>
    <p:cover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Zopakují si své znalosti o ptácích obecně.</a:t>
            </a:r>
          </a:p>
          <a:p>
            <a:r>
              <a:rPr lang="cs-CZ" dirty="0" smtClean="0"/>
              <a:t>Blíže se seznámí s těmi, kteří jsou obyvateli našich polí.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>
    <p:cover dir="l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Ptáci žijící na poli dokonale splývají s okolím (hlavně samice), aby se zde mohli lépe ukrýt před nepřáteli.</a:t>
            </a:r>
          </a:p>
          <a:p>
            <a:r>
              <a:rPr lang="cs-CZ" dirty="0" smtClean="0"/>
              <a:t>Dostatek potravy zde najdou díky tomu, že zde člověk pěstuje polní plodiny.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PTÁCI NAŠICH POLÍ</a:t>
            </a:r>
            <a:endParaRPr lang="cs-CZ" dirty="0"/>
          </a:p>
        </p:txBody>
      </p:sp>
      <p:pic>
        <p:nvPicPr>
          <p:cNvPr id="4" name="Obrázek 3" descr="thumbnailCA22N15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4149080"/>
            <a:ext cx="2857500" cy="21431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cover dir="l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TAŽNÍ A STÁLÍ PTÁCI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STÁLÍ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TAŽNÍ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U nás přezimují, protože se během zimy uživí.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A) živící se semeny</a:t>
            </a:r>
          </a:p>
          <a:p>
            <a:r>
              <a:rPr lang="cs-CZ" dirty="0" err="1" smtClean="0"/>
              <a:t>např.kos</a:t>
            </a:r>
            <a:r>
              <a:rPr lang="cs-CZ" dirty="0" smtClean="0"/>
              <a:t> černý, koroptev polní……..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B) draví ptáci</a:t>
            </a:r>
          </a:p>
          <a:p>
            <a:r>
              <a:rPr lang="cs-CZ" dirty="0" err="1" smtClean="0"/>
              <a:t>např.káně</a:t>
            </a:r>
            <a:r>
              <a:rPr lang="cs-CZ" dirty="0" smtClean="0"/>
              <a:t> lesní, poštolka obecná…….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Odlétají na podzim do teplejších jižních krajů</a:t>
            </a:r>
            <a:r>
              <a:rPr lang="cs-CZ" dirty="0" smtClean="0"/>
              <a:t>, protože </a:t>
            </a:r>
            <a:r>
              <a:rPr lang="cs-CZ" dirty="0" smtClean="0"/>
              <a:t>u nás se neuživí.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A) hmyzožraví ptáci</a:t>
            </a:r>
          </a:p>
          <a:p>
            <a:r>
              <a:rPr lang="cs-CZ" dirty="0" smtClean="0"/>
              <a:t>např. jiřička obecná…..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B) živící se obojživelníky</a:t>
            </a:r>
          </a:p>
          <a:p>
            <a:r>
              <a:rPr lang="cs-CZ" dirty="0" err="1" smtClean="0"/>
              <a:t>např.čáp</a:t>
            </a:r>
            <a:r>
              <a:rPr lang="cs-CZ" dirty="0" smtClean="0"/>
              <a:t> bílý…….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6309320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Doplň, kteří ptáci to jsou.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99592" y="2996952"/>
            <a:ext cx="367240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99592" y="4293096"/>
            <a:ext cx="367240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8064" y="3356992"/>
            <a:ext cx="345638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148064" y="4437112"/>
            <a:ext cx="34563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over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Obývá</a:t>
            </a:r>
            <a:r>
              <a:rPr lang="cs-CZ" dirty="0" smtClean="0"/>
              <a:t> pole na okrajích porostlá křovinami.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Živí se </a:t>
            </a:r>
            <a:r>
              <a:rPr lang="cs-CZ" dirty="0" smtClean="0"/>
              <a:t>semeny různých polních plodin, mláďata krmí hmyzem.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Samec</a:t>
            </a:r>
            <a:r>
              <a:rPr lang="cs-CZ" dirty="0" smtClean="0"/>
              <a:t> výrazně zpívá.</a:t>
            </a:r>
          </a:p>
          <a:p>
            <a:r>
              <a:rPr lang="cs-CZ" dirty="0" smtClean="0"/>
              <a:t>Na zimu </a:t>
            </a:r>
            <a:r>
              <a:rPr lang="cs-CZ" dirty="0" smtClean="0">
                <a:solidFill>
                  <a:srgbClr val="FF0000"/>
                </a:solidFill>
              </a:rPr>
              <a:t>odlétá.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SKŘIVAN POLNÍ</a:t>
            </a:r>
            <a:endParaRPr lang="cs-CZ" dirty="0"/>
          </a:p>
        </p:txBody>
      </p:sp>
      <p:pic>
        <p:nvPicPr>
          <p:cNvPr id="9" name="Obrázek 8" descr="thumbnailCAK30YE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4005064"/>
            <a:ext cx="2133600" cy="16002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Obrázek 9" descr="thumbnailCADH0K7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76256" y="260648"/>
            <a:ext cx="1524000" cy="10096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1" name="Obrázek 10" descr="thumbnailCALYVQY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2636912"/>
            <a:ext cx="2590800" cy="2857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563888" y="5877272"/>
            <a:ext cx="5400600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Na Hromnice musí skřivan vrznout, i kdyby měl zmrznout.</a:t>
            </a:r>
            <a:endParaRPr lang="cs-CZ" dirty="0"/>
          </a:p>
        </p:txBody>
      </p:sp>
    </p:spTree>
  </p:cSld>
  <p:clrMapOvr>
    <a:masterClrMapping/>
  </p:clrMapOvr>
  <p:transition>
    <p:cover dir="l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Obývá </a:t>
            </a:r>
            <a:r>
              <a:rPr lang="cs-CZ" dirty="0" smtClean="0"/>
              <a:t>meze polí s křovinami.</a:t>
            </a:r>
          </a:p>
          <a:p>
            <a:r>
              <a:rPr lang="cs-CZ" dirty="0" smtClean="0"/>
              <a:t>Dnes se vyskytuje </a:t>
            </a:r>
            <a:r>
              <a:rPr lang="cs-CZ" dirty="0" smtClean="0">
                <a:solidFill>
                  <a:srgbClr val="FF0000"/>
                </a:solidFill>
              </a:rPr>
              <a:t>vzácně</a:t>
            </a:r>
            <a:r>
              <a:rPr lang="cs-CZ" dirty="0" smtClean="0"/>
              <a:t>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Létá</a:t>
            </a:r>
            <a:r>
              <a:rPr lang="cs-CZ" dirty="0" smtClean="0"/>
              <a:t> nízko při zemi. </a:t>
            </a:r>
            <a:r>
              <a:rPr lang="cs-CZ" dirty="0" smtClean="0">
                <a:solidFill>
                  <a:srgbClr val="FF0000"/>
                </a:solidFill>
              </a:rPr>
              <a:t>Hnízdo</a:t>
            </a:r>
            <a:r>
              <a:rPr lang="cs-CZ" dirty="0" smtClean="0"/>
              <a:t> si staví na zemi.Je pták </a:t>
            </a:r>
            <a:r>
              <a:rPr lang="cs-CZ" dirty="0" smtClean="0">
                <a:solidFill>
                  <a:srgbClr val="FF0000"/>
                </a:solidFill>
              </a:rPr>
              <a:t>nekrmivý </a:t>
            </a:r>
            <a:r>
              <a:rPr lang="cs-CZ" dirty="0" smtClean="0"/>
              <a:t>- po </a:t>
            </a:r>
            <a:r>
              <a:rPr lang="cs-CZ" dirty="0" smtClean="0"/>
              <a:t>vylíhnutí si mláďata vyhledávají potravu sama.</a:t>
            </a:r>
          </a:p>
          <a:p>
            <a:r>
              <a:rPr lang="cs-CZ" dirty="0" smtClean="0"/>
              <a:t>Je </a:t>
            </a:r>
            <a:r>
              <a:rPr lang="cs-CZ" dirty="0" smtClean="0">
                <a:solidFill>
                  <a:srgbClr val="FF0000"/>
                </a:solidFill>
              </a:rPr>
              <a:t>všežravec </a:t>
            </a:r>
            <a:r>
              <a:rPr lang="cs-CZ" dirty="0" smtClean="0"/>
              <a:t>- zelené </a:t>
            </a:r>
            <a:r>
              <a:rPr lang="cs-CZ" dirty="0" smtClean="0"/>
              <a:t>části rostlin a hmyz.</a:t>
            </a:r>
          </a:p>
          <a:p>
            <a:r>
              <a:rPr lang="cs-CZ" dirty="0" smtClean="0"/>
              <a:t>Je pták </a:t>
            </a:r>
            <a:r>
              <a:rPr lang="cs-CZ" dirty="0" smtClean="0">
                <a:solidFill>
                  <a:srgbClr val="FF0000"/>
                </a:solidFill>
              </a:rPr>
              <a:t>stálý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Přirozenými </a:t>
            </a:r>
            <a:r>
              <a:rPr lang="cs-CZ" dirty="0" smtClean="0">
                <a:solidFill>
                  <a:srgbClr val="FF0000"/>
                </a:solidFill>
              </a:rPr>
              <a:t>nepřáteli</a:t>
            </a:r>
            <a:r>
              <a:rPr lang="cs-CZ" dirty="0" smtClean="0"/>
              <a:t> jsou dravci.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KOROPTEV POLNÍ</a:t>
            </a:r>
            <a:endParaRPr lang="cs-CZ" dirty="0"/>
          </a:p>
        </p:txBody>
      </p:sp>
      <p:pic>
        <p:nvPicPr>
          <p:cNvPr id="4" name="Obrázek 3" descr="thumbnailCAA2IEX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84168" y="188640"/>
            <a:ext cx="2857500" cy="21431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O6QIHC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5373216"/>
            <a:ext cx="1524000" cy="1019175"/>
          </a:xfrm>
          <a:prstGeom prst="rect">
            <a:avLst/>
          </a:prstGeom>
        </p:spPr>
      </p:pic>
      <p:pic>
        <p:nvPicPr>
          <p:cNvPr id="6" name="Obrázek 5" descr="thumbnailCACU0F08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4509120"/>
            <a:ext cx="1924100" cy="158417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cover dir="l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Vyskytuje</a:t>
            </a:r>
            <a:r>
              <a:rPr lang="cs-CZ" dirty="0" smtClean="0"/>
              <a:t> se tam, kde se střídají pole, louky, lesíky.</a:t>
            </a:r>
          </a:p>
          <a:p>
            <a:r>
              <a:rPr lang="cs-CZ" dirty="0" smtClean="0"/>
              <a:t>Většinou se dnes chová v </a:t>
            </a:r>
            <a:r>
              <a:rPr lang="cs-CZ" dirty="0" smtClean="0">
                <a:solidFill>
                  <a:srgbClr val="FF0000"/>
                </a:solidFill>
              </a:rPr>
              <a:t>umělých líhních</a:t>
            </a:r>
            <a:r>
              <a:rPr lang="cs-CZ" dirty="0" smtClean="0"/>
              <a:t>, odkud se vysazuje do přírody.</a:t>
            </a:r>
          </a:p>
          <a:p>
            <a:r>
              <a:rPr lang="cs-CZ" dirty="0" smtClean="0"/>
              <a:t>Je to pták </a:t>
            </a:r>
            <a:r>
              <a:rPr lang="cs-CZ" dirty="0" smtClean="0">
                <a:solidFill>
                  <a:srgbClr val="FF0000"/>
                </a:solidFill>
              </a:rPr>
              <a:t>stálý, nekrmivý</a:t>
            </a:r>
            <a:r>
              <a:rPr lang="cs-CZ" dirty="0" smtClean="0"/>
              <a:t>. </a:t>
            </a:r>
          </a:p>
          <a:p>
            <a:r>
              <a:rPr lang="cs-CZ" dirty="0" smtClean="0"/>
              <a:t>Je to </a:t>
            </a:r>
            <a:r>
              <a:rPr lang="cs-CZ" dirty="0" smtClean="0">
                <a:solidFill>
                  <a:srgbClr val="FF0000"/>
                </a:solidFill>
              </a:rPr>
              <a:t>všežravec</a:t>
            </a:r>
            <a:r>
              <a:rPr lang="cs-CZ" dirty="0" smtClean="0"/>
              <a:t> (semena, bobule, zelené části rostlin, drobný </a:t>
            </a:r>
            <a:r>
              <a:rPr lang="cs-CZ" dirty="0" smtClean="0"/>
              <a:t>hmyz - např</a:t>
            </a:r>
            <a:r>
              <a:rPr lang="cs-CZ" dirty="0" smtClean="0"/>
              <a:t>. mandelinka bramborová).</a:t>
            </a:r>
          </a:p>
          <a:p>
            <a:r>
              <a:rPr lang="cs-CZ" dirty="0" smtClean="0"/>
              <a:t>Přirozenými </a:t>
            </a:r>
            <a:r>
              <a:rPr lang="cs-CZ" dirty="0" smtClean="0">
                <a:solidFill>
                  <a:srgbClr val="FF0000"/>
                </a:solidFill>
              </a:rPr>
              <a:t>nepřáteli </a:t>
            </a:r>
            <a:r>
              <a:rPr lang="cs-CZ" dirty="0" smtClean="0"/>
              <a:t>jsou dravci.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BAŽANT OBECNÝ</a:t>
            </a:r>
            <a:endParaRPr lang="cs-CZ" dirty="0"/>
          </a:p>
        </p:txBody>
      </p:sp>
      <p:pic>
        <p:nvPicPr>
          <p:cNvPr id="4" name="Obrázek 3" descr="thumbnailCATNR8B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4797152"/>
            <a:ext cx="2304256" cy="153617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YPR5E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028384" y="2420888"/>
            <a:ext cx="936104" cy="118813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K8Z9A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4088" y="116632"/>
            <a:ext cx="1368152" cy="133622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cover dir="l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dirty="0" smtClean="0">
                <a:solidFill>
                  <a:srgbClr val="FF0000"/>
                </a:solidFill>
              </a:rPr>
              <a:t>dravec </a:t>
            </a:r>
            <a:r>
              <a:rPr lang="cs-CZ" dirty="0" smtClean="0"/>
              <a:t>malého vzrůstu.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Vyskytuje</a:t>
            </a:r>
            <a:r>
              <a:rPr lang="cs-CZ" dirty="0" smtClean="0"/>
              <a:t> se hojně.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Živí se </a:t>
            </a:r>
            <a:r>
              <a:rPr lang="cs-CZ" dirty="0" smtClean="0"/>
              <a:t>převážně hraboši, hlodavci a hmyzem.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POŠTOLKA OBECNÁ</a:t>
            </a:r>
            <a:endParaRPr lang="cs-CZ" dirty="0"/>
          </a:p>
        </p:txBody>
      </p:sp>
      <p:pic>
        <p:nvPicPr>
          <p:cNvPr id="4" name="Obrázek 3" descr="thumbnailCAXTU6AQ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3356992"/>
            <a:ext cx="2857500" cy="2857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9BX5TI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07704" y="3212976"/>
            <a:ext cx="2143125" cy="2857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C0G5M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72200" y="116632"/>
            <a:ext cx="2228850" cy="22098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cover dir="l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Patří mezi </a:t>
            </a:r>
            <a:r>
              <a:rPr lang="cs-CZ" dirty="0" smtClean="0">
                <a:solidFill>
                  <a:srgbClr val="FF0000"/>
                </a:solidFill>
              </a:rPr>
              <a:t>nejhojnější dravce</a:t>
            </a:r>
            <a:r>
              <a:rPr lang="cs-CZ" dirty="0" smtClean="0"/>
              <a:t> u nás.</a:t>
            </a:r>
          </a:p>
          <a:p>
            <a:r>
              <a:rPr lang="cs-CZ" dirty="0" smtClean="0"/>
              <a:t>Staví mohutná hnízda na osamocených stromech.</a:t>
            </a:r>
          </a:p>
          <a:p>
            <a:r>
              <a:rPr lang="cs-CZ" dirty="0" smtClean="0"/>
              <a:t>Vyskytuje se i na polích, kde loví </a:t>
            </a:r>
            <a:r>
              <a:rPr lang="cs-CZ" dirty="0" smtClean="0">
                <a:solidFill>
                  <a:srgbClr val="FF0000"/>
                </a:solidFill>
              </a:rPr>
              <a:t>hraboše.</a:t>
            </a:r>
          </a:p>
          <a:p>
            <a:r>
              <a:rPr lang="cs-CZ" dirty="0" smtClean="0"/>
              <a:t>Je </a:t>
            </a:r>
            <a:r>
              <a:rPr lang="cs-CZ" dirty="0" smtClean="0">
                <a:solidFill>
                  <a:srgbClr val="FF0000"/>
                </a:solidFill>
              </a:rPr>
              <a:t>zákonem chráněným </a:t>
            </a:r>
            <a:r>
              <a:rPr lang="cs-CZ" dirty="0" smtClean="0"/>
              <a:t>dravcem.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KÁNĚ LESNÍ</a:t>
            </a:r>
            <a:endParaRPr lang="cs-CZ" dirty="0"/>
          </a:p>
        </p:txBody>
      </p:sp>
      <p:pic>
        <p:nvPicPr>
          <p:cNvPr id="4" name="Obrázek 3" descr="thumbnailCAKPWGBV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3717032"/>
            <a:ext cx="2857500" cy="2857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BHB4S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79712" y="4005064"/>
            <a:ext cx="2857500" cy="21526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6" name="Obrázek 5" descr="thumbnailCAO2YCEF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876256" y="332656"/>
            <a:ext cx="1939144" cy="141277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cover dir="l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sz="2000" dirty="0"/>
              <a:t>MGR.VĚRA ŠTIKOVÁ. </a:t>
            </a:r>
            <a:r>
              <a:rPr lang="cs-CZ" sz="2000" i="1" dirty="0"/>
              <a:t>Člověk a jeho svět</a:t>
            </a:r>
            <a:r>
              <a:rPr lang="cs-CZ" sz="2000" dirty="0"/>
              <a:t>: </a:t>
            </a:r>
            <a:r>
              <a:rPr lang="cs-CZ" sz="2000" i="1" dirty="0"/>
              <a:t>Přírodověda pro 4.ročník</a:t>
            </a:r>
            <a:r>
              <a:rPr lang="cs-CZ" sz="2000" dirty="0"/>
              <a:t>. druhé vydání. Nový Malín: NOVÁ </a:t>
            </a:r>
            <a:r>
              <a:rPr lang="cs-CZ" sz="2000" dirty="0" err="1"/>
              <a:t>ŠKOLA,s.r.o</a:t>
            </a:r>
            <a:r>
              <a:rPr lang="cs-CZ" sz="2000" dirty="0"/>
              <a:t>., 2011. ISBN 978-80-7289-211-2.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</p:cSld>
  <p:clrMapOvr>
    <a:masterClrMapping/>
  </p:clrMapOvr>
  <p:transition>
    <p:cover dir="l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68</TotalTime>
  <Words>399</Words>
  <Application>Microsoft Office PowerPoint</Application>
  <PresentationFormat>Předvádění na obrazovce (4:3)</PresentationFormat>
  <Paragraphs>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Prezentace aplikace PowerPoint</vt:lpstr>
      <vt:lpstr>PTÁCI NAŠICH POLÍ</vt:lpstr>
      <vt:lpstr>ANOTACE</vt:lpstr>
      <vt:lpstr>PTÁCI NAŠICH POLÍ</vt:lpstr>
      <vt:lpstr>TAŽNÍ A STÁLÍ PTÁCI</vt:lpstr>
      <vt:lpstr>SKŘIVAN POLNÍ</vt:lpstr>
      <vt:lpstr>KOROPTEV POLNÍ</vt:lpstr>
      <vt:lpstr>BAŽANT OBECNÝ</vt:lpstr>
      <vt:lpstr>POŠTOLKA OBECNÁ</vt:lpstr>
      <vt:lpstr>KÁNĚ LESNÍ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Martin Králík</cp:lastModifiedBy>
  <cp:revision>24</cp:revision>
  <dcterms:created xsi:type="dcterms:W3CDTF">2012-03-11T11:57:52Z</dcterms:created>
  <dcterms:modified xsi:type="dcterms:W3CDTF">2012-04-03T21:07:33Z</dcterms:modified>
</cp:coreProperties>
</file>