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8"/>
  </p:notesMasterIdLst>
  <p:sldIdLst>
    <p:sldId id="262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30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4FED56F-A7E2-494B-91FB-98B7C8DA215C}" type="datetimeFigureOut">
              <a:rPr lang="cs-CZ" smtClean="0"/>
              <a:t>24.4.2014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054546E-4C3E-4CA1-B1BB-893398BA710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296751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altLang="cs-CZ" smtClean="0"/>
          </a:p>
        </p:txBody>
      </p:sp>
      <p:sp>
        <p:nvSpPr>
          <p:cNvPr id="4100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736813D-20E4-4BEA-90DB-F8F9F5FE39C0}" type="slidenum">
              <a:rPr lang="cs-CZ" smtClean="0">
                <a:solidFill>
                  <a:prstClr val="black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cs-CZ" smtClean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avoúhlý trojúhelník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grpSp>
        <p:nvGrpSpPr>
          <p:cNvPr id="2" name="Skupina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Volný tvar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Volný tvar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Volný tvar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Přímá spojnice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DE98D95F-0D8F-43B2-8F41-EAA9546DF6FC}" type="datetimeFigureOut">
              <a:rPr lang="cs-CZ" smtClean="0"/>
              <a:t>24.4.2014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82F3038F-9C0C-45C2-8054-7F511955E68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E98D95F-0D8F-43B2-8F41-EAA9546DF6FC}" type="datetimeFigureOut">
              <a:rPr lang="cs-CZ" smtClean="0"/>
              <a:t>24.4.2014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2F3038F-9C0C-45C2-8054-7F511955E680}" type="slidenum">
              <a:rPr lang="cs-CZ" smtClean="0"/>
              <a:t>‹#›</a:t>
            </a:fld>
            <a:endParaRPr lang="cs-CZ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E98D95F-0D8F-43B2-8F41-EAA9546DF6FC}" type="datetimeFigureOut">
              <a:rPr lang="cs-CZ" smtClean="0"/>
              <a:t>24.4.2014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2F3038F-9C0C-45C2-8054-7F511955E680}" type="slidenum">
              <a:rPr lang="cs-CZ" smtClean="0"/>
              <a:t>‹#›</a:t>
            </a:fld>
            <a:endParaRPr lang="cs-CZ"/>
          </a:p>
        </p:txBody>
      </p:sp>
      <p:sp>
        <p:nvSpPr>
          <p:cNvPr id="7" name="Dvojitá šipka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Dvojitá šipka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E98D95F-0D8F-43B2-8F41-EAA9546DF6FC}" type="datetimeFigureOut">
              <a:rPr lang="cs-CZ" smtClean="0"/>
              <a:t>24.4.2014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2F3038F-9C0C-45C2-8054-7F511955E680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E98D95F-0D8F-43B2-8F41-EAA9546DF6FC}" type="datetimeFigureOut">
              <a:rPr lang="cs-CZ" smtClean="0"/>
              <a:t>24.4.2014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2F3038F-9C0C-45C2-8054-7F511955E680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E98D95F-0D8F-43B2-8F41-EAA9546DF6FC}" type="datetimeFigureOut">
              <a:rPr lang="cs-CZ" smtClean="0"/>
              <a:t>24.4.2014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2F3038F-9C0C-45C2-8054-7F511955E680}" type="slidenum">
              <a:rPr lang="cs-CZ" smtClean="0"/>
              <a:t>‹#›</a:t>
            </a:fld>
            <a:endParaRPr lang="cs-CZ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E98D95F-0D8F-43B2-8F41-EAA9546DF6FC}" type="datetimeFigureOut">
              <a:rPr lang="cs-CZ" smtClean="0"/>
              <a:t>24.4.2014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2F3038F-9C0C-45C2-8054-7F511955E68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DE98D95F-0D8F-43B2-8F41-EAA9546DF6FC}" type="datetimeFigureOut">
              <a:rPr lang="cs-CZ" smtClean="0"/>
              <a:t>24.4.2014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2F3038F-9C0C-45C2-8054-7F511955E680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DE98D95F-0D8F-43B2-8F41-EAA9546DF6FC}" type="datetimeFigureOut">
              <a:rPr lang="cs-CZ" smtClean="0"/>
              <a:t>24.4.2014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82F3038F-9C0C-45C2-8054-7F511955E680}" type="slidenum">
              <a:rPr lang="cs-CZ" smtClean="0"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Pravoúhlý trojúhelník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Přímá spojnice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Dvojitá šipka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Dvojitá šipka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E98D95F-0D8F-43B2-8F41-EAA9546DF6FC}" type="datetimeFigureOut">
              <a:rPr lang="cs-CZ" smtClean="0"/>
              <a:t>24.4.2014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2F3038F-9C0C-45C2-8054-7F511955E68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E98D95F-0D8F-43B2-8F41-EAA9546DF6FC}" type="datetimeFigureOut">
              <a:rPr lang="cs-CZ" smtClean="0"/>
              <a:t>24.4.2014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2F3038F-9C0C-45C2-8054-7F511955E68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olný tvar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Volný tvar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Pravoúhlý trojúhelník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Přímá spojnice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DE98D95F-0D8F-43B2-8F41-EAA9546DF6FC}" type="datetimeFigureOut">
              <a:rPr lang="cs-CZ" smtClean="0"/>
              <a:t>24.4.2014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82F3038F-9C0C-45C2-8054-7F511955E68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94" name="Group 4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32411559"/>
              </p:ext>
            </p:extLst>
          </p:nvPr>
        </p:nvGraphicFramePr>
        <p:xfrm>
          <a:off x="900113" y="1628775"/>
          <a:ext cx="7569200" cy="4206216"/>
        </p:xfrm>
        <a:graphic>
          <a:graphicData uri="http://schemas.openxmlformats.org/drawingml/2006/table">
            <a:tbl>
              <a:tblPr/>
              <a:tblGrid>
                <a:gridCol w="1665287"/>
                <a:gridCol w="5903913"/>
              </a:tblGrid>
              <a:tr h="517525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NÁZEV ŠKOLY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BRÁNA, základní škola a mateřská škola </a:t>
                      </a:r>
                      <a:b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</a:b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Kollárova 456, 509 01 Nová Paka</a:t>
                      </a:r>
                      <a:endParaRPr kumimoji="0" lang="cs-CZ" alt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ČÍSLO PROJEKTU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CZ.1.07/1.4.00/21.3750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NÁZEV PROJEKTU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Rozvoj čtení a práce s informacemi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7525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ČÍSLO A NÁZEV KLÍČOVÉ AKTIVITY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I/2 Inovace a zkvalitnění výuky  směřující k rozvoji čtenářské a informační gramotnosti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AUTOR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Mgr. Ema Koťátková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PŘEDMĚT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Český jazyk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NÁZEV DUM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Proč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ROČNÍK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2.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ČÍSLO MATERIÁLU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VY_12_INOVACE_2_13_CJ_Proč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DATUM TVORBY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22.4.2014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7525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ANOTACE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cs-CZ" sz="14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Tento materiál je zařazen do vzdělávací oblasti Jazyk a jazyková komunikace,  žáci procvičují čtení</a:t>
                      </a:r>
                      <a:r>
                        <a:rPr lang="cs-CZ" sz="1400" baseline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s porozuměním, odpovídají na otázky k básni, doplňují vynechaná slova, </a:t>
                      </a:r>
                      <a:r>
                        <a:rPr lang="cs-CZ" sz="1400" baseline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mění druhy </a:t>
                      </a:r>
                      <a:r>
                        <a:rPr lang="cs-CZ" sz="1400" baseline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vět.</a:t>
                      </a:r>
                      <a:endParaRPr kumimoji="0" lang="cs-CZ" alt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088" name="Picture 3" descr="H:\!Dokumenty\!Gympl\!projekty\!!OP VK\publicita\OPVK_hor_zakladni_logolink_CB_cz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5788" y="333375"/>
            <a:ext cx="5434012" cy="1054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66725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6916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3600" b="1" dirty="0" smtClean="0"/>
              <a:t>Řekněte mi, kopretiny,</a:t>
            </a:r>
          </a:p>
          <a:p>
            <a:pPr marL="0" indent="0">
              <a:buNone/>
            </a:pPr>
            <a:r>
              <a:rPr lang="cs-CZ" sz="3600" b="1" dirty="0" smtClean="0"/>
              <a:t>proč je každý kvítek jiný?</a:t>
            </a:r>
          </a:p>
          <a:p>
            <a:pPr marL="0" indent="0">
              <a:buNone/>
            </a:pPr>
            <a:endParaRPr lang="cs-CZ" sz="3600" b="1" dirty="0"/>
          </a:p>
          <a:p>
            <a:pPr marL="0" indent="0">
              <a:buNone/>
            </a:pPr>
            <a:r>
              <a:rPr lang="cs-CZ" sz="3600" b="1" dirty="0" smtClean="0"/>
              <a:t>Proč se za sluníčkem točí?</a:t>
            </a:r>
          </a:p>
          <a:p>
            <a:pPr marL="0" indent="0">
              <a:buNone/>
            </a:pPr>
            <a:r>
              <a:rPr lang="cs-CZ" sz="3600" b="1" dirty="0" smtClean="0"/>
              <a:t>Proč má chrpa modré oči?</a:t>
            </a:r>
          </a:p>
          <a:p>
            <a:pPr marL="0" indent="0">
              <a:buNone/>
            </a:pPr>
            <a:endParaRPr lang="cs-CZ" sz="3600" b="1" dirty="0"/>
          </a:p>
          <a:p>
            <a:pPr marL="0" indent="0">
              <a:buNone/>
            </a:pPr>
            <a:r>
              <a:rPr lang="cs-CZ" sz="3600" b="1" dirty="0" smtClean="0"/>
              <a:t>Proč opadal rudý mák?</a:t>
            </a:r>
          </a:p>
          <a:p>
            <a:pPr marL="0" indent="0">
              <a:buNone/>
            </a:pPr>
            <a:r>
              <a:rPr lang="cs-CZ" sz="3600" b="1" dirty="0" smtClean="0"/>
              <a:t>Asi to musí být tak.</a:t>
            </a:r>
            <a:endParaRPr lang="cs-CZ" sz="3600" b="1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4900" b="1" dirty="0" smtClean="0"/>
              <a:t>PROČ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i="1" dirty="0" smtClean="0"/>
              <a:t>Dagmar </a:t>
            </a:r>
            <a:r>
              <a:rPr lang="cs-CZ" i="1" dirty="0" err="1" smtClean="0"/>
              <a:t>Hilarová</a:t>
            </a:r>
            <a:r>
              <a:rPr lang="cs-CZ" i="1" dirty="0" smtClean="0"/>
              <a:t> </a:t>
            </a:r>
            <a:endParaRPr lang="cs-CZ" i="1" dirty="0"/>
          </a:p>
        </p:txBody>
      </p:sp>
      <p:pic>
        <p:nvPicPr>
          <p:cNvPr id="1026" name="Picture 2" descr="C:\Users\Ema\AppData\Local\Microsoft\Windows\Temporary Internet Files\Content.IE5\WJ65NQTH\MC90039696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332656"/>
            <a:ext cx="2439047" cy="22134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Ema\AppData\Local\Microsoft\Windows\Temporary Internet Files\Content.IE5\G5Z7KKFZ\MP900407531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0946" y="2852936"/>
            <a:ext cx="2431132" cy="36449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107094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141168"/>
          </a:xfrm>
        </p:spPr>
        <p:txBody>
          <a:bodyPr>
            <a:normAutofit/>
          </a:bodyPr>
          <a:lstStyle/>
          <a:p>
            <a:pPr marL="0" lvl="0" indent="0">
              <a:buNone/>
            </a:pPr>
            <a:r>
              <a:rPr lang="cs-CZ" sz="3600" b="1" dirty="0">
                <a:solidFill>
                  <a:prstClr val="black"/>
                </a:solidFill>
              </a:rPr>
              <a:t>Řekněte mi, </a:t>
            </a:r>
            <a:r>
              <a:rPr lang="cs-CZ" sz="3600" b="1" dirty="0" smtClean="0">
                <a:solidFill>
                  <a:prstClr val="black"/>
                </a:solidFill>
              </a:rPr>
              <a:t>_________,</a:t>
            </a:r>
            <a:endParaRPr lang="cs-CZ" sz="3600" b="1" dirty="0">
              <a:solidFill>
                <a:prstClr val="black"/>
              </a:solidFill>
            </a:endParaRPr>
          </a:p>
          <a:p>
            <a:pPr marL="0" lvl="0" indent="0">
              <a:buNone/>
            </a:pPr>
            <a:r>
              <a:rPr lang="cs-CZ" sz="3600" b="1" dirty="0" smtClean="0">
                <a:solidFill>
                  <a:prstClr val="black"/>
                </a:solidFill>
              </a:rPr>
              <a:t>proč je každý _______ jiný?</a:t>
            </a:r>
          </a:p>
          <a:p>
            <a:pPr marL="0" lvl="0" indent="0">
              <a:buNone/>
            </a:pPr>
            <a:endParaRPr lang="cs-CZ" sz="3600" b="1" dirty="0">
              <a:solidFill>
                <a:prstClr val="black"/>
              </a:solidFill>
            </a:endParaRPr>
          </a:p>
          <a:p>
            <a:pPr marL="0" lvl="0" indent="0">
              <a:buNone/>
            </a:pPr>
            <a:r>
              <a:rPr lang="cs-CZ" sz="3600" b="1" dirty="0">
                <a:solidFill>
                  <a:prstClr val="black"/>
                </a:solidFill>
              </a:rPr>
              <a:t>Proč se za </a:t>
            </a:r>
            <a:r>
              <a:rPr lang="cs-CZ" sz="3600" b="1" dirty="0" smtClean="0">
                <a:solidFill>
                  <a:prstClr val="black"/>
                </a:solidFill>
              </a:rPr>
              <a:t>____________ </a:t>
            </a:r>
            <a:r>
              <a:rPr lang="cs-CZ" sz="3600" b="1" dirty="0">
                <a:solidFill>
                  <a:prstClr val="black"/>
                </a:solidFill>
              </a:rPr>
              <a:t>točí?</a:t>
            </a:r>
          </a:p>
          <a:p>
            <a:pPr marL="0" lvl="0" indent="0">
              <a:buNone/>
            </a:pPr>
            <a:r>
              <a:rPr lang="cs-CZ" sz="3600" b="1" dirty="0">
                <a:solidFill>
                  <a:prstClr val="black"/>
                </a:solidFill>
              </a:rPr>
              <a:t>Proč má </a:t>
            </a:r>
            <a:r>
              <a:rPr lang="cs-CZ" sz="3600" b="1" dirty="0" smtClean="0">
                <a:solidFill>
                  <a:prstClr val="black"/>
                </a:solidFill>
              </a:rPr>
              <a:t>_______ </a:t>
            </a:r>
            <a:r>
              <a:rPr lang="cs-CZ" sz="3600" b="1" dirty="0">
                <a:solidFill>
                  <a:prstClr val="black"/>
                </a:solidFill>
              </a:rPr>
              <a:t>modré oči?</a:t>
            </a:r>
          </a:p>
          <a:p>
            <a:pPr marL="0" lvl="0" indent="0">
              <a:buNone/>
            </a:pPr>
            <a:endParaRPr lang="cs-CZ" sz="3600" b="1" dirty="0">
              <a:solidFill>
                <a:prstClr val="black"/>
              </a:solidFill>
            </a:endParaRPr>
          </a:p>
          <a:p>
            <a:pPr marL="0" lvl="0" indent="0">
              <a:buNone/>
            </a:pPr>
            <a:r>
              <a:rPr lang="cs-CZ" sz="3600" b="1" dirty="0">
                <a:solidFill>
                  <a:prstClr val="black"/>
                </a:solidFill>
              </a:rPr>
              <a:t>Proč opadal rudý </a:t>
            </a:r>
            <a:r>
              <a:rPr lang="cs-CZ" sz="3600" b="1" dirty="0" smtClean="0">
                <a:solidFill>
                  <a:prstClr val="black"/>
                </a:solidFill>
              </a:rPr>
              <a:t>_____?</a:t>
            </a:r>
            <a:endParaRPr lang="cs-CZ" sz="3600" b="1" dirty="0">
              <a:solidFill>
                <a:prstClr val="black"/>
              </a:solidFill>
            </a:endParaRPr>
          </a:p>
          <a:p>
            <a:pPr marL="0" lvl="0" indent="0">
              <a:buNone/>
            </a:pPr>
            <a:r>
              <a:rPr lang="cs-CZ" sz="3600" b="1" dirty="0">
                <a:solidFill>
                  <a:prstClr val="black"/>
                </a:solidFill>
              </a:rPr>
              <a:t>Asi to musí být tak.</a:t>
            </a: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i="1" dirty="0" smtClean="0"/>
              <a:t>Doplň vynechaná slova</a:t>
            </a:r>
            <a:r>
              <a:rPr lang="cs-CZ" sz="4400" dirty="0"/>
              <a:t/>
            </a:r>
            <a:br>
              <a:rPr lang="cs-CZ" sz="4400" dirty="0"/>
            </a:br>
            <a:endParaRPr lang="cs-CZ" i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4382205" y="5169386"/>
            <a:ext cx="12966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/>
              <a:t>m</a:t>
            </a:r>
            <a:r>
              <a:rPr lang="cs-CZ" sz="3600" b="1" dirty="0" smtClean="0"/>
              <a:t>ák</a:t>
            </a:r>
          </a:p>
        </p:txBody>
      </p:sp>
      <p:sp>
        <p:nvSpPr>
          <p:cNvPr id="5" name="Obdélník 4"/>
          <p:cNvSpPr/>
          <p:nvPr/>
        </p:nvSpPr>
        <p:spPr>
          <a:xfrm>
            <a:off x="3705046" y="2132856"/>
            <a:ext cx="152638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3600" b="1" dirty="0" smtClean="0">
                <a:solidFill>
                  <a:prstClr val="black"/>
                </a:solidFill>
              </a:rPr>
              <a:t>kvítek</a:t>
            </a:r>
            <a:endParaRPr lang="cs-CZ" sz="3600" b="1" dirty="0">
              <a:solidFill>
                <a:prstClr val="black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3122573" y="1520277"/>
            <a:ext cx="237626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cs-CZ" sz="3600" b="1" dirty="0">
                <a:solidFill>
                  <a:prstClr val="black"/>
                </a:solidFill>
              </a:rPr>
              <a:t>k</a:t>
            </a:r>
            <a:r>
              <a:rPr lang="cs-CZ" sz="3600" b="1" dirty="0" smtClean="0">
                <a:solidFill>
                  <a:prstClr val="black"/>
                </a:solidFill>
              </a:rPr>
              <a:t>opretiny</a:t>
            </a:r>
            <a:endParaRPr lang="cs-CZ" sz="3600" b="1" dirty="0">
              <a:solidFill>
                <a:prstClr val="black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2942553" y="3360474"/>
            <a:ext cx="273630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600" b="1" dirty="0" smtClean="0">
                <a:solidFill>
                  <a:prstClr val="black"/>
                </a:solidFill>
              </a:rPr>
              <a:t>sluníčkem</a:t>
            </a:r>
            <a:endParaRPr lang="cs-CZ" sz="1600" dirty="0"/>
          </a:p>
        </p:txBody>
      </p:sp>
      <p:sp>
        <p:nvSpPr>
          <p:cNvPr id="9" name="Obdélník 8"/>
          <p:cNvSpPr/>
          <p:nvPr/>
        </p:nvSpPr>
        <p:spPr>
          <a:xfrm>
            <a:off x="2483768" y="3933056"/>
            <a:ext cx="144302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36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chrpa</a:t>
            </a:r>
            <a:endParaRPr lang="cs-CZ" sz="40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6768752" y="353268"/>
            <a:ext cx="2195736" cy="2554545"/>
          </a:xfrm>
          <a:prstGeom prst="rect">
            <a:avLst/>
          </a:prstGeom>
          <a:solidFill>
            <a:schemeClr val="bg2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pPr lvl="0"/>
            <a:r>
              <a:rPr lang="cs-CZ" sz="3200" dirty="0">
                <a:solidFill>
                  <a:prstClr val="black"/>
                </a:solidFill>
              </a:rPr>
              <a:t>kvítek</a:t>
            </a:r>
          </a:p>
          <a:p>
            <a:pPr lvl="0"/>
            <a:r>
              <a:rPr lang="cs-CZ" sz="3200" dirty="0">
                <a:solidFill>
                  <a:prstClr val="black"/>
                </a:solidFill>
              </a:rPr>
              <a:t>sluníčkem</a:t>
            </a:r>
          </a:p>
          <a:p>
            <a:pPr lvl="0"/>
            <a:r>
              <a:rPr lang="cs-CZ" sz="3200" dirty="0">
                <a:solidFill>
                  <a:prstClr val="black"/>
                </a:solidFill>
              </a:rPr>
              <a:t>chrpa</a:t>
            </a:r>
          </a:p>
          <a:p>
            <a:pPr lvl="0"/>
            <a:r>
              <a:rPr lang="cs-CZ" sz="3200" dirty="0">
                <a:solidFill>
                  <a:prstClr val="black"/>
                </a:solidFill>
              </a:rPr>
              <a:t>mák</a:t>
            </a:r>
          </a:p>
          <a:p>
            <a:pPr lvl="0"/>
            <a:r>
              <a:rPr lang="cs-CZ" sz="3200" dirty="0">
                <a:solidFill>
                  <a:prstClr val="black"/>
                </a:solidFill>
              </a:rPr>
              <a:t>kopretiny</a:t>
            </a:r>
          </a:p>
        </p:txBody>
      </p:sp>
      <p:pic>
        <p:nvPicPr>
          <p:cNvPr id="4101" name="Picture 5" descr="C:\Users\Ema\AppData\Local\Microsoft\Windows\Temporary Internet Files\Content.IE5\A78I5KDE\MC900442113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3212977"/>
            <a:ext cx="1944216" cy="3377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70326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lvl="0" indent="0">
              <a:buNone/>
            </a:pPr>
            <a:r>
              <a:rPr lang="cs-CZ" sz="4400" b="1" dirty="0">
                <a:solidFill>
                  <a:prstClr val="black"/>
                </a:solidFill>
              </a:rPr>
              <a:t>Proč má chrpa modré oči</a:t>
            </a:r>
            <a:r>
              <a:rPr lang="cs-CZ" sz="4400" b="1" dirty="0" smtClean="0">
                <a:solidFill>
                  <a:prstClr val="black"/>
                </a:solidFill>
              </a:rPr>
              <a:t>?</a:t>
            </a:r>
          </a:p>
          <a:p>
            <a:pPr marL="0" indent="0">
              <a:buNone/>
            </a:pPr>
            <a:r>
              <a:rPr lang="cs-CZ" sz="4000" b="1" i="1" dirty="0">
                <a:solidFill>
                  <a:prstClr val="black"/>
                </a:solidFill>
              </a:rPr>
              <a:t>Chrpa má  modré oči.</a:t>
            </a:r>
          </a:p>
          <a:p>
            <a:pPr marL="0" indent="0">
              <a:buNone/>
            </a:pPr>
            <a:endParaRPr lang="cs-CZ" sz="4000" b="1" i="1" dirty="0">
              <a:solidFill>
                <a:prstClr val="black"/>
              </a:solidFill>
            </a:endParaRPr>
          </a:p>
          <a:p>
            <a:pPr marL="0" indent="0">
              <a:buNone/>
            </a:pPr>
            <a:r>
              <a:rPr lang="cs-CZ" sz="4400" b="1" dirty="0">
                <a:solidFill>
                  <a:prstClr val="black"/>
                </a:solidFill>
              </a:rPr>
              <a:t>Proč opadal rudý mák?</a:t>
            </a:r>
          </a:p>
          <a:p>
            <a:pPr marL="0" indent="0">
              <a:buNone/>
            </a:pPr>
            <a:r>
              <a:rPr lang="cs-CZ" sz="4000" b="1" i="1" dirty="0" smtClean="0"/>
              <a:t>Rudý mák opadal.</a:t>
            </a:r>
            <a:r>
              <a:rPr lang="cs-CZ" sz="4000" b="1" i="1" dirty="0">
                <a:solidFill>
                  <a:prstClr val="black"/>
                </a:solidFill>
              </a:rPr>
              <a:t> </a:t>
            </a:r>
            <a:endParaRPr lang="cs-CZ" sz="4000" b="1" i="1" dirty="0" smtClean="0">
              <a:solidFill>
                <a:prstClr val="black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507288" cy="1143000"/>
          </a:xfrm>
        </p:spPr>
        <p:txBody>
          <a:bodyPr>
            <a:normAutofit fontScale="90000"/>
          </a:bodyPr>
          <a:lstStyle/>
          <a:p>
            <a:r>
              <a:rPr lang="cs-CZ" i="1" dirty="0" smtClean="0"/>
              <a:t>Změň tázací </a:t>
            </a:r>
            <a:r>
              <a:rPr lang="cs-CZ" i="1" smtClean="0"/>
              <a:t>věty mna </a:t>
            </a:r>
            <a:r>
              <a:rPr lang="cs-CZ" i="1" dirty="0" smtClean="0"/>
              <a:t>oznamovací</a:t>
            </a:r>
            <a:endParaRPr lang="cs-CZ" i="1" dirty="0"/>
          </a:p>
        </p:txBody>
      </p:sp>
      <p:pic>
        <p:nvPicPr>
          <p:cNvPr id="2050" name="Picture 2" descr="C:\Users\Ema\AppData\Local\Microsoft\Windows\Temporary Internet Files\Content.IE5\A78I5KDE\MP900425490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7504" y="2088063"/>
            <a:ext cx="2286496" cy="22977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Ema\AppData\Local\Microsoft\Windows\Temporary Internet Files\Content.IE5\A78I5KDE\MP900430528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9" y="4149080"/>
            <a:ext cx="3168352" cy="25124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740929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3200" b="1" dirty="0" smtClean="0"/>
              <a:t>Koho se ptá básník?</a:t>
            </a:r>
          </a:p>
          <a:p>
            <a:r>
              <a:rPr lang="cs-CZ" sz="3200" dirty="0" smtClean="0"/>
              <a:t>Básník se ptá kopretin.</a:t>
            </a:r>
          </a:p>
          <a:p>
            <a:endParaRPr lang="cs-CZ" sz="3200" dirty="0"/>
          </a:p>
          <a:p>
            <a:r>
              <a:rPr lang="cs-CZ" sz="3200" b="1" dirty="0" smtClean="0"/>
              <a:t>Jaké má chrpa oči?</a:t>
            </a:r>
          </a:p>
          <a:p>
            <a:r>
              <a:rPr lang="cs-CZ" sz="3200" dirty="0" smtClean="0"/>
              <a:t>Chrpa má modré oči.</a:t>
            </a:r>
          </a:p>
          <a:p>
            <a:endParaRPr lang="cs-CZ" sz="3200" dirty="0"/>
          </a:p>
          <a:p>
            <a:r>
              <a:rPr lang="cs-CZ" sz="3200" b="1" dirty="0" smtClean="0"/>
              <a:t>Kdo opadal?</a:t>
            </a:r>
          </a:p>
          <a:p>
            <a:r>
              <a:rPr lang="cs-CZ" sz="3200" dirty="0" smtClean="0"/>
              <a:t>Opadal rudý mák.</a:t>
            </a:r>
            <a:endParaRPr lang="cs-CZ" sz="3200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i="1" dirty="0" smtClean="0"/>
              <a:t>Odpověz na otázky</a:t>
            </a:r>
            <a:endParaRPr lang="cs-CZ" i="1" dirty="0"/>
          </a:p>
        </p:txBody>
      </p:sp>
      <p:pic>
        <p:nvPicPr>
          <p:cNvPr id="3074" name="Picture 2" descr="C:\Users\Ema\AppData\Local\Microsoft\Windows\Temporary Internet Files\Content.IE5\A78I5KDE\MP900425490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67145" y="2636912"/>
            <a:ext cx="1982178" cy="2592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Ema\AppData\Local\Microsoft\Windows\Temporary Internet Files\Content.IE5\Q9P1SBI1\MC900436372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2520" y="4293096"/>
            <a:ext cx="2285714" cy="22857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52805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274320" lvl="0" indent="-274320" defTabSz="457200">
              <a:spcBef>
                <a:spcPts val="600"/>
              </a:spcBef>
              <a:spcAft>
                <a:spcPts val="600"/>
              </a:spcAft>
              <a:buClr>
                <a:srgbClr val="F0A22E"/>
              </a:buClr>
              <a:buSzPct val="70000"/>
              <a:buFont typeface="Wingdings 2"/>
              <a:buChar char=""/>
            </a:pPr>
            <a:r>
              <a:rPr lang="cs-CZ" dirty="0">
                <a:solidFill>
                  <a:srgbClr val="4E3B30"/>
                </a:solidFill>
                <a:latin typeface="Franklin Gothic Book"/>
              </a:rPr>
              <a:t>Galerie Klipart MS Office</a:t>
            </a:r>
          </a:p>
          <a:p>
            <a:pPr marL="274320" lvl="0" indent="-274320" defTabSz="457200">
              <a:spcBef>
                <a:spcPts val="600"/>
              </a:spcBef>
              <a:spcAft>
                <a:spcPts val="600"/>
              </a:spcAft>
              <a:buClr>
                <a:srgbClr val="F0A22E"/>
              </a:buClr>
              <a:buSzPct val="70000"/>
              <a:buFont typeface="Wingdings 2"/>
              <a:buChar char=""/>
            </a:pPr>
            <a:r>
              <a:rPr lang="cs-CZ" dirty="0">
                <a:solidFill>
                  <a:srgbClr val="4E3B30"/>
                </a:solidFill>
                <a:latin typeface="Franklin Gothic Book"/>
              </a:rPr>
              <a:t>HORÁKOVÁ, Z., JANÁČKOVÁ, Z., PROCHÁZKOVÁ, E. Čítanka pro 2. ročník základní školy. Nová škola, Brno, 2002. ISBN 80-7289-043-3</a:t>
            </a:r>
            <a:endParaRPr lang="cs-CZ" sz="1800" dirty="0">
              <a:solidFill>
                <a:prstClr val="black">
                  <a:lumMod val="75000"/>
                  <a:lumOff val="25000"/>
                </a:prstClr>
              </a:solidFill>
              <a:latin typeface="Verdana"/>
            </a:endParaRPr>
          </a:p>
          <a:p>
            <a:pPr marL="109728" indent="0">
              <a:buNone/>
            </a:pP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i="1" dirty="0" smtClean="0"/>
              <a:t>Použité zdroje</a:t>
            </a:r>
            <a:endParaRPr lang="cs-CZ" i="1" dirty="0"/>
          </a:p>
        </p:txBody>
      </p:sp>
    </p:spTree>
    <p:extLst>
      <p:ext uri="{BB962C8B-B14F-4D97-AF65-F5344CB8AC3E}">
        <p14:creationId xmlns:p14="http://schemas.microsoft.com/office/powerpoint/2010/main" val="516324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hluk">
  <a:themeElements>
    <a:clrScheme name="Shluk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Shluk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inorFont>
    </a:fontScheme>
    <a:fmtScheme name="Shluk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61</TotalTime>
  <Words>261</Words>
  <Application>Microsoft Office PowerPoint</Application>
  <PresentationFormat>Předvádění na obrazovce (4:3)</PresentationFormat>
  <Paragraphs>69</Paragraphs>
  <Slides>6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Shluk</vt:lpstr>
      <vt:lpstr>Prezentace aplikace PowerPoint</vt:lpstr>
      <vt:lpstr>PROČ Dagmar Hilarová </vt:lpstr>
      <vt:lpstr>Doplň vynechaná slova </vt:lpstr>
      <vt:lpstr>Změň tázací věty mna oznamovací</vt:lpstr>
      <vt:lpstr>Odpověz na otázky</vt:lpstr>
      <vt:lpstr>Použité zdroje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Ema</dc:creator>
  <cp:lastModifiedBy>Ema</cp:lastModifiedBy>
  <cp:revision>9</cp:revision>
  <dcterms:created xsi:type="dcterms:W3CDTF">2014-04-17T08:18:48Z</dcterms:created>
  <dcterms:modified xsi:type="dcterms:W3CDTF">2014-04-24T13:50:01Z</dcterms:modified>
</cp:coreProperties>
</file>