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69" r:id="rId4"/>
    <p:sldId id="258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59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0" d="100"/>
          <a:sy n="50" d="100"/>
        </p:scale>
        <p:origin x="-1086" y="21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49AC1C-9E24-4555-9999-63D1F32AFC8B}" type="datetimeFigureOut">
              <a:rPr lang="cs-CZ"/>
              <a:pPr>
                <a:defRPr/>
              </a:pPr>
              <a:t>13.5.2014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866E55-62F3-4D13-846D-86556277EBD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315167-8586-4E4B-803B-A9EA379F24B8}" type="datetimeFigureOut">
              <a:rPr lang="cs-CZ"/>
              <a:pPr>
                <a:defRPr/>
              </a:pPr>
              <a:t>13.5.2014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19C976-78A8-4E49-B2D0-AF623CBC7F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61C1D8-0F6F-44CF-9453-58A0CAC82794}" type="datetimeFigureOut">
              <a:rPr lang="cs-CZ"/>
              <a:pPr>
                <a:defRPr/>
              </a:pPr>
              <a:t>13.5.2014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16410F-8A04-47F0-B21E-A808D0EBE05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C151B3-F557-483E-9D8D-805B3BF27AD8}" type="datetimeFigureOut">
              <a:rPr lang="cs-CZ"/>
              <a:pPr>
                <a:defRPr/>
              </a:pPr>
              <a:t>13.5.2014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C7C7A7-188E-4800-AB8A-4D8D07A2857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9CEB8B-7E47-415C-8D98-0CD81D064680}" type="datetimeFigureOut">
              <a:rPr lang="cs-CZ"/>
              <a:pPr>
                <a:defRPr/>
              </a:pPr>
              <a:t>13.5.2014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62D9CB-023F-4C20-A783-4F41073650D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1BF796-1529-4DB5-9AD6-3FB3957B0AA7}" type="datetimeFigureOut">
              <a:rPr lang="cs-CZ"/>
              <a:pPr>
                <a:defRPr/>
              </a:pPr>
              <a:t>13.5.2014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5BC47E-C551-4BE3-823B-613ED09942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F4C56B-EDED-485B-8C92-D4AEC0FDB423}" type="datetimeFigureOut">
              <a:rPr lang="cs-CZ"/>
              <a:pPr>
                <a:defRPr/>
              </a:pPr>
              <a:t>13.5.2014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3100EF-BEAC-4E64-9EF9-32482EE202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1BA5B5-2B48-49FB-85DE-E0E1425320BC}" type="datetimeFigureOut">
              <a:rPr lang="cs-CZ"/>
              <a:pPr>
                <a:defRPr/>
              </a:pPr>
              <a:t>13.5.2014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745C1D-024D-4AFB-B5A3-0EB92DCB49F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16D705-0FAB-4830-84C2-006AE213A227}" type="datetimeFigureOut">
              <a:rPr lang="cs-CZ"/>
              <a:pPr>
                <a:defRPr/>
              </a:pPr>
              <a:t>13.5.2014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BA39FE-5503-45DA-89A2-0BA4BDEEFB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87185C-0405-4A12-A630-C467A52FDC2E}" type="datetimeFigureOut">
              <a:rPr lang="cs-CZ"/>
              <a:pPr>
                <a:defRPr/>
              </a:pPr>
              <a:t>13.5.2014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069F3A-6888-4F61-B2B0-77993ACF17B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C2437E-9FAA-438C-91A2-D48A99242B93}" type="datetimeFigureOut">
              <a:rPr lang="cs-CZ"/>
              <a:pPr>
                <a:defRPr/>
              </a:pPr>
              <a:t>13.5.2014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835104-FE05-45F0-8B78-9C4FDF6130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05DF011-BF5B-4481-97EB-6F8E69727501}" type="datetimeFigureOut">
              <a:rPr lang="cs-CZ"/>
              <a:pPr>
                <a:defRPr/>
              </a:pPr>
              <a:t>13.5.2014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1EDAAEA1-CB82-4FF0-8EE9-05942BD6AB7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rysava.websnadno.cz/" TargetMode="External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Obrázek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31913" y="771525"/>
            <a:ext cx="6143625" cy="1504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Podnadpis 2"/>
          <p:cNvSpPr txBox="1">
            <a:spLocks noGrp="1"/>
          </p:cNvSpPr>
          <p:nvPr>
            <p:ph type="subTitle" idx="1"/>
          </p:nvPr>
        </p:nvSpPr>
        <p:spPr>
          <a:xfrm>
            <a:off x="1082675" y="2852738"/>
            <a:ext cx="7161213" cy="3455987"/>
          </a:xfrm>
        </p:spPr>
        <p:txBody>
          <a:bodyPr>
            <a:normAutofit/>
          </a:bodyPr>
          <a:lstStyle/>
          <a:p>
            <a:pPr algn="l">
              <a:lnSpc>
                <a:spcPct val="80000"/>
              </a:lnSpc>
              <a:spcBef>
                <a:spcPts val="600"/>
              </a:spcBef>
            </a:pPr>
            <a:r>
              <a:rPr lang="cs-CZ" sz="2200" b="1" u="sng" smtClean="0">
                <a:solidFill>
                  <a:srgbClr val="000000"/>
                </a:solidFill>
              </a:rPr>
              <a:t>Název školy : </a:t>
            </a:r>
            <a:r>
              <a:rPr lang="cs-CZ" sz="2200" smtClean="0">
                <a:solidFill>
                  <a:srgbClr val="000000"/>
                </a:solidFill>
              </a:rPr>
              <a:t>ZŠ Pardubice-Spořilov</a:t>
            </a:r>
          </a:p>
          <a:p>
            <a:pPr algn="l">
              <a:lnSpc>
                <a:spcPct val="80000"/>
              </a:lnSpc>
              <a:spcBef>
                <a:spcPts val="600"/>
              </a:spcBef>
            </a:pPr>
            <a:r>
              <a:rPr lang="cs-CZ" sz="2200" b="1" u="sng" smtClean="0">
                <a:solidFill>
                  <a:srgbClr val="000000"/>
                </a:solidFill>
              </a:rPr>
              <a:t>Autor : </a:t>
            </a:r>
            <a:r>
              <a:rPr lang="cs-CZ" sz="2200" smtClean="0">
                <a:solidFill>
                  <a:srgbClr val="000000"/>
                </a:solidFill>
              </a:rPr>
              <a:t>Marcela Pilná</a:t>
            </a:r>
          </a:p>
          <a:p>
            <a:pPr algn="l">
              <a:lnSpc>
                <a:spcPct val="80000"/>
              </a:lnSpc>
              <a:spcBef>
                <a:spcPts val="600"/>
              </a:spcBef>
            </a:pPr>
            <a:r>
              <a:rPr lang="cs-CZ" sz="2200" b="1" u="sng" smtClean="0">
                <a:solidFill>
                  <a:srgbClr val="000000"/>
                </a:solidFill>
              </a:rPr>
              <a:t>Název :</a:t>
            </a:r>
            <a:r>
              <a:rPr lang="cs-CZ" sz="2200" smtClean="0">
                <a:solidFill>
                  <a:srgbClr val="000000"/>
                </a:solidFill>
              </a:rPr>
              <a:t> VY_32_INOVACE_INFORMAČNÍ_GRAMOTNOST_18</a:t>
            </a:r>
          </a:p>
          <a:p>
            <a:pPr algn="l">
              <a:lnSpc>
                <a:spcPct val="80000"/>
              </a:lnSpc>
              <a:spcBef>
                <a:spcPts val="600"/>
              </a:spcBef>
            </a:pPr>
            <a:r>
              <a:rPr lang="cs-CZ" sz="2200" b="1" u="sng" smtClean="0">
                <a:solidFill>
                  <a:srgbClr val="000000"/>
                </a:solidFill>
              </a:rPr>
              <a:t>Téma :</a:t>
            </a:r>
            <a:r>
              <a:rPr lang="cs-CZ" sz="2200" smtClean="0">
                <a:solidFill>
                  <a:srgbClr val="000000"/>
                </a:solidFill>
              </a:rPr>
              <a:t>Prvouka 2.roč-Domácí zvířata</a:t>
            </a:r>
          </a:p>
          <a:p>
            <a:pPr algn="l">
              <a:lnSpc>
                <a:spcPct val="80000"/>
              </a:lnSpc>
              <a:spcBef>
                <a:spcPts val="600"/>
              </a:spcBef>
            </a:pPr>
            <a:r>
              <a:rPr lang="cs-CZ" sz="2200" smtClean="0">
                <a:solidFill>
                  <a:srgbClr val="000000"/>
                </a:solidFill>
              </a:rPr>
              <a:t> </a:t>
            </a:r>
            <a:r>
              <a:rPr lang="cs-CZ" sz="2200" b="1" u="sng" smtClean="0">
                <a:solidFill>
                  <a:srgbClr val="000000"/>
                </a:solidFill>
              </a:rPr>
              <a:t>Číslo projektu :</a:t>
            </a:r>
            <a:r>
              <a:rPr lang="cs-CZ" sz="2200" smtClean="0">
                <a:solidFill>
                  <a:srgbClr val="000000"/>
                </a:solidFill>
              </a:rPr>
              <a:t>CZ1.07/1.4.00/21.2349</a:t>
            </a:r>
          </a:p>
          <a:p>
            <a:pPr algn="l">
              <a:lnSpc>
                <a:spcPct val="80000"/>
              </a:lnSpc>
              <a:spcBef>
                <a:spcPts val="600"/>
              </a:spcBef>
            </a:pPr>
            <a:r>
              <a:rPr lang="cs-CZ" sz="2200" b="1" u="sng" smtClean="0">
                <a:solidFill>
                  <a:srgbClr val="000000"/>
                </a:solidFill>
              </a:rPr>
              <a:t>Anotace :</a:t>
            </a:r>
            <a:r>
              <a:rPr lang="cs-CZ" sz="2200" smtClean="0">
                <a:solidFill>
                  <a:srgbClr val="000000"/>
                </a:solidFill>
              </a:rPr>
              <a:t> Žáci se na obrázcích  seznámí s našimi nejznámějšími domácími zvířaty,naučí se je pojmenovávat. Na poslední stránce najdou odkaz na zkušební test na internetových stránkách. Obrázky – www.office.microsoft.com</a:t>
            </a:r>
            <a:endParaRPr lang="cs-CZ" sz="2200" b="1" u="sng" smtClean="0">
              <a:solidFill>
                <a:srgbClr val="000000"/>
              </a:solidFill>
            </a:endParaRPr>
          </a:p>
          <a:p>
            <a:pPr algn="l">
              <a:lnSpc>
                <a:spcPct val="80000"/>
              </a:lnSpc>
              <a:spcBef>
                <a:spcPts val="600"/>
              </a:spcBef>
            </a:pPr>
            <a:endParaRPr lang="cs-CZ" sz="2200" b="1" u="sng" smtClean="0">
              <a:solidFill>
                <a:srgbClr val="0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Picture 2" descr="C:\Users\PilnaM\AppData\Local\Microsoft\Windows\Temporary Internet Files\Content.IE5\DE4CGPLA\MC900410779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815013" y="3006725"/>
            <a:ext cx="2644775" cy="3446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755650" y="981075"/>
            <a:ext cx="7286625" cy="230822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  <a:cs typeface="+mn-cs"/>
              </a:rPr>
              <a:t>Ahoj děti, tak tohle jsem já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. </a:t>
            </a:r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Pes Rek</a:t>
            </a:r>
            <a:r>
              <a:rPr lang="cs-CZ" sz="2400" dirty="0">
                <a:latin typeface="+mn-lt"/>
                <a:cs typeface="+mn-cs"/>
              </a:rPr>
              <a:t>. Mě ještě neznáte,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  <a:cs typeface="+mn-cs"/>
              </a:rPr>
              <a:t> ale znáte už mého slavného </a:t>
            </a:r>
            <a:r>
              <a:rPr lang="cs-CZ" sz="2400" dirty="0" err="1">
                <a:latin typeface="+mn-lt"/>
                <a:cs typeface="+mn-cs"/>
              </a:rPr>
              <a:t>bratránka</a:t>
            </a:r>
            <a:r>
              <a:rPr lang="cs-CZ" sz="2400" dirty="0">
                <a:latin typeface="+mn-lt"/>
                <a:cs typeface="+mn-cs"/>
              </a:rPr>
              <a:t> psa </a:t>
            </a:r>
            <a:r>
              <a:rPr lang="cs-CZ" sz="2400" dirty="0" err="1">
                <a:latin typeface="+mn-lt"/>
                <a:cs typeface="+mn-cs"/>
              </a:rPr>
              <a:t>Baryka</a:t>
            </a:r>
            <a:r>
              <a:rPr lang="cs-CZ" sz="2400" dirty="0">
                <a:latin typeface="+mn-lt"/>
                <a:cs typeface="+mn-cs"/>
              </a:rPr>
              <a:t>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  <a:cs typeface="+mn-cs"/>
              </a:rPr>
              <a:t> Tak jako on měl starosti s různými zvířaty z volné přírody,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  <a:cs typeface="+mn-cs"/>
              </a:rPr>
              <a:t> mám já starosti se </a:t>
            </a:r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zvířaty </a:t>
            </a:r>
            <a:r>
              <a:rPr lang="cs-CZ" sz="24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domácími</a:t>
            </a:r>
            <a:r>
              <a:rPr lang="cs-CZ" sz="2400" dirty="0" err="1">
                <a:latin typeface="+mn-lt"/>
                <a:cs typeface="+mn-cs"/>
              </a:rPr>
              <a:t>.Víte</a:t>
            </a:r>
            <a:r>
              <a:rPr lang="cs-CZ" sz="2400" dirty="0">
                <a:latin typeface="+mn-lt"/>
                <a:cs typeface="+mn-cs"/>
              </a:rPr>
              <a:t>, co to dá práce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  <a:cs typeface="+mn-cs"/>
              </a:rPr>
              <a:t> je uhlídat? No schválně se podívejte, co jich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  <a:cs typeface="+mn-cs"/>
              </a:rPr>
              <a:t>můj </a:t>
            </a:r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hospodář na statku </a:t>
            </a:r>
            <a:r>
              <a:rPr lang="cs-CZ" sz="2400" dirty="0">
                <a:latin typeface="+mn-lt"/>
                <a:cs typeface="+mn-cs"/>
              </a:rPr>
              <a:t>chová!</a:t>
            </a:r>
            <a:endParaRPr lang="cs-CZ" sz="2400" dirty="0">
              <a:latin typeface="+mn-lt"/>
              <a:cs typeface="+mn-cs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smtClean="0">
                <a:solidFill>
                  <a:srgbClr val="7030A0"/>
                </a:solidFill>
              </a:rPr>
              <a:t>PRASE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476375" y="5084763"/>
            <a:ext cx="1335088" cy="523875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atin typeface="+mn-lt"/>
                <a:cs typeface="+mn-cs"/>
              </a:rPr>
              <a:t> KANEC </a:t>
            </a:r>
            <a:endParaRPr lang="cs-CZ" sz="2800" dirty="0">
              <a:latin typeface="+mn-lt"/>
              <a:cs typeface="+mn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614738" y="5084763"/>
            <a:ext cx="1790700" cy="523875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atin typeface="+mn-lt"/>
                <a:cs typeface="+mn-cs"/>
              </a:rPr>
              <a:t> PRASNICE </a:t>
            </a:r>
            <a:endParaRPr lang="cs-CZ" sz="2800" dirty="0">
              <a:latin typeface="+mn-lt"/>
              <a:cs typeface="+mn-cs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151563" y="5084763"/>
            <a:ext cx="1012825" cy="523875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atin typeface="+mn-lt"/>
                <a:cs typeface="+mn-cs"/>
              </a:rPr>
              <a:t> SELE </a:t>
            </a:r>
            <a:endParaRPr lang="cs-CZ" sz="2800" dirty="0">
              <a:latin typeface="+mn-lt"/>
              <a:cs typeface="+mn-cs"/>
            </a:endParaRPr>
          </a:p>
        </p:txBody>
      </p:sp>
      <p:pic>
        <p:nvPicPr>
          <p:cNvPr id="15365" name="Picture 5" descr="C:\Users\PilnaM\AppData\Local\Microsoft\Windows\Temporary Internet Files\Content.IE5\AM1I8PN9\MC900215499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532938" y="2197100"/>
            <a:ext cx="1376362" cy="2463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6" name="Picture 4" descr="C:\Users\PilnaM\AppData\Local\Microsoft\Windows\Temporary Internet Files\Content.IE5\AM1I8PN9\MC900026909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987675" y="1989138"/>
            <a:ext cx="3084513" cy="1752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smtClean="0">
                <a:solidFill>
                  <a:srgbClr val="7030A0"/>
                </a:solidFill>
              </a:rPr>
              <a:t>KOZA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476375" y="5084763"/>
            <a:ext cx="1241425" cy="523875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atin typeface="+mn-lt"/>
                <a:cs typeface="+mn-cs"/>
              </a:rPr>
              <a:t> KOZEL </a:t>
            </a:r>
            <a:endParaRPr lang="cs-CZ" sz="2800" dirty="0">
              <a:latin typeface="+mn-lt"/>
              <a:cs typeface="+mn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614738" y="5084763"/>
            <a:ext cx="1122362" cy="523875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atin typeface="+mn-lt"/>
                <a:cs typeface="+mn-cs"/>
              </a:rPr>
              <a:t> KOZA </a:t>
            </a:r>
            <a:endParaRPr lang="cs-CZ" sz="2800" dirty="0">
              <a:latin typeface="+mn-lt"/>
              <a:cs typeface="+mn-cs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991225" y="5084763"/>
            <a:ext cx="1254125" cy="523875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atin typeface="+mn-lt"/>
                <a:cs typeface="+mn-cs"/>
              </a:rPr>
              <a:t> KŮZLE </a:t>
            </a:r>
            <a:endParaRPr lang="cs-CZ" sz="2800" dirty="0">
              <a:latin typeface="+mn-lt"/>
              <a:cs typeface="+mn-cs"/>
            </a:endParaRPr>
          </a:p>
        </p:txBody>
      </p:sp>
      <p:pic>
        <p:nvPicPr>
          <p:cNvPr id="16389" name="Picture 3" descr="C:\Users\PilnaM\AppData\Local\Microsoft\Windows\Temporary Internet Files\Content.IE5\DE4CGPLA\MC900324454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916238" y="1417638"/>
            <a:ext cx="2565400" cy="2587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smtClean="0">
                <a:solidFill>
                  <a:srgbClr val="7030A0"/>
                </a:solidFill>
              </a:rPr>
              <a:t>OVCE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476375" y="5084763"/>
            <a:ext cx="1241425" cy="523875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atin typeface="+mn-lt"/>
                <a:cs typeface="+mn-cs"/>
              </a:rPr>
              <a:t> KOZEL </a:t>
            </a:r>
            <a:endParaRPr lang="cs-CZ" sz="2800" dirty="0">
              <a:latin typeface="+mn-lt"/>
              <a:cs typeface="+mn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614738" y="5084763"/>
            <a:ext cx="1122362" cy="523875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atin typeface="+mn-lt"/>
                <a:cs typeface="+mn-cs"/>
              </a:rPr>
              <a:t> KOZA </a:t>
            </a:r>
            <a:endParaRPr lang="cs-CZ" sz="2800" dirty="0">
              <a:latin typeface="+mn-lt"/>
              <a:cs typeface="+mn-cs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991225" y="5084763"/>
            <a:ext cx="1254125" cy="523875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atin typeface="+mn-lt"/>
                <a:cs typeface="+mn-cs"/>
              </a:rPr>
              <a:t> KŮZLE </a:t>
            </a:r>
            <a:endParaRPr lang="cs-CZ" sz="2800" dirty="0">
              <a:latin typeface="+mn-lt"/>
              <a:cs typeface="+mn-cs"/>
            </a:endParaRPr>
          </a:p>
        </p:txBody>
      </p:sp>
      <p:pic>
        <p:nvPicPr>
          <p:cNvPr id="17413" name="Picture 8" descr="C:\Users\PilnaM\AppData\Local\Microsoft\Windows\Temporary Internet Files\Content.IE5\U4S901IL\MP900262667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743200" y="1989138"/>
            <a:ext cx="3657600" cy="2438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smtClean="0">
                <a:solidFill>
                  <a:srgbClr val="7030A0"/>
                </a:solidFill>
              </a:rPr>
              <a:t>KŮŇ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476375" y="5138738"/>
            <a:ext cx="1498600" cy="522287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atin typeface="+mn-lt"/>
                <a:cs typeface="+mn-cs"/>
              </a:rPr>
              <a:t> HŘEBEC </a:t>
            </a:r>
            <a:endParaRPr lang="cs-CZ" sz="2800" dirty="0">
              <a:latin typeface="+mn-lt"/>
              <a:cs typeface="+mn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840163" y="5138738"/>
            <a:ext cx="1379537" cy="522287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atin typeface="+mn-lt"/>
                <a:cs typeface="+mn-cs"/>
              </a:rPr>
              <a:t> KLISNA </a:t>
            </a:r>
            <a:endParaRPr lang="cs-CZ" sz="2800" dirty="0">
              <a:latin typeface="+mn-lt"/>
              <a:cs typeface="+mn-cs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224588" y="5138738"/>
            <a:ext cx="1227137" cy="522287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atin typeface="+mn-lt"/>
                <a:cs typeface="+mn-cs"/>
              </a:rPr>
              <a:t> HŘÍBĚ </a:t>
            </a:r>
            <a:endParaRPr lang="cs-CZ" sz="2800" dirty="0">
              <a:latin typeface="+mn-lt"/>
              <a:cs typeface="+mn-cs"/>
            </a:endParaRPr>
          </a:p>
        </p:txBody>
      </p:sp>
      <p:pic>
        <p:nvPicPr>
          <p:cNvPr id="18437" name="Picture 2" descr="C:\Users\PilnaM\AppData\Local\Microsoft\Windows\Temporary Internet Files\Content.IE5\TEPC4RBB\MP900262927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482975" y="1341438"/>
            <a:ext cx="2324100" cy="3441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smtClean="0">
                <a:solidFill>
                  <a:srgbClr val="7030A0"/>
                </a:solidFill>
              </a:rPr>
              <a:t>TUR DOMÁCÍ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476375" y="5138738"/>
            <a:ext cx="1057275" cy="522287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atin typeface="+mn-lt"/>
                <a:cs typeface="+mn-cs"/>
              </a:rPr>
              <a:t>  BÝK  </a:t>
            </a:r>
            <a:endParaRPr lang="cs-CZ" sz="2800" dirty="0">
              <a:latin typeface="+mn-lt"/>
              <a:cs typeface="+mn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840163" y="5138738"/>
            <a:ext cx="1317625" cy="522287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atin typeface="+mn-lt"/>
                <a:cs typeface="+mn-cs"/>
              </a:rPr>
              <a:t> KRÁVA </a:t>
            </a:r>
            <a:endParaRPr lang="cs-CZ" sz="2800" dirty="0">
              <a:latin typeface="+mn-lt"/>
              <a:cs typeface="+mn-cs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224588" y="5138738"/>
            <a:ext cx="1185862" cy="522287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atin typeface="+mn-lt"/>
                <a:cs typeface="+mn-cs"/>
              </a:rPr>
              <a:t>  TELE  </a:t>
            </a:r>
            <a:endParaRPr lang="cs-CZ" sz="2800" dirty="0">
              <a:latin typeface="+mn-lt"/>
              <a:cs typeface="+mn-cs"/>
            </a:endParaRPr>
          </a:p>
        </p:txBody>
      </p:sp>
      <p:pic>
        <p:nvPicPr>
          <p:cNvPr id="19461" name="Picture 22" descr="C:\Users\PilnaM\AppData\Local\Microsoft\Windows\Temporary Internet Files\Content.IE5\TEPC4RBB\MP900262828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714625" y="1989138"/>
            <a:ext cx="3657600" cy="2438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smtClean="0">
                <a:solidFill>
                  <a:srgbClr val="7030A0"/>
                </a:solidFill>
              </a:rPr>
              <a:t>KUR DOMÁCÍ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476375" y="5210175"/>
            <a:ext cx="1703388" cy="522288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atin typeface="+mn-lt"/>
                <a:cs typeface="+mn-cs"/>
              </a:rPr>
              <a:t>  KOHOUT </a:t>
            </a:r>
            <a:endParaRPr lang="cs-CZ" sz="2800" dirty="0">
              <a:latin typeface="+mn-lt"/>
              <a:cs typeface="+mn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840163" y="5229225"/>
            <a:ext cx="1479550" cy="523875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atin typeface="+mn-lt"/>
                <a:cs typeface="+mn-cs"/>
              </a:rPr>
              <a:t> SLEPICE </a:t>
            </a:r>
            <a:endParaRPr lang="cs-CZ" sz="2800" dirty="0">
              <a:latin typeface="+mn-lt"/>
              <a:cs typeface="+mn-cs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224588" y="5210175"/>
            <a:ext cx="1293812" cy="522288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atin typeface="+mn-lt"/>
                <a:cs typeface="+mn-cs"/>
              </a:rPr>
              <a:t>  KUŘE  </a:t>
            </a:r>
            <a:endParaRPr lang="cs-CZ" sz="2800" dirty="0">
              <a:latin typeface="+mn-lt"/>
              <a:cs typeface="+mn-cs"/>
            </a:endParaRPr>
          </a:p>
        </p:txBody>
      </p:sp>
      <p:pic>
        <p:nvPicPr>
          <p:cNvPr id="20485" name="Picture 2" descr="C:\Users\PilnaM\AppData\Local\Microsoft\Windows\Temporary Internet Files\Content.IE5\CRHIYRY4\MP900180494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743200" y="2228850"/>
            <a:ext cx="3657600" cy="2400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smtClean="0">
                <a:solidFill>
                  <a:srgbClr val="7030A0"/>
                </a:solidFill>
              </a:rPr>
              <a:t>KACHNA DOMÁCÍ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476375" y="5138738"/>
            <a:ext cx="1546225" cy="522287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atin typeface="+mn-lt"/>
                <a:cs typeface="+mn-cs"/>
              </a:rPr>
              <a:t>  KAČER   </a:t>
            </a:r>
            <a:endParaRPr lang="cs-CZ" sz="2800" dirty="0">
              <a:latin typeface="+mn-lt"/>
              <a:cs typeface="+mn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840163" y="5138738"/>
            <a:ext cx="1595437" cy="522287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atin typeface="+mn-lt"/>
                <a:cs typeface="+mn-cs"/>
              </a:rPr>
              <a:t> KACHNA </a:t>
            </a:r>
            <a:endParaRPr lang="cs-CZ" sz="2800" dirty="0">
              <a:latin typeface="+mn-lt"/>
              <a:cs typeface="+mn-cs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224588" y="5138738"/>
            <a:ext cx="1725612" cy="522287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atin typeface="+mn-lt"/>
                <a:cs typeface="+mn-cs"/>
              </a:rPr>
              <a:t>  KACHNĚ  </a:t>
            </a:r>
            <a:endParaRPr lang="cs-CZ" sz="2800" dirty="0">
              <a:latin typeface="+mn-lt"/>
              <a:cs typeface="+mn-cs"/>
            </a:endParaRPr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smtClean="0">
                <a:solidFill>
                  <a:srgbClr val="7030A0"/>
                </a:solidFill>
              </a:rPr>
              <a:t>HUSA DOMÁCÍ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476375" y="5281613"/>
            <a:ext cx="1820863" cy="523875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atin typeface="+mn-lt"/>
                <a:cs typeface="+mn-cs"/>
              </a:rPr>
              <a:t>  HOUSER   </a:t>
            </a:r>
            <a:endParaRPr lang="cs-CZ" sz="2800" dirty="0">
              <a:latin typeface="+mn-lt"/>
              <a:cs typeface="+mn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54463" y="5281613"/>
            <a:ext cx="1338262" cy="523875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atin typeface="+mn-lt"/>
                <a:cs typeface="+mn-cs"/>
              </a:rPr>
              <a:t>  HUSA  </a:t>
            </a:r>
            <a:endParaRPr lang="cs-CZ" sz="2800" dirty="0">
              <a:latin typeface="+mn-lt"/>
              <a:cs typeface="+mn-cs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224588" y="5229225"/>
            <a:ext cx="1543050" cy="523875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atin typeface="+mn-lt"/>
                <a:cs typeface="+mn-cs"/>
              </a:rPr>
              <a:t>  HOUSE  </a:t>
            </a:r>
            <a:endParaRPr lang="cs-CZ" sz="2800" dirty="0">
              <a:latin typeface="+mn-lt"/>
              <a:cs typeface="+mn-cs"/>
            </a:endParaRPr>
          </a:p>
        </p:txBody>
      </p:sp>
      <p:pic>
        <p:nvPicPr>
          <p:cNvPr id="22533" name="Picture 4" descr="C:\Users\PilnaM\AppData\Local\Microsoft\Windows\Temporary Internet Files\Content.IE5\GBC6FQWG\MP900406520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24075" y="1628775"/>
            <a:ext cx="4751388" cy="3167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smtClean="0">
                <a:solidFill>
                  <a:srgbClr val="7030A0"/>
                </a:solidFill>
              </a:rPr>
              <a:t>KRŮTA DOMÁCÍ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476375" y="5426075"/>
            <a:ext cx="1546225" cy="523875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atin typeface="+mn-lt"/>
                <a:cs typeface="+mn-cs"/>
              </a:rPr>
              <a:t>  KAČER   </a:t>
            </a:r>
            <a:endParaRPr lang="cs-CZ" sz="2800" dirty="0">
              <a:latin typeface="+mn-lt"/>
              <a:cs typeface="+mn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840163" y="5426075"/>
            <a:ext cx="1595437" cy="523875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atin typeface="+mn-lt"/>
                <a:cs typeface="+mn-cs"/>
              </a:rPr>
              <a:t> KACHNA </a:t>
            </a:r>
            <a:endParaRPr lang="cs-CZ" sz="2800" dirty="0">
              <a:latin typeface="+mn-lt"/>
              <a:cs typeface="+mn-cs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224588" y="5426075"/>
            <a:ext cx="1725612" cy="523875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atin typeface="+mn-lt"/>
                <a:cs typeface="+mn-cs"/>
              </a:rPr>
              <a:t>  KACHNĚ  </a:t>
            </a:r>
            <a:endParaRPr lang="cs-CZ" sz="2800" dirty="0">
              <a:latin typeface="+mn-lt"/>
              <a:cs typeface="+mn-cs"/>
            </a:endParaRPr>
          </a:p>
        </p:txBody>
      </p:sp>
      <p:pic>
        <p:nvPicPr>
          <p:cNvPr id="23557" name="Picture 5" descr="C:\Users\PilnaM\AppData\Local\Microsoft\Windows\Temporary Internet Files\Content.IE5\U4S901IL\MC90033625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17863" y="1498600"/>
            <a:ext cx="3225800" cy="358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smtClean="0">
                <a:solidFill>
                  <a:srgbClr val="7030A0"/>
                </a:solidFill>
              </a:rPr>
              <a:t>HOLUB DOMÁCÍ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476375" y="5138738"/>
            <a:ext cx="1624013" cy="522287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atin typeface="+mn-lt"/>
                <a:cs typeface="+mn-cs"/>
              </a:rPr>
              <a:t>  HOLUB   </a:t>
            </a:r>
            <a:endParaRPr lang="cs-CZ" sz="2800" dirty="0">
              <a:latin typeface="+mn-lt"/>
              <a:cs typeface="+mn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840163" y="5138738"/>
            <a:ext cx="1833562" cy="522287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atin typeface="+mn-lt"/>
                <a:cs typeface="+mn-cs"/>
              </a:rPr>
              <a:t> HOLUBICE </a:t>
            </a:r>
            <a:endParaRPr lang="cs-CZ" sz="2800" dirty="0">
              <a:latin typeface="+mn-lt"/>
              <a:cs typeface="+mn-cs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224588" y="5138738"/>
            <a:ext cx="1954212" cy="522287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atin typeface="+mn-lt"/>
                <a:cs typeface="+mn-cs"/>
              </a:rPr>
              <a:t>  HOLOUBĚ  </a:t>
            </a:r>
            <a:endParaRPr lang="cs-CZ" sz="2800" dirty="0">
              <a:latin typeface="+mn-lt"/>
              <a:cs typeface="+mn-cs"/>
            </a:endParaRPr>
          </a:p>
        </p:txBody>
      </p:sp>
      <p:pic>
        <p:nvPicPr>
          <p:cNvPr id="24581" name="Picture 2" descr="C:\Users\PilnaM\AppData\Local\Microsoft\Windows\Temporary Internet Files\Content.IE5\U4S901IL\MC90010926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851275" y="1628775"/>
            <a:ext cx="2678113" cy="284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1" name="Picture 2" descr="C:\Users\PilnaM\AppData\Local\Microsoft\Windows\Temporary Internet Files\Content.IE5\DE4CGPLA\MC900410779[1].wmf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 flipH="1">
            <a:off x="638175" y="620713"/>
            <a:ext cx="2854325" cy="3446462"/>
          </a:xfrm>
        </p:spPr>
      </p:pic>
      <p:sp>
        <p:nvSpPr>
          <p:cNvPr id="5" name="TextovéPole 4"/>
          <p:cNvSpPr txBox="1"/>
          <p:nvPr/>
        </p:nvSpPr>
        <p:spPr>
          <a:xfrm>
            <a:off x="2127250" y="3703638"/>
            <a:ext cx="6934200" cy="255428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  <a:cs typeface="+mn-cs"/>
              </a:rPr>
              <a:t>               Těch ale bylo, co ?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  <a:cs typeface="+mn-cs"/>
              </a:rPr>
              <a:t>  Zkuste se je do příště naučit a já to běžím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  <a:cs typeface="+mn-cs"/>
              </a:rPr>
              <a:t> zatím omrknout, jestli se mi některé nezatoulalo!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  <a:cs typeface="+mn-cs"/>
              </a:rPr>
              <a:t> </a:t>
            </a:r>
            <a:r>
              <a:rPr lang="cs-CZ" sz="2400" dirty="0">
                <a:latin typeface="+mn-lt"/>
                <a:cs typeface="+mn-cs"/>
              </a:rPr>
              <a:t>                                                      </a:t>
            </a:r>
            <a:r>
              <a:rPr lang="cs-CZ" sz="2400" b="1" dirty="0">
                <a:latin typeface="+mn-lt"/>
                <a:cs typeface="+mn-cs"/>
              </a:rPr>
              <a:t> Tak ahoj a zase příště !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400" dirty="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latin typeface="+mn-lt"/>
                <a:cs typeface="+mn-cs"/>
              </a:rPr>
              <a:t>              Jo a vyzkoušet si ta zvířátka můžete na známé webové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latin typeface="+mn-lt"/>
                <a:cs typeface="+mn-cs"/>
              </a:rPr>
              <a:t>              stránce </a:t>
            </a:r>
            <a:r>
              <a:rPr lang="cs-CZ" sz="2000" b="1" u="sng" dirty="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  <a:cs typeface="+mn-cs"/>
                <a:hlinkClick r:id="rId3"/>
              </a:rPr>
              <a:t>http://www.rysava.websnadno.cz/</a:t>
            </a:r>
            <a:endParaRPr lang="cs-CZ" sz="2000" b="1" u="sng" dirty="0">
              <a:solidFill>
                <a:schemeClr val="tx2">
                  <a:lumMod val="60000"/>
                  <a:lumOff val="40000"/>
                </a:schemeClr>
              </a:solidFill>
              <a:latin typeface="+mn-lt"/>
              <a:cs typeface="+mn-cs"/>
            </a:endParaRPr>
          </a:p>
        </p:txBody>
      </p:sp>
      <p:pic>
        <p:nvPicPr>
          <p:cNvPr id="25603" name="Picture 2" descr="C:\Users\PilnaM\AppData\Local\Microsoft\Windows\Temporary Internet Files\Content.IE5\CRHIYRY4\MC900371022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451725" y="6102350"/>
            <a:ext cx="960438" cy="639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121</TotalTime>
  <Words>181</Words>
  <Application>Microsoft Office PowerPoint</Application>
  <PresentationFormat>On-screen Show (4:3)</PresentationFormat>
  <Paragraphs>59</Paragraphs>
  <Slides>13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6" baseType="lpstr">
      <vt:lpstr>Calibri</vt:lpstr>
      <vt:lpstr>Arial</vt:lpstr>
      <vt:lpstr>Motiv systému Office</vt:lpstr>
      <vt:lpstr>Snímek 1</vt:lpstr>
      <vt:lpstr>Snímek 2</vt:lpstr>
      <vt:lpstr>PRASE</vt:lpstr>
      <vt:lpstr>KOZA</vt:lpstr>
      <vt:lpstr>OVCE</vt:lpstr>
      <vt:lpstr>KŮŇ</vt:lpstr>
      <vt:lpstr>TUR DOMÁCÍ</vt:lpstr>
      <vt:lpstr>KUR DOMÁCÍ</vt:lpstr>
      <vt:lpstr>KACHNA DOMÁCÍ</vt:lpstr>
      <vt:lpstr>HUSA DOMÁCÍ</vt:lpstr>
      <vt:lpstr>KRŮTA DOMÁCÍ</vt:lpstr>
      <vt:lpstr>HOLUB DOMÁCÍ</vt:lpstr>
      <vt:lpstr>Snímek 13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Pilná Marcela</dc:creator>
  <cp:lastModifiedBy>DUM</cp:lastModifiedBy>
  <cp:revision>16</cp:revision>
  <dcterms:created xsi:type="dcterms:W3CDTF">2013-03-10T08:29:51Z</dcterms:created>
  <dcterms:modified xsi:type="dcterms:W3CDTF">2014-05-13T20:16:10Z</dcterms:modified>
</cp:coreProperties>
</file>