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74" r:id="rId2"/>
    <p:sldId id="257" r:id="rId3"/>
    <p:sldId id="27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6" r:id="rId12"/>
    <p:sldId id="266" r:id="rId13"/>
    <p:sldId id="270" r:id="rId14"/>
    <p:sldId id="271" r:id="rId15"/>
    <p:sldId id="272" r:id="rId16"/>
    <p:sldId id="273" r:id="rId17"/>
    <p:sldId id="267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E7EE71-3283-4CDD-9C19-6A5AF17C1C2A}" type="doc">
      <dgm:prSet loTypeId="urn:microsoft.com/office/officeart/2008/layout/BendingPictureSemiTransparentText" loCatId="picture" qsTypeId="urn:microsoft.com/office/officeart/2005/8/quickstyle/simple1#1" qsCatId="simple" csTypeId="urn:microsoft.com/office/officeart/2005/8/colors/accent1_2#1" csCatId="accent1" phldr="1"/>
      <dgm:spPr/>
    </dgm:pt>
    <dgm:pt modelId="{9072EADA-54B5-4674-9E6C-1E37C9F9FA32}">
      <dgm:prSet phldrT="[Text]" custT="1"/>
      <dgm:spPr>
        <a:noFill/>
      </dgm:spPr>
      <dgm:t>
        <a:bodyPr/>
        <a:lstStyle/>
        <a:p>
          <a:endParaRPr lang="cs-CZ" sz="1400" dirty="0" smtClean="0"/>
        </a:p>
        <a:p>
          <a:r>
            <a:rPr lang="cs-CZ" sz="1400" dirty="0" smtClean="0"/>
            <a:t>                                     </a:t>
          </a:r>
          <a:endParaRPr lang="cs-CZ" sz="1400" dirty="0"/>
        </a:p>
      </dgm:t>
    </dgm:pt>
    <dgm:pt modelId="{62BEE860-5161-4662-B83C-3C6CBB721ACD}" type="parTrans" cxnId="{81FBF6B4-B7AB-4C69-A372-CD69CEED88BF}">
      <dgm:prSet/>
      <dgm:spPr/>
      <dgm:t>
        <a:bodyPr/>
        <a:lstStyle/>
        <a:p>
          <a:endParaRPr lang="cs-CZ"/>
        </a:p>
      </dgm:t>
    </dgm:pt>
    <dgm:pt modelId="{51DED8C8-FAD1-4F35-9134-4C20FE24D592}" type="sibTrans" cxnId="{81FBF6B4-B7AB-4C69-A372-CD69CEED88BF}">
      <dgm:prSet/>
      <dgm:spPr/>
      <dgm:t>
        <a:bodyPr/>
        <a:lstStyle/>
        <a:p>
          <a:endParaRPr lang="cs-CZ"/>
        </a:p>
      </dgm:t>
    </dgm:pt>
    <dgm:pt modelId="{81436FDF-3394-4E76-8F73-3701D7A6A61C}">
      <dgm:prSet/>
      <dgm:spPr>
        <a:noFill/>
      </dgm:spPr>
      <dgm:t>
        <a:bodyPr/>
        <a:lstStyle/>
        <a:p>
          <a:endParaRPr lang="cs-CZ" sz="1400" dirty="0"/>
        </a:p>
      </dgm:t>
    </dgm:pt>
    <dgm:pt modelId="{95106101-9592-4665-9B40-3CE53875E375}" type="parTrans" cxnId="{F4AEF598-760C-4686-BFDA-659AEB79724E}">
      <dgm:prSet/>
      <dgm:spPr/>
      <dgm:t>
        <a:bodyPr/>
        <a:lstStyle/>
        <a:p>
          <a:endParaRPr lang="cs-CZ"/>
        </a:p>
      </dgm:t>
    </dgm:pt>
    <dgm:pt modelId="{258B1D23-6F3D-4B58-9162-5FDB5409AB4C}" type="sibTrans" cxnId="{F4AEF598-760C-4686-BFDA-659AEB79724E}">
      <dgm:prSet/>
      <dgm:spPr/>
      <dgm:t>
        <a:bodyPr/>
        <a:lstStyle/>
        <a:p>
          <a:endParaRPr lang="cs-CZ"/>
        </a:p>
      </dgm:t>
    </dgm:pt>
    <dgm:pt modelId="{C4F8EDDC-6AE7-4336-A9EF-388C444D4D3B}">
      <dgm:prSet/>
      <dgm:spPr>
        <a:noFill/>
      </dgm:spPr>
      <dgm:t>
        <a:bodyPr/>
        <a:lstStyle/>
        <a:p>
          <a:endParaRPr lang="cs-CZ" sz="1400" dirty="0"/>
        </a:p>
      </dgm:t>
    </dgm:pt>
    <dgm:pt modelId="{256AF528-437C-4140-8E94-4C3CE463D518}" type="parTrans" cxnId="{33F8FE84-0D29-404A-803B-21502146A5AA}">
      <dgm:prSet/>
      <dgm:spPr/>
      <dgm:t>
        <a:bodyPr/>
        <a:lstStyle/>
        <a:p>
          <a:endParaRPr lang="cs-CZ"/>
        </a:p>
      </dgm:t>
    </dgm:pt>
    <dgm:pt modelId="{1C5181AA-A9E0-4730-9BE8-63C728D56D8D}" type="sibTrans" cxnId="{33F8FE84-0D29-404A-803B-21502146A5AA}">
      <dgm:prSet/>
      <dgm:spPr/>
      <dgm:t>
        <a:bodyPr/>
        <a:lstStyle/>
        <a:p>
          <a:endParaRPr lang="cs-CZ"/>
        </a:p>
      </dgm:t>
    </dgm:pt>
    <dgm:pt modelId="{90DD495B-B1D0-49B7-AED1-F15B40851713}">
      <dgm:prSet/>
      <dgm:spPr>
        <a:noFill/>
      </dgm:spPr>
      <dgm:t>
        <a:bodyPr/>
        <a:lstStyle/>
        <a:p>
          <a:r>
            <a:rPr lang="cs-CZ" sz="1400" dirty="0" smtClean="0"/>
            <a:t>                                      Obr.1</a:t>
          </a:r>
          <a:endParaRPr lang="cs-CZ" sz="1400" dirty="0"/>
        </a:p>
      </dgm:t>
    </dgm:pt>
    <dgm:pt modelId="{F578E497-852C-4484-808F-486DB9036F7E}" type="parTrans" cxnId="{C6F97A68-D969-419D-B77B-516E6C973361}">
      <dgm:prSet/>
      <dgm:spPr/>
      <dgm:t>
        <a:bodyPr/>
        <a:lstStyle/>
        <a:p>
          <a:endParaRPr lang="cs-CZ"/>
        </a:p>
      </dgm:t>
    </dgm:pt>
    <dgm:pt modelId="{878BCD62-9BEE-46DD-900C-DC7D848BC63A}" type="sibTrans" cxnId="{C6F97A68-D969-419D-B77B-516E6C973361}">
      <dgm:prSet/>
      <dgm:spPr/>
      <dgm:t>
        <a:bodyPr/>
        <a:lstStyle/>
        <a:p>
          <a:endParaRPr lang="cs-CZ"/>
        </a:p>
      </dgm:t>
    </dgm:pt>
    <dgm:pt modelId="{65E10200-8DDF-495A-AA36-BE25C493F934}">
      <dgm:prSet/>
      <dgm:spPr>
        <a:noFill/>
      </dgm:spPr>
      <dgm:t>
        <a:bodyPr/>
        <a:lstStyle/>
        <a:p>
          <a:endParaRPr lang="cs-CZ" sz="1400" dirty="0"/>
        </a:p>
      </dgm:t>
    </dgm:pt>
    <dgm:pt modelId="{B52E8200-5BCA-40A4-948B-0C0684386884}" type="parTrans" cxnId="{86EF2044-DBED-4E5E-921B-EA63A8DE8549}">
      <dgm:prSet/>
      <dgm:spPr/>
      <dgm:t>
        <a:bodyPr/>
        <a:lstStyle/>
        <a:p>
          <a:endParaRPr lang="cs-CZ"/>
        </a:p>
      </dgm:t>
    </dgm:pt>
    <dgm:pt modelId="{42987680-CBD5-4778-BD3F-BE8DBE065A34}" type="sibTrans" cxnId="{86EF2044-DBED-4E5E-921B-EA63A8DE8549}">
      <dgm:prSet/>
      <dgm:spPr/>
      <dgm:t>
        <a:bodyPr/>
        <a:lstStyle/>
        <a:p>
          <a:endParaRPr lang="cs-CZ"/>
        </a:p>
      </dgm:t>
    </dgm:pt>
    <dgm:pt modelId="{22145987-80FE-4702-8796-5253A45B8EAB}">
      <dgm:prSet/>
      <dgm:spPr>
        <a:noFill/>
      </dgm:spPr>
      <dgm:t>
        <a:bodyPr/>
        <a:lstStyle/>
        <a:p>
          <a:endParaRPr lang="cs-CZ" sz="1400" dirty="0"/>
        </a:p>
      </dgm:t>
    </dgm:pt>
    <dgm:pt modelId="{12DA373A-BF6F-43A3-8140-B19812994532}" type="parTrans" cxnId="{FDAE8DFB-69F4-4263-948C-5185046CBB86}">
      <dgm:prSet/>
      <dgm:spPr/>
      <dgm:t>
        <a:bodyPr/>
        <a:lstStyle/>
        <a:p>
          <a:endParaRPr lang="cs-CZ"/>
        </a:p>
      </dgm:t>
    </dgm:pt>
    <dgm:pt modelId="{7A7E8597-10DB-4785-87DC-8F0B9D579BA3}" type="sibTrans" cxnId="{FDAE8DFB-69F4-4263-948C-5185046CBB86}">
      <dgm:prSet/>
      <dgm:spPr/>
      <dgm:t>
        <a:bodyPr/>
        <a:lstStyle/>
        <a:p>
          <a:endParaRPr lang="cs-CZ"/>
        </a:p>
      </dgm:t>
    </dgm:pt>
    <dgm:pt modelId="{23F5C0DE-4811-4399-B042-150A0AAED570}" type="pres">
      <dgm:prSet presAssocID="{D8E7EE71-3283-4CDD-9C19-6A5AF17C1C2A}" presName="Name0" presStyleCnt="0">
        <dgm:presLayoutVars>
          <dgm:dir/>
          <dgm:resizeHandles val="exact"/>
        </dgm:presLayoutVars>
      </dgm:prSet>
      <dgm:spPr/>
    </dgm:pt>
    <dgm:pt modelId="{869A399F-24B2-4C23-B460-8062E635BC91}" type="pres">
      <dgm:prSet presAssocID="{9072EADA-54B5-4674-9E6C-1E37C9F9FA32}" presName="composite" presStyleCnt="0"/>
      <dgm:spPr/>
    </dgm:pt>
    <dgm:pt modelId="{D144BD80-77C0-4CA0-9B2C-8E63B8912363}" type="pres">
      <dgm:prSet presAssocID="{9072EADA-54B5-4674-9E6C-1E37C9F9FA32}" presName="rect1" presStyleLbl="bgShp" presStyleIdx="0" presStyleCnt="1" custScaleX="100052" custScaleY="156336"/>
      <dgm:spPr>
        <a:blipFill>
          <a:blip xmlns:r="http://schemas.openxmlformats.org/officeDocument/2006/relationships" r:embed="rId1">
            <a:extLst>
              <a:ext uri="{28A0092B-C50C-407E-A947-70E740481C1C}"/>
            </a:extLst>
          </a:blip>
          <a:srcRect/>
          <a:stretch>
            <a:fillRect t="-28000" b="-28000"/>
          </a:stretch>
        </a:blipFill>
      </dgm:spPr>
      <dgm:extLst>
        <a:ext uri="{E40237B7-FDA0-4F09-8148-C483321AD2D9}"/>
      </dgm:extLst>
    </dgm:pt>
    <dgm:pt modelId="{C69209F7-6BB9-40A9-BF95-30F12339A0EA}" type="pres">
      <dgm:prSet presAssocID="{9072EADA-54B5-4674-9E6C-1E37C9F9FA32}" presName="rect2" presStyleLbl="trBgShp" presStyleIdx="0" presStyleCnt="1" custLinFactNeighborX="6727" custLinFactNeighborY="13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AEF598-760C-4686-BFDA-659AEB79724E}" srcId="{9072EADA-54B5-4674-9E6C-1E37C9F9FA32}" destId="{81436FDF-3394-4E76-8F73-3701D7A6A61C}" srcOrd="0" destOrd="0" parTransId="{95106101-9592-4665-9B40-3CE53875E375}" sibTransId="{258B1D23-6F3D-4B58-9162-5FDB5409AB4C}"/>
    <dgm:cxn modelId="{6F028BFA-E6D2-4A5E-A7AC-EB208C785F02}" type="presOf" srcId="{65E10200-8DDF-495A-AA36-BE25C493F934}" destId="{C69209F7-6BB9-40A9-BF95-30F12339A0EA}" srcOrd="0" destOrd="3" presId="urn:microsoft.com/office/officeart/2008/layout/BendingPictureSemiTransparentText"/>
    <dgm:cxn modelId="{5781E77E-CE03-4E03-874D-830BB2015CCE}" type="presOf" srcId="{9072EADA-54B5-4674-9E6C-1E37C9F9FA32}" destId="{C69209F7-6BB9-40A9-BF95-30F12339A0EA}" srcOrd="0" destOrd="0" presId="urn:microsoft.com/office/officeart/2008/layout/BendingPictureSemiTransparentText"/>
    <dgm:cxn modelId="{C6F97A68-D969-419D-B77B-516E6C973361}" srcId="{9072EADA-54B5-4674-9E6C-1E37C9F9FA32}" destId="{90DD495B-B1D0-49B7-AED1-F15B40851713}" srcOrd="4" destOrd="0" parTransId="{F578E497-852C-4484-808F-486DB9036F7E}" sibTransId="{878BCD62-9BEE-46DD-900C-DC7D848BC63A}"/>
    <dgm:cxn modelId="{FDAE8DFB-69F4-4263-948C-5185046CBB86}" srcId="{9072EADA-54B5-4674-9E6C-1E37C9F9FA32}" destId="{22145987-80FE-4702-8796-5253A45B8EAB}" srcOrd="3" destOrd="0" parTransId="{12DA373A-BF6F-43A3-8140-B19812994532}" sibTransId="{7A7E8597-10DB-4785-87DC-8F0B9D579BA3}"/>
    <dgm:cxn modelId="{B50BDDFA-8B1B-41FE-8869-2A2C1B3A4E96}" type="presOf" srcId="{D8E7EE71-3283-4CDD-9C19-6A5AF17C1C2A}" destId="{23F5C0DE-4811-4399-B042-150A0AAED570}" srcOrd="0" destOrd="0" presId="urn:microsoft.com/office/officeart/2008/layout/BendingPictureSemiTransparentText"/>
    <dgm:cxn modelId="{ED53F9D7-8A6A-437B-959A-727F4786B3E6}" type="presOf" srcId="{C4F8EDDC-6AE7-4336-A9EF-388C444D4D3B}" destId="{C69209F7-6BB9-40A9-BF95-30F12339A0EA}" srcOrd="0" destOrd="2" presId="urn:microsoft.com/office/officeart/2008/layout/BendingPictureSemiTransparentText"/>
    <dgm:cxn modelId="{81FBF6B4-B7AB-4C69-A372-CD69CEED88BF}" srcId="{D8E7EE71-3283-4CDD-9C19-6A5AF17C1C2A}" destId="{9072EADA-54B5-4674-9E6C-1E37C9F9FA32}" srcOrd="0" destOrd="0" parTransId="{62BEE860-5161-4662-B83C-3C6CBB721ACD}" sibTransId="{51DED8C8-FAD1-4F35-9134-4C20FE24D592}"/>
    <dgm:cxn modelId="{AB39D38B-DE5C-46CB-AB5C-9E325E5F8B4B}" type="presOf" srcId="{81436FDF-3394-4E76-8F73-3701D7A6A61C}" destId="{C69209F7-6BB9-40A9-BF95-30F12339A0EA}" srcOrd="0" destOrd="1" presId="urn:microsoft.com/office/officeart/2008/layout/BendingPictureSemiTransparentText"/>
    <dgm:cxn modelId="{551BB25D-9304-4DA5-8669-C57BA04F9111}" type="presOf" srcId="{22145987-80FE-4702-8796-5253A45B8EAB}" destId="{C69209F7-6BB9-40A9-BF95-30F12339A0EA}" srcOrd="0" destOrd="4" presId="urn:microsoft.com/office/officeart/2008/layout/BendingPictureSemiTransparentText"/>
    <dgm:cxn modelId="{33F8FE84-0D29-404A-803B-21502146A5AA}" srcId="{9072EADA-54B5-4674-9E6C-1E37C9F9FA32}" destId="{C4F8EDDC-6AE7-4336-A9EF-388C444D4D3B}" srcOrd="1" destOrd="0" parTransId="{256AF528-437C-4140-8E94-4C3CE463D518}" sibTransId="{1C5181AA-A9E0-4730-9BE8-63C728D56D8D}"/>
    <dgm:cxn modelId="{86EF2044-DBED-4E5E-921B-EA63A8DE8549}" srcId="{9072EADA-54B5-4674-9E6C-1E37C9F9FA32}" destId="{65E10200-8DDF-495A-AA36-BE25C493F934}" srcOrd="2" destOrd="0" parTransId="{B52E8200-5BCA-40A4-948B-0C0684386884}" sibTransId="{42987680-CBD5-4778-BD3F-BE8DBE065A34}"/>
    <dgm:cxn modelId="{A7176248-5BA0-4679-90FC-F56A7F35BBF5}" type="presOf" srcId="{90DD495B-B1D0-49B7-AED1-F15B40851713}" destId="{C69209F7-6BB9-40A9-BF95-30F12339A0EA}" srcOrd="0" destOrd="5" presId="urn:microsoft.com/office/officeart/2008/layout/BendingPictureSemiTransparentText"/>
    <dgm:cxn modelId="{AAC8E568-296F-47B5-A9B6-5C5F27BE59D7}" type="presParOf" srcId="{23F5C0DE-4811-4399-B042-150A0AAED570}" destId="{869A399F-24B2-4C23-B460-8062E635BC91}" srcOrd="0" destOrd="0" presId="urn:microsoft.com/office/officeart/2008/layout/BendingPictureSemiTransparentText"/>
    <dgm:cxn modelId="{69612880-4E2E-4B71-8648-5DABFEA68E34}" type="presParOf" srcId="{869A399F-24B2-4C23-B460-8062E635BC91}" destId="{D144BD80-77C0-4CA0-9B2C-8E63B8912363}" srcOrd="0" destOrd="0" presId="urn:microsoft.com/office/officeart/2008/layout/BendingPictureSemiTransparentText"/>
    <dgm:cxn modelId="{7A3A578D-98C4-451E-A674-9B232816AA5A}" type="presParOf" srcId="{869A399F-24B2-4C23-B460-8062E635BC91}" destId="{C69209F7-6BB9-40A9-BF95-30F12339A0EA}" srcOrd="1" destOrd="0" presId="urn:microsoft.com/office/officeart/2008/layout/BendingPictureSemiTransparentTex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403F46-E670-4F62-BAAE-7957D3F5F3BE}" type="doc">
      <dgm:prSet loTypeId="urn:microsoft.com/office/officeart/2008/layout/BendingPictureSemiTransparentText" loCatId="picture" qsTypeId="urn:microsoft.com/office/officeart/2005/8/quickstyle/simple1#2" qsCatId="simple" csTypeId="urn:microsoft.com/office/officeart/2005/8/colors/accent1_2#2" csCatId="accent1" phldr="1"/>
      <dgm:spPr/>
    </dgm:pt>
    <dgm:pt modelId="{80660022-8AAC-48DD-A06A-E0E6B5EF44D2}">
      <dgm:prSet phldrT="[Text]" custT="1"/>
      <dgm:spPr>
        <a:noFill/>
      </dgm:spPr>
      <dgm:t>
        <a:bodyPr/>
        <a:lstStyle/>
        <a:p>
          <a:endParaRPr lang="cs-CZ" sz="1400" dirty="0" smtClean="0"/>
        </a:p>
        <a:p>
          <a:endParaRPr lang="cs-CZ" sz="1400" dirty="0" smtClean="0"/>
        </a:p>
        <a:p>
          <a:endParaRPr lang="cs-CZ" sz="1400" dirty="0" smtClean="0"/>
        </a:p>
        <a:p>
          <a:r>
            <a:rPr lang="cs-CZ" sz="1400" dirty="0" smtClean="0"/>
            <a:t>                                                                            Obr.2</a:t>
          </a:r>
          <a:endParaRPr lang="cs-CZ" sz="1400" dirty="0"/>
        </a:p>
      </dgm:t>
    </dgm:pt>
    <dgm:pt modelId="{79ABEB15-487E-4075-AB45-7DBAE89739D6}" type="parTrans" cxnId="{FF9A3658-4EC9-41D3-8A82-22EBC84066E9}">
      <dgm:prSet/>
      <dgm:spPr/>
      <dgm:t>
        <a:bodyPr/>
        <a:lstStyle/>
        <a:p>
          <a:endParaRPr lang="cs-CZ"/>
        </a:p>
      </dgm:t>
    </dgm:pt>
    <dgm:pt modelId="{1901F2D9-2F8E-4DDD-9D2B-90ABFC51CDBF}" type="sibTrans" cxnId="{FF9A3658-4EC9-41D3-8A82-22EBC84066E9}">
      <dgm:prSet/>
      <dgm:spPr/>
      <dgm:t>
        <a:bodyPr/>
        <a:lstStyle/>
        <a:p>
          <a:endParaRPr lang="cs-CZ"/>
        </a:p>
      </dgm:t>
    </dgm:pt>
    <dgm:pt modelId="{D70A0AE1-C2BC-464B-9B74-AF8D852EAFE1}" type="pres">
      <dgm:prSet presAssocID="{4A403F46-E670-4F62-BAAE-7957D3F5F3BE}" presName="Name0" presStyleCnt="0">
        <dgm:presLayoutVars>
          <dgm:dir/>
          <dgm:resizeHandles val="exact"/>
        </dgm:presLayoutVars>
      </dgm:prSet>
      <dgm:spPr/>
    </dgm:pt>
    <dgm:pt modelId="{49DB5628-42D0-4159-9C0E-692FBCD2CDCD}" type="pres">
      <dgm:prSet presAssocID="{80660022-8AAC-48DD-A06A-E0E6B5EF44D2}" presName="composite" presStyleCnt="0"/>
      <dgm:spPr/>
    </dgm:pt>
    <dgm:pt modelId="{F5C999B7-02F9-4AF4-8ABF-03D739EB7E77}" type="pres">
      <dgm:prSet presAssocID="{80660022-8AAC-48DD-A06A-E0E6B5EF44D2}" presName="rect1" presStyleLbl="bgShp" presStyleIdx="0" presStyleCnt="1"/>
      <dgm:spPr>
        <a:blipFill>
          <a:blip xmlns:r="http://schemas.openxmlformats.org/officeDocument/2006/relationships" r:embed="rId1">
            <a:extLst>
              <a:ext uri="{28A0092B-C50C-407E-A947-70E740481C1C}"/>
            </a:extLst>
          </a:blip>
          <a:srcRect/>
          <a:stretch>
            <a:fillRect l="-14000" r="-14000"/>
          </a:stretch>
        </a:blipFill>
      </dgm:spPr>
    </dgm:pt>
    <dgm:pt modelId="{9B18942D-AE0B-4DC6-B25D-792E799CDCA2}" type="pres">
      <dgm:prSet presAssocID="{80660022-8AAC-48DD-A06A-E0E6B5EF44D2}" presName="rect2" presStyleLbl="trBgShp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81FF08-54A9-4B73-8B3A-9C7296DE6B6E}" type="presOf" srcId="{80660022-8AAC-48DD-A06A-E0E6B5EF44D2}" destId="{9B18942D-AE0B-4DC6-B25D-792E799CDCA2}" srcOrd="0" destOrd="0" presId="urn:microsoft.com/office/officeart/2008/layout/BendingPictureSemiTransparentText"/>
    <dgm:cxn modelId="{9A825FFC-0662-4140-AFF9-75CDF37E821F}" type="presOf" srcId="{4A403F46-E670-4F62-BAAE-7957D3F5F3BE}" destId="{D70A0AE1-C2BC-464B-9B74-AF8D852EAFE1}" srcOrd="0" destOrd="0" presId="urn:microsoft.com/office/officeart/2008/layout/BendingPictureSemiTransparentText"/>
    <dgm:cxn modelId="{FF9A3658-4EC9-41D3-8A82-22EBC84066E9}" srcId="{4A403F46-E670-4F62-BAAE-7957D3F5F3BE}" destId="{80660022-8AAC-48DD-A06A-E0E6B5EF44D2}" srcOrd="0" destOrd="0" parTransId="{79ABEB15-487E-4075-AB45-7DBAE89739D6}" sibTransId="{1901F2D9-2F8E-4DDD-9D2B-90ABFC51CDBF}"/>
    <dgm:cxn modelId="{9587ACFE-C96A-4EDA-95B7-B5865BD700EA}" type="presParOf" srcId="{D70A0AE1-C2BC-464B-9B74-AF8D852EAFE1}" destId="{49DB5628-42D0-4159-9C0E-692FBCD2CDCD}" srcOrd="0" destOrd="0" presId="urn:microsoft.com/office/officeart/2008/layout/BendingPictureSemiTransparentText"/>
    <dgm:cxn modelId="{A772DD15-D8AB-4D75-8EE0-001433D6F4D7}" type="presParOf" srcId="{49DB5628-42D0-4159-9C0E-692FBCD2CDCD}" destId="{F5C999B7-02F9-4AF4-8ABF-03D739EB7E77}" srcOrd="0" destOrd="0" presId="urn:microsoft.com/office/officeart/2008/layout/BendingPictureSemiTransparentText"/>
    <dgm:cxn modelId="{828DAA0D-7AD9-4707-94B2-1FFAB7D664CB}" type="presParOf" srcId="{49DB5628-42D0-4159-9C0E-692FBCD2CDCD}" destId="{9B18942D-AE0B-4DC6-B25D-792E799CDCA2}" srcOrd="1" destOrd="0" presId="urn:microsoft.com/office/officeart/2008/layout/BendingPictureSemiTransparentTex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BendingPictureSemiTransparentText">
  <dgm:title val=""/>
  <dgm:desc val=""/>
  <dgm:catLst>
    <dgm:cat type="picture" pri="7000"/>
    <dgm:cat type="pictureconvert" pri="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1.19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1667"/>
        </dgm:alg>
        <dgm:shape xmlns:r="http://schemas.openxmlformats.org/officeDocument/2006/relationships" r:blip="">
          <dgm:adjLst/>
        </dgm:shape>
        <dgm:constrLst>
          <dgm:constr type="l" for="ch" forName="rect1" refType="w" fact="0"/>
          <dgm:constr type="t" for="ch" forName="rect1" refType="h" fact="0"/>
          <dgm:constr type="w" for="ch" forName="rect1" refType="w"/>
          <dgm:constr type="h" for="ch" forName="rect1" refType="h"/>
          <dgm:constr type="l" for="ch" forName="rect2" refType="w" fact="0"/>
          <dgm:constr type="t" for="ch" forName="rect2" refType="h" fact="0.7"/>
          <dgm:constr type="w" for="ch" forName="rect2" refType="w"/>
          <dgm:constr type="h" for="ch" forName="rect2" refType="h" fact="0.24"/>
        </dgm:constrLst>
        <dgm:layoutNode name="rect1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rect2" styleLbl="trBgShp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SemiTransparentText">
  <dgm:title val=""/>
  <dgm:desc val=""/>
  <dgm:catLst>
    <dgm:cat type="picture" pri="7000"/>
    <dgm:cat type="pictureconvert" pri="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1.19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1667"/>
        </dgm:alg>
        <dgm:shape xmlns:r="http://schemas.openxmlformats.org/officeDocument/2006/relationships" r:blip="">
          <dgm:adjLst/>
        </dgm:shape>
        <dgm:constrLst>
          <dgm:constr type="l" for="ch" forName="rect1" refType="w" fact="0"/>
          <dgm:constr type="t" for="ch" forName="rect1" refType="h" fact="0"/>
          <dgm:constr type="w" for="ch" forName="rect1" refType="w"/>
          <dgm:constr type="h" for="ch" forName="rect1" refType="h"/>
          <dgm:constr type="l" for="ch" forName="rect2" refType="w" fact="0"/>
          <dgm:constr type="t" for="ch" forName="rect2" refType="h" fact="0.7"/>
          <dgm:constr type="w" for="ch" forName="rect2" refType="w"/>
          <dgm:constr type="h" for="ch" forName="rect2" refType="h" fact="0.24"/>
        </dgm:constrLst>
        <dgm:layoutNode name="rect1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rect2" styleLbl="trBgShp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DC394A5-B028-495E-92AF-2367533A3A01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2D911D2-20BE-48F9-8D05-B6565C8D2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3036E-FA5F-4CB1-A81F-840C96EEBE0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090FB-4CBA-444A-8CF1-738E9C48A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D55D8-E77E-468D-87DF-423F0EBEE1C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D515D-FAA2-4FEA-9915-CE7C50F74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EDBF6-5B6E-4420-B090-AD8FEF3D28FB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F3324-A06B-4C00-A844-F058AD62FF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27190-5D69-43D2-B5BD-F90B317E1F7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2FEF5-014D-45A2-81F5-32B6A9644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25F7C-48C9-4107-AB4A-AF20C7BBC95B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26D23-6D89-4953-A164-5894DB540E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53BA8-C4F0-453C-904D-4071F1DFA43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3825C-E4DC-4ABB-B798-6CC1C22E5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7899C-DAA6-46FF-8BDA-F0CE95862FD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34EFE5-B102-4D34-9F2C-6A312BE59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6A8E9-E65E-41B3-A38E-84FDE8CE73F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5D257-8EB8-4A4C-80AB-E9D4B1EDA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64D39-B2A4-428F-9490-AB31CE40AC3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D13D7C-82B7-4091-9709-21C2D97F72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EA43C-1EA4-44E3-AD93-FB4E7057902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4617B-4B69-458C-AD9D-56F50D0760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BC3B2-6F52-4BD1-9217-B8599BD0019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D7244-6F21-48E9-9653-4E53FE1AD4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CDD3ABD-3A93-4971-91E0-542502FA894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85CF64-3633-490C-995A-C762E4BF7A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86" r:id="rId7"/>
    <p:sldLayoutId id="2147483687" r:id="rId8"/>
    <p:sldLayoutId id="2147483688" r:id="rId9"/>
    <p:sldLayoutId id="2147483679" r:id="rId10"/>
    <p:sldLayoutId id="214748368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lkoholik.cz/zavislost/psychika_a_telo/delirium_tremens_a_dalsi_alkoholicke_psychozy_priznaky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4213" y="1268413"/>
          <a:ext cx="7848600" cy="5010150"/>
        </p:xfrm>
        <a:graphic>
          <a:graphicData uri="http://schemas.openxmlformats.org/drawingml/2006/table">
            <a:tbl>
              <a:tblPr/>
              <a:tblGrid>
                <a:gridCol w="1079500"/>
                <a:gridCol w="2663825"/>
                <a:gridCol w="1474787"/>
                <a:gridCol w="2630488"/>
              </a:tblGrid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Název školy: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Střední škola sociální PERSPEKTIVA a Vyšší odborná škola, s.r.o.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Palatino Linotype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Adresa: 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Mírová 218/6,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Dubí III  Pozorka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Palatino Linotype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Název projektu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KLÍČE K POZNÁVÁNÍ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Palatino Linotype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Registrační číslo projektu: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CZ.1.07/1.5.00/34.0928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Palatino Linotype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Palatino Linotype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cs typeface="Arial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Times New Roman" pitchFamily="18" charset="0"/>
                        </a:rPr>
                        <a:t>III/2 Inovace a zkvalitnění výuky  ICT 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Palatino Linotype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Název a číslo materiálu: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Times New Roman" pitchFamily="18" charset="0"/>
                        </a:rPr>
                        <a:t>ODS_32_INOVACE_JTD3.A_6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Vytvořeno: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Times New Roman" pitchFamily="18" charset="0"/>
                        </a:rPr>
                        <a:t>28.4.2014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Mgr. Petra Převrátilová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Vyučovací předmět: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 Sociální pedagogika  - Občan v demokratické společnosti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Palatino Linotype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III. SOŠ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Výsledky vzdělávání dle RVP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Žák se orientuje v problematice alkoholismu, zná psychické poruchy způsobené alkoholismem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Typ interakce: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Druh výukového zdroje: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Prezentace s využitím interaktivní tabule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Times New Roman" pitchFamily="18" charset="0"/>
                        </a:rPr>
                        <a:t>Alkoholový abstinenční sy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Times New Roman" pitchFamily="18" charset="0"/>
                        </a:rPr>
                        <a:t>Delirium tremens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Times New Roman" pitchFamily="18" charset="0"/>
                        </a:rPr>
                        <a:t>Korsakovova psychóza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Palatino Linotype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0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Arial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Didaktický učební materiál je určen pro žáky maturitních oborů SOŠ.  Je možné ho využít jako samostatný studijní materiál nebo jako podklad k diskuzi. 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Součástí materiálu jsou kontrolní otázky   vztahující se k  problematice  psychických poruch podmíněných  nadužíváním  alkoholu.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Palatino Linotype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3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8888" y="311150"/>
            <a:ext cx="6049962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84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08850" y="387350"/>
            <a:ext cx="1150938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Psychické poruchy podmíněné nadužíváním alkoholu a jejich léčba</a:t>
            </a:r>
            <a:endParaRPr lang="en-US" dirty="0" smtClean="0"/>
          </a:p>
        </p:txBody>
      </p:sp>
      <p:pic>
        <p:nvPicPr>
          <p:cNvPr id="16386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333375"/>
            <a:ext cx="6048375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91400" y="763588"/>
            <a:ext cx="1152525" cy="57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347662" indent="-342900" fontAlgn="auto">
              <a:lnSpc>
                <a:spcPct val="95000"/>
              </a:lnSpc>
              <a:spcAft>
                <a:spcPts val="0"/>
              </a:spcAft>
              <a:buClrTx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altLang="cs-CZ" dirty="0">
                <a:solidFill>
                  <a:schemeClr val="tx1"/>
                </a:solidFill>
              </a:rPr>
              <a:t>R</a:t>
            </a:r>
            <a:r>
              <a:rPr lang="de-DE" altLang="cs-CZ" dirty="0" err="1">
                <a:solidFill>
                  <a:schemeClr val="tx1"/>
                </a:solidFill>
              </a:rPr>
              <a:t>eakce</a:t>
            </a:r>
            <a:r>
              <a:rPr lang="de-DE" altLang="cs-CZ" dirty="0">
                <a:solidFill>
                  <a:schemeClr val="tx1"/>
                </a:solidFill>
              </a:rPr>
              <a:t> na </a:t>
            </a:r>
            <a:r>
              <a:rPr lang="de-DE" altLang="cs-CZ" dirty="0" err="1">
                <a:solidFill>
                  <a:schemeClr val="tx1"/>
                </a:solidFill>
              </a:rPr>
              <a:t>snížení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či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vynechání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dávky</a:t>
            </a:r>
            <a:endParaRPr lang="cs-CZ" altLang="cs-CZ" dirty="0">
              <a:solidFill>
                <a:schemeClr val="tx1"/>
              </a:solidFill>
            </a:endParaRPr>
          </a:p>
          <a:p>
            <a:pPr marL="347662" indent="-342900" fontAlgn="auto">
              <a:lnSpc>
                <a:spcPct val="95000"/>
              </a:lnSpc>
              <a:spcAft>
                <a:spcPts val="0"/>
              </a:spcAft>
              <a:buClrTx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altLang="cs-CZ" dirty="0">
                <a:solidFill>
                  <a:schemeClr val="tx1"/>
                </a:solidFill>
              </a:rPr>
              <a:t>Ú</a:t>
            </a:r>
            <a:r>
              <a:rPr lang="de-DE" altLang="cs-CZ" dirty="0" err="1">
                <a:solidFill>
                  <a:schemeClr val="tx1"/>
                </a:solidFill>
              </a:rPr>
              <a:t>zkost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neklid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deprese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podrážděná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nálada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malátnost</a:t>
            </a:r>
            <a:endParaRPr lang="cs-CZ" altLang="cs-CZ" dirty="0">
              <a:solidFill>
                <a:schemeClr val="tx1"/>
              </a:solidFill>
            </a:endParaRPr>
          </a:p>
          <a:p>
            <a:pPr marL="347662" indent="-342900" fontAlgn="auto">
              <a:lnSpc>
                <a:spcPct val="95000"/>
              </a:lnSpc>
              <a:spcAft>
                <a:spcPts val="0"/>
              </a:spcAft>
              <a:buClrTx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altLang="cs-CZ" dirty="0">
                <a:solidFill>
                  <a:schemeClr val="tx1"/>
                </a:solidFill>
              </a:rPr>
              <a:t>V</a:t>
            </a:r>
            <a:r>
              <a:rPr lang="de-DE" altLang="cs-CZ" dirty="0" err="1">
                <a:solidFill>
                  <a:schemeClr val="tx1"/>
                </a:solidFill>
              </a:rPr>
              <a:t>egetativní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potíže</a:t>
            </a:r>
            <a:r>
              <a:rPr lang="cs-CZ" altLang="cs-CZ" dirty="0">
                <a:solidFill>
                  <a:schemeClr val="tx1"/>
                </a:solidFill>
              </a:rPr>
              <a:t> - </a:t>
            </a:r>
            <a:r>
              <a:rPr lang="de-DE" altLang="cs-CZ" dirty="0" err="1">
                <a:solidFill>
                  <a:schemeClr val="tx1"/>
                </a:solidFill>
              </a:rPr>
              <a:t>pocení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nevolnost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tachykardie</a:t>
            </a:r>
            <a:endParaRPr lang="cs-CZ" altLang="cs-CZ" dirty="0">
              <a:solidFill>
                <a:schemeClr val="tx1"/>
              </a:solidFill>
            </a:endParaRPr>
          </a:p>
          <a:p>
            <a:pPr marL="347662" indent="-342900" fontAlgn="auto">
              <a:lnSpc>
                <a:spcPct val="95000"/>
              </a:lnSpc>
              <a:spcAft>
                <a:spcPts val="0"/>
              </a:spcAft>
              <a:buClrTx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altLang="cs-CZ" dirty="0">
                <a:solidFill>
                  <a:schemeClr val="tx1"/>
                </a:solidFill>
              </a:rPr>
              <a:t>T</a:t>
            </a:r>
            <a:r>
              <a:rPr lang="de-DE" altLang="cs-CZ" dirty="0" err="1">
                <a:solidFill>
                  <a:schemeClr val="tx1"/>
                </a:solidFill>
              </a:rPr>
              <a:t>řes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bolesti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hlavy</a:t>
            </a:r>
            <a:endParaRPr lang="cs-CZ" altLang="cs-CZ" dirty="0">
              <a:solidFill>
                <a:schemeClr val="tx1"/>
              </a:solidFill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43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Alkoholový abstinenční syndrom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950" y="1628775"/>
            <a:ext cx="8928100" cy="5113338"/>
          </a:xfrm>
        </p:spPr>
        <p:txBody>
          <a:bodyPr rtlCol="0">
            <a:normAutofit fontScale="625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sz="3400" dirty="0" smtClean="0">
                <a:solidFill>
                  <a:schemeClr val="tx1"/>
                </a:solidFill>
              </a:rPr>
              <a:t>Je </a:t>
            </a:r>
            <a:r>
              <a:rPr lang="cs-CZ" sz="3400" dirty="0">
                <a:solidFill>
                  <a:schemeClr val="tx1"/>
                </a:solidFill>
              </a:rPr>
              <a:t>to jakési "šílenství z nedodání alkoholu mozku", který je na něm </a:t>
            </a:r>
            <a:r>
              <a:rPr lang="cs-CZ" sz="3400" dirty="0" smtClean="0">
                <a:solidFill>
                  <a:schemeClr val="tx1"/>
                </a:solidFill>
              </a:rPr>
              <a:t>závislý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3400" dirty="0" smtClean="0">
                <a:solidFill>
                  <a:schemeClr val="tx1"/>
                </a:solidFill>
              </a:rPr>
              <a:t> </a:t>
            </a:r>
            <a:r>
              <a:rPr lang="cs-CZ" sz="3400" dirty="0">
                <a:solidFill>
                  <a:schemeClr val="tx1"/>
                </a:solidFill>
              </a:rPr>
              <a:t>Vyskytuje se  u několikaletých </a:t>
            </a:r>
            <a:r>
              <a:rPr lang="cs-CZ" sz="3400" dirty="0" err="1">
                <a:solidFill>
                  <a:schemeClr val="tx1"/>
                </a:solidFill>
              </a:rPr>
              <a:t>abuzérů</a:t>
            </a:r>
            <a:r>
              <a:rPr lang="cs-CZ" sz="3400" dirty="0">
                <a:solidFill>
                  <a:schemeClr val="tx1"/>
                </a:solidFill>
              </a:rPr>
              <a:t> ("</a:t>
            </a:r>
            <a:r>
              <a:rPr lang="cs-CZ" sz="3400" dirty="0" err="1">
                <a:solidFill>
                  <a:schemeClr val="tx1"/>
                </a:solidFill>
              </a:rPr>
              <a:t>nadužívačů</a:t>
            </a:r>
            <a:r>
              <a:rPr lang="cs-CZ" sz="3400" dirty="0">
                <a:solidFill>
                  <a:schemeClr val="tx1"/>
                </a:solidFill>
              </a:rPr>
              <a:t>") </a:t>
            </a:r>
            <a:r>
              <a:rPr lang="cs-CZ" sz="3400" dirty="0" smtClean="0">
                <a:solidFill>
                  <a:schemeClr val="tx1"/>
                </a:solidFill>
              </a:rPr>
              <a:t>alkoholu (hlavně </a:t>
            </a:r>
            <a:r>
              <a:rPr lang="cs-CZ" sz="3400" dirty="0">
                <a:solidFill>
                  <a:schemeClr val="tx1"/>
                </a:solidFill>
              </a:rPr>
              <a:t>u pijáků </a:t>
            </a:r>
            <a:r>
              <a:rPr lang="cs-CZ" sz="3400" dirty="0" smtClean="0">
                <a:solidFill>
                  <a:schemeClr val="tx1"/>
                </a:solidFill>
              </a:rPr>
              <a:t>lihovin)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3400" dirty="0" smtClean="0">
                <a:solidFill>
                  <a:schemeClr val="tx1"/>
                </a:solidFill>
              </a:rPr>
              <a:t>Stav provázený tělovými </a:t>
            </a:r>
            <a:r>
              <a:rPr lang="cs-CZ" sz="3400" dirty="0">
                <a:solidFill>
                  <a:schemeClr val="tx1"/>
                </a:solidFill>
              </a:rPr>
              <a:t>a zrakovými </a:t>
            </a:r>
            <a:r>
              <a:rPr lang="cs-CZ" sz="3400" dirty="0" smtClean="0">
                <a:solidFill>
                  <a:schemeClr val="tx1"/>
                </a:solidFill>
              </a:rPr>
              <a:t>halucinacemi, osoba </a:t>
            </a:r>
            <a:r>
              <a:rPr lang="cs-CZ" sz="3400" dirty="0">
                <a:solidFill>
                  <a:schemeClr val="tx1"/>
                </a:solidFill>
              </a:rPr>
              <a:t>má pocit, že po ní lezou malá zvířata a </a:t>
            </a:r>
            <a:r>
              <a:rPr lang="cs-CZ" sz="3400" dirty="0" smtClean="0">
                <a:solidFill>
                  <a:schemeClr val="tx1"/>
                </a:solidFill>
              </a:rPr>
              <a:t>hmyz, vidí </a:t>
            </a:r>
            <a:r>
              <a:rPr lang="cs-CZ" sz="3400" dirty="0">
                <a:solidFill>
                  <a:schemeClr val="tx1"/>
                </a:solidFill>
              </a:rPr>
              <a:t>pavučiny s pavouky, které nemocný </a:t>
            </a:r>
            <a:r>
              <a:rPr lang="cs-CZ" sz="3400" dirty="0" smtClean="0">
                <a:solidFill>
                  <a:schemeClr val="tx1"/>
                </a:solidFill>
              </a:rPr>
              <a:t>odhání (tzv. </a:t>
            </a:r>
            <a:r>
              <a:rPr lang="cs-CZ" sz="3400" dirty="0" err="1" smtClean="0">
                <a:solidFill>
                  <a:schemeClr val="tx1"/>
                </a:solidFill>
              </a:rPr>
              <a:t>mikrozoopsie</a:t>
            </a:r>
            <a:r>
              <a:rPr lang="cs-CZ" sz="3400" dirty="0" smtClean="0">
                <a:solidFill>
                  <a:schemeClr val="tx1"/>
                </a:solidFill>
              </a:rPr>
              <a:t>)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3400" dirty="0" smtClean="0">
                <a:solidFill>
                  <a:schemeClr val="tx1"/>
                </a:solidFill>
              </a:rPr>
              <a:t>Somatické projevy -  </a:t>
            </a:r>
            <a:r>
              <a:rPr lang="cs-CZ" sz="3400" dirty="0">
                <a:solidFill>
                  <a:schemeClr val="tx1"/>
                </a:solidFill>
              </a:rPr>
              <a:t>třes celého </a:t>
            </a:r>
            <a:r>
              <a:rPr lang="cs-CZ" sz="3400" dirty="0" smtClean="0">
                <a:solidFill>
                  <a:schemeClr val="tx1"/>
                </a:solidFill>
              </a:rPr>
              <a:t>těla (tremor), </a:t>
            </a:r>
            <a:r>
              <a:rPr lang="cs-CZ" sz="3400" dirty="0">
                <a:solidFill>
                  <a:schemeClr val="tx1"/>
                </a:solidFill>
              </a:rPr>
              <a:t>zrychlený </a:t>
            </a:r>
            <a:r>
              <a:rPr lang="cs-CZ" sz="3400" dirty="0" smtClean="0">
                <a:solidFill>
                  <a:schemeClr val="tx1"/>
                </a:solidFill>
              </a:rPr>
              <a:t>tep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3400" dirty="0" smtClean="0">
                <a:solidFill>
                  <a:schemeClr val="tx1"/>
                </a:solidFill>
              </a:rPr>
              <a:t>Dezorientace </a:t>
            </a:r>
            <a:r>
              <a:rPr lang="cs-CZ" sz="3400" dirty="0">
                <a:solidFill>
                  <a:schemeClr val="tx1"/>
                </a:solidFill>
              </a:rPr>
              <a:t>místem a </a:t>
            </a:r>
            <a:r>
              <a:rPr lang="cs-CZ" sz="3400" dirty="0" smtClean="0">
                <a:solidFill>
                  <a:schemeClr val="tx1"/>
                </a:solidFill>
              </a:rPr>
              <a:t>časem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3400" dirty="0" smtClean="0">
                <a:solidFill>
                  <a:schemeClr val="tx1"/>
                </a:solidFill>
              </a:rPr>
              <a:t>Delirium </a:t>
            </a:r>
            <a:r>
              <a:rPr lang="cs-CZ" sz="3400" dirty="0">
                <a:solidFill>
                  <a:schemeClr val="tx1"/>
                </a:solidFill>
              </a:rPr>
              <a:t>vzniká </a:t>
            </a:r>
            <a:r>
              <a:rPr lang="cs-CZ" sz="3400" dirty="0" smtClean="0">
                <a:solidFill>
                  <a:schemeClr val="tx1"/>
                </a:solidFill>
              </a:rPr>
              <a:t>náhle, může </a:t>
            </a:r>
            <a:r>
              <a:rPr lang="cs-CZ" sz="3400" dirty="0">
                <a:solidFill>
                  <a:schemeClr val="tx1"/>
                </a:solidFill>
              </a:rPr>
              <a:t>trvat i 2-5 </a:t>
            </a:r>
            <a:r>
              <a:rPr lang="cs-CZ" sz="3400" dirty="0" smtClean="0">
                <a:solidFill>
                  <a:schemeClr val="tx1"/>
                </a:solidFill>
              </a:rPr>
              <a:t>dní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3400" dirty="0" smtClean="0">
                <a:solidFill>
                  <a:schemeClr val="tx1"/>
                </a:solidFill>
              </a:rPr>
              <a:t>Nebezpečný </a:t>
            </a:r>
            <a:r>
              <a:rPr lang="cs-CZ" sz="3400" dirty="0">
                <a:solidFill>
                  <a:schemeClr val="tx1"/>
                </a:solidFill>
              </a:rPr>
              <a:t>je stav tím, že nemocný nepřijímá jídlo a </a:t>
            </a:r>
            <a:r>
              <a:rPr lang="cs-CZ" sz="3400" dirty="0" smtClean="0">
                <a:solidFill>
                  <a:schemeClr val="tx1"/>
                </a:solidFill>
              </a:rPr>
              <a:t>tekutiny - může nastat </a:t>
            </a:r>
            <a:r>
              <a:rPr lang="cs-CZ" sz="3400" dirty="0">
                <a:solidFill>
                  <a:schemeClr val="tx1"/>
                </a:solidFill>
              </a:rPr>
              <a:t>metabolický rozvrat </a:t>
            </a:r>
            <a:r>
              <a:rPr lang="cs-CZ" sz="3400" dirty="0" smtClean="0">
                <a:solidFill>
                  <a:schemeClr val="tx1"/>
                </a:solidFill>
              </a:rPr>
              <a:t>organismu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3400" dirty="0" smtClean="0">
                <a:solidFill>
                  <a:schemeClr val="tx1"/>
                </a:solidFill>
              </a:rPr>
              <a:t>Zakončení </a:t>
            </a:r>
            <a:r>
              <a:rPr lang="cs-CZ" sz="3400" dirty="0">
                <a:solidFill>
                  <a:schemeClr val="tx1"/>
                </a:solidFill>
              </a:rPr>
              <a:t>stavu je náhlé - spánkem, nebo </a:t>
            </a:r>
            <a:r>
              <a:rPr lang="cs-CZ" sz="3400" dirty="0" smtClean="0">
                <a:solidFill>
                  <a:schemeClr val="tx1"/>
                </a:solidFill>
              </a:rPr>
              <a:t>pozvolné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3400" dirty="0" smtClean="0">
                <a:solidFill>
                  <a:schemeClr val="tx1"/>
                </a:solidFill>
              </a:rPr>
              <a:t>Nemocný </a:t>
            </a:r>
            <a:r>
              <a:rPr lang="cs-CZ" sz="3400" dirty="0">
                <a:solidFill>
                  <a:schemeClr val="tx1"/>
                </a:solidFill>
              </a:rPr>
              <a:t>má částečnou amnézii </a:t>
            </a:r>
            <a:endParaRPr lang="cs-CZ" sz="3400" dirty="0" smtClean="0">
              <a:solidFill>
                <a:schemeClr val="tx1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400" dirty="0">
                <a:solidFill>
                  <a:schemeClr val="tx1"/>
                </a:solidFill>
              </a:rPr>
              <a:t/>
            </a:r>
            <a:br>
              <a:rPr lang="cs-CZ" sz="3400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/>
            </a:r>
            <a:br>
              <a:rPr lang="cs-CZ" b="1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/>
            </a:r>
            <a:br>
              <a:rPr lang="cs-CZ" b="1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45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Delirium tremens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1"/>
          <p:cNvSpPr>
            <a:spLocks noGrp="1"/>
          </p:cNvSpPr>
          <p:nvPr>
            <p:ph idx="1"/>
          </p:nvPr>
        </p:nvSpPr>
        <p:spPr>
          <a:xfrm>
            <a:off x="107950" y="1700213"/>
            <a:ext cx="8928100" cy="4968875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Někdy navazuje na delirium tremens</a:t>
            </a:r>
          </a:p>
          <a:p>
            <a:r>
              <a:rPr lang="cs-CZ" smtClean="0">
                <a:solidFill>
                  <a:schemeClr val="tx1"/>
                </a:solidFill>
              </a:rPr>
              <a:t>Mizí pamětní vštípivost – piják si není schopný zapamatovat, co před chvílí vnímal</a:t>
            </a:r>
          </a:p>
          <a:p>
            <a:r>
              <a:rPr lang="cs-CZ" smtClean="0">
                <a:solidFill>
                  <a:schemeClr val="tx1"/>
                </a:solidFill>
              </a:rPr>
              <a:t>Je postižena i výbavnost paměti</a:t>
            </a:r>
          </a:p>
          <a:p>
            <a:r>
              <a:rPr lang="cs-CZ" smtClean="0">
                <a:solidFill>
                  <a:schemeClr val="tx1"/>
                </a:solidFill>
              </a:rPr>
              <a:t>Dezorientace místem, časem a situací</a:t>
            </a:r>
          </a:p>
          <a:p>
            <a:r>
              <a:rPr lang="cs-CZ" smtClean="0">
                <a:solidFill>
                  <a:schemeClr val="tx1"/>
                </a:solidFill>
              </a:rPr>
              <a:t>Piják si nepamatuje nové vjemy --- &gt; vymýšlí si je (konfabuluje),  smyšlenkám věří </a:t>
            </a:r>
          </a:p>
          <a:p>
            <a:r>
              <a:rPr lang="cs-CZ" smtClean="0">
                <a:solidFill>
                  <a:schemeClr val="tx1"/>
                </a:solidFill>
              </a:rPr>
              <a:t>Korsakovovu psychózu řadíme ji mezi alkoholické demence</a:t>
            </a:r>
          </a:p>
        </p:txBody>
      </p:sp>
      <p:sp>
        <p:nvSpPr>
          <p:cNvPr id="2048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Korsakovova psychóza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1"/>
          <p:cNvSpPr>
            <a:spLocks noGrp="1"/>
          </p:cNvSpPr>
          <p:nvPr>
            <p:ph idx="1"/>
          </p:nvPr>
        </p:nvSpPr>
        <p:spPr>
          <a:xfrm>
            <a:off x="539750" y="2060575"/>
            <a:ext cx="7704138" cy="4321175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Sluchové a zrakové halucinace</a:t>
            </a:r>
          </a:p>
          <a:p>
            <a:r>
              <a:rPr lang="cs-CZ" smtClean="0">
                <a:solidFill>
                  <a:schemeClr val="tx1"/>
                </a:solidFill>
              </a:rPr>
              <a:t>Vyskytují se hlavně v noci</a:t>
            </a:r>
          </a:p>
          <a:p>
            <a:r>
              <a:rPr lang="cs-CZ" smtClean="0">
                <a:solidFill>
                  <a:schemeClr val="tx1"/>
                </a:solidFill>
              </a:rPr>
              <a:t>Alkoholik je při nich zmatený a výrazně úzkostný</a:t>
            </a:r>
          </a:p>
          <a:p>
            <a:r>
              <a:rPr lang="cs-CZ" smtClean="0">
                <a:solidFill>
                  <a:schemeClr val="tx1"/>
                </a:solidFill>
              </a:rPr>
              <a:t>Po odeznění si částečně pamatuje, co halucinoval  </a:t>
            </a:r>
            <a:br>
              <a:rPr lang="cs-CZ" smtClean="0">
                <a:solidFill>
                  <a:schemeClr val="tx1"/>
                </a:solidFill>
              </a:rPr>
            </a:br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2150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Alkoholické halucinace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1"/>
          <p:cNvSpPr>
            <a:spLocks noGrp="1"/>
          </p:cNvSpPr>
          <p:nvPr>
            <p:ph idx="1"/>
          </p:nvPr>
        </p:nvSpPr>
        <p:spPr>
          <a:xfrm>
            <a:off x="468313" y="2060575"/>
            <a:ext cx="8135937" cy="4065588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Podobá se deliriu, ale je při něm jasné vědomí a mírnější průběh halucinací (hlavně sluchové)</a:t>
            </a:r>
          </a:p>
          <a:p>
            <a:r>
              <a:rPr lang="cs-CZ" smtClean="0">
                <a:solidFill>
                  <a:schemeClr val="tx1"/>
                </a:solidFill>
              </a:rPr>
              <a:t>Obsah halucinací je zajímavý, neboť bývají antagonistické (např. pacient slyší hádku dvou lidí, přičemž první ho chválí a druhá ho haní, vyhrožuje mu a nadává).</a:t>
            </a:r>
            <a:br>
              <a:rPr lang="cs-CZ" smtClean="0">
                <a:solidFill>
                  <a:schemeClr val="tx1"/>
                </a:solidFill>
              </a:rPr>
            </a:br>
            <a:r>
              <a:rPr lang="cs-CZ" b="1" smtClean="0">
                <a:solidFill>
                  <a:schemeClr val="tx1"/>
                </a:solidFill>
              </a:rPr>
              <a:t/>
            </a:r>
            <a:br>
              <a:rPr lang="cs-CZ" b="1" smtClean="0">
                <a:solidFill>
                  <a:schemeClr val="tx1"/>
                </a:solidFill>
              </a:rPr>
            </a:br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2253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Halucinatorní psychóza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1"/>
          <p:cNvSpPr>
            <a:spLocks noGrp="1"/>
          </p:cNvSpPr>
          <p:nvPr>
            <p:ph idx="1"/>
          </p:nvPr>
        </p:nvSpPr>
        <p:spPr>
          <a:xfrm>
            <a:off x="539750" y="1989138"/>
            <a:ext cx="8208963" cy="4137025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Bludy pronásledování a žárlivecký blud</a:t>
            </a:r>
          </a:p>
          <a:p>
            <a:r>
              <a:rPr lang="cs-CZ" smtClean="0">
                <a:solidFill>
                  <a:schemeClr val="tx1"/>
                </a:solidFill>
              </a:rPr>
              <a:t>Postihuje přednostně paranoidní psychopatické osobnosti</a:t>
            </a:r>
          </a:p>
          <a:p>
            <a:r>
              <a:rPr lang="cs-CZ" smtClean="0">
                <a:solidFill>
                  <a:schemeClr val="tx1"/>
                </a:solidFill>
              </a:rPr>
              <a:t>Často se objevuje  při zvýšeném přísunu alkoholu</a:t>
            </a:r>
          </a:p>
          <a:p>
            <a:r>
              <a:rPr lang="cs-CZ" smtClean="0">
                <a:solidFill>
                  <a:schemeClr val="tx1"/>
                </a:solidFill>
              </a:rPr>
              <a:t>Při atace se netřepe, nepotí, komunikuje</a:t>
            </a:r>
            <a:br>
              <a:rPr lang="cs-CZ" smtClean="0">
                <a:solidFill>
                  <a:schemeClr val="tx1"/>
                </a:solidFill>
              </a:rPr>
            </a:br>
            <a:r>
              <a:rPr lang="cs-CZ" smtClean="0">
                <a:solidFill>
                  <a:schemeClr val="tx1"/>
                </a:solidFill>
              </a:rPr>
              <a:t/>
            </a:r>
            <a:br>
              <a:rPr lang="cs-CZ" smtClean="0">
                <a:solidFill>
                  <a:schemeClr val="tx1"/>
                </a:solidFill>
              </a:rPr>
            </a:br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2355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Paranoidní psychóza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6444208" y="3573016"/>
          <a:ext cx="2133600" cy="2857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1"/>
          <p:cNvSpPr>
            <a:spLocks noGrp="1"/>
          </p:cNvSpPr>
          <p:nvPr>
            <p:ph idx="1"/>
          </p:nvPr>
        </p:nvSpPr>
        <p:spPr>
          <a:xfrm>
            <a:off x="871538" y="2133600"/>
            <a:ext cx="7408862" cy="3992563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Periodické, několik dní trvající záchvatovité stavy neodolatelné touhy po alkoholu</a:t>
            </a:r>
          </a:p>
          <a:p>
            <a:r>
              <a:rPr lang="cs-CZ" smtClean="0">
                <a:solidFill>
                  <a:schemeClr val="tx1"/>
                </a:solidFill>
              </a:rPr>
              <a:t>V mezidobí je možná abstinence</a:t>
            </a:r>
          </a:p>
          <a:p>
            <a:r>
              <a:rPr lang="cs-CZ" smtClean="0">
                <a:solidFill>
                  <a:schemeClr val="tx1"/>
                </a:solidFill>
              </a:rPr>
              <a:t>Záchvat začíná neklidem, smutkem, pocity tělesné slabosti</a:t>
            </a:r>
          </a:p>
          <a:p>
            <a:r>
              <a:rPr lang="cs-CZ" smtClean="0">
                <a:solidFill>
                  <a:schemeClr val="tx1"/>
                </a:solidFill>
              </a:rPr>
              <a:t>Při napití nedovede přestat, pije nadměrně, může se dopustit impulsivních činů </a:t>
            </a:r>
            <a:br>
              <a:rPr lang="cs-CZ" smtClean="0">
                <a:solidFill>
                  <a:schemeClr val="tx1"/>
                </a:solidFill>
              </a:rPr>
            </a:br>
            <a:r>
              <a:rPr lang="cs-CZ" smtClean="0">
                <a:solidFill>
                  <a:schemeClr val="tx1"/>
                </a:solidFill>
              </a:rPr>
              <a:t/>
            </a:r>
            <a:br>
              <a:rPr lang="cs-CZ" smtClean="0">
                <a:solidFill>
                  <a:schemeClr val="tx1"/>
                </a:solidFill>
              </a:rPr>
            </a:br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2457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Dipsománie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1"/>
          <p:cNvSpPr>
            <a:spLocks noGrp="1"/>
          </p:cNvSpPr>
          <p:nvPr>
            <p:ph idx="1"/>
          </p:nvPr>
        </p:nvSpPr>
        <p:spPr>
          <a:xfrm>
            <a:off x="871538" y="2205038"/>
            <a:ext cx="7408862" cy="3921125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Alkoholik nemá vzpomínky na určité období proběhlé opilosti</a:t>
            </a:r>
          </a:p>
          <a:p>
            <a:r>
              <a:rPr lang="cs-CZ" smtClean="0">
                <a:solidFill>
                  <a:schemeClr val="tx1"/>
                </a:solidFill>
              </a:rPr>
              <a:t>Dostavuje se  nejistota a strach</a:t>
            </a:r>
          </a:p>
          <a:p>
            <a:r>
              <a:rPr lang="cs-CZ" smtClean="0">
                <a:solidFill>
                  <a:schemeClr val="tx1"/>
                </a:solidFill>
              </a:rPr>
              <a:t>Piják  neví, co dělal minulý den, ptá se svých známých, obchází proto hospody (má tendenci znovu platit účty  za útratu, kterou měl minulý den)</a:t>
            </a:r>
            <a:br>
              <a:rPr lang="cs-CZ" smtClean="0">
                <a:solidFill>
                  <a:schemeClr val="tx1"/>
                </a:solidFill>
              </a:rPr>
            </a:br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2560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Okénka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342900" indent="-338138" fontAlgn="auto">
              <a:lnSpc>
                <a:spcPct val="95000"/>
              </a:lnSpc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de-DE" altLang="cs-CZ" dirty="0" err="1">
                <a:solidFill>
                  <a:schemeClr val="tx1"/>
                </a:solidFill>
              </a:rPr>
              <a:t>Mnohalet</a:t>
            </a:r>
            <a:r>
              <a:rPr lang="cs-CZ" altLang="cs-CZ" dirty="0">
                <a:solidFill>
                  <a:schemeClr val="tx1"/>
                </a:solidFill>
              </a:rPr>
              <a:t>é 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cs-CZ" altLang="cs-CZ" dirty="0">
                <a:solidFill>
                  <a:schemeClr val="tx1"/>
                </a:solidFill>
              </a:rPr>
              <a:t>nadužívání 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má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tělesné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následky</a:t>
            </a:r>
            <a:r>
              <a:rPr lang="cs-CZ" altLang="cs-CZ" dirty="0">
                <a:solidFill>
                  <a:schemeClr val="tx1"/>
                </a:solidFill>
              </a:rPr>
              <a:t> :</a:t>
            </a:r>
          </a:p>
          <a:p>
            <a:pPr marL="649605" lvl="1" indent="-342900" fontAlgn="auto">
              <a:lnSpc>
                <a:spcPct val="95000"/>
              </a:lnSpc>
              <a:spcAft>
                <a:spcPts val="0"/>
              </a:spcAft>
              <a:buClrTx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de-DE" altLang="cs-CZ" dirty="0" err="1">
                <a:solidFill>
                  <a:schemeClr val="tx1"/>
                </a:solidFill>
              </a:rPr>
              <a:t>funkční</a:t>
            </a:r>
            <a:r>
              <a:rPr lang="de-DE" altLang="cs-CZ" dirty="0">
                <a:solidFill>
                  <a:schemeClr val="tx1"/>
                </a:solidFill>
              </a:rPr>
              <a:t> a </a:t>
            </a:r>
            <a:r>
              <a:rPr lang="de-DE" altLang="cs-CZ" dirty="0" err="1">
                <a:solidFill>
                  <a:schemeClr val="tx1"/>
                </a:solidFill>
              </a:rPr>
              <a:t>orgánové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poruchy</a:t>
            </a:r>
            <a:endParaRPr lang="cs-CZ" altLang="cs-CZ" dirty="0">
              <a:solidFill>
                <a:schemeClr val="tx1"/>
              </a:solidFill>
            </a:endParaRPr>
          </a:p>
          <a:p>
            <a:pPr marL="649605" lvl="1" indent="-342900" fontAlgn="auto">
              <a:lnSpc>
                <a:spcPct val="95000"/>
              </a:lnSpc>
              <a:spcAft>
                <a:spcPts val="0"/>
              </a:spcAft>
              <a:buClrTx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de-DE" altLang="cs-CZ" dirty="0" err="1">
                <a:solidFill>
                  <a:schemeClr val="tx1"/>
                </a:solidFill>
              </a:rPr>
              <a:t>poškození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oběhové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soustavy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jater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ledvin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zažívání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dýchací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soustava</a:t>
            </a:r>
            <a:r>
              <a:rPr lang="de-DE" altLang="cs-CZ" dirty="0">
                <a:solidFill>
                  <a:schemeClr val="tx1"/>
                </a:solidFill>
              </a:rPr>
              <a:t> i </a:t>
            </a:r>
            <a:r>
              <a:rPr lang="de-DE" altLang="cs-CZ" dirty="0" err="1">
                <a:solidFill>
                  <a:schemeClr val="tx1"/>
                </a:solidFill>
              </a:rPr>
              <a:t>endokrinní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změny</a:t>
            </a:r>
            <a:endParaRPr lang="de-DE" altLang="cs-CZ" dirty="0">
              <a:solidFill>
                <a:schemeClr val="tx1"/>
              </a:solidFill>
            </a:endParaRPr>
          </a:p>
          <a:p>
            <a:pPr marL="342900" indent="-338138" fontAlgn="auto">
              <a:lnSpc>
                <a:spcPct val="95000"/>
              </a:lnSpc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altLang="cs-CZ" dirty="0">
                <a:solidFill>
                  <a:schemeClr val="tx1"/>
                </a:solidFill>
              </a:rPr>
              <a:t>U chronických alkoholiků se mění i zevnějšek :</a:t>
            </a:r>
          </a:p>
          <a:p>
            <a:pPr marL="649605" lvl="1" indent="-342900" fontAlgn="auto">
              <a:lnSpc>
                <a:spcPct val="95000"/>
              </a:lnSpc>
              <a:spcAft>
                <a:spcPts val="0"/>
              </a:spcAft>
              <a:buClrTx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de-DE" altLang="cs-CZ" dirty="0" err="1">
                <a:solidFill>
                  <a:schemeClr val="tx1"/>
                </a:solidFill>
              </a:rPr>
              <a:t>prosáklý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rudomodrý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těstovitě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mastný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obličej</a:t>
            </a:r>
            <a:endParaRPr lang="cs-CZ" altLang="cs-CZ" dirty="0">
              <a:solidFill>
                <a:schemeClr val="tx1"/>
              </a:solidFill>
            </a:endParaRPr>
          </a:p>
          <a:p>
            <a:pPr marL="649605" lvl="1" indent="-342900" fontAlgn="auto">
              <a:lnSpc>
                <a:spcPct val="95000"/>
              </a:lnSpc>
              <a:spcAft>
                <a:spcPts val="0"/>
              </a:spcAft>
              <a:buClrTx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de-DE" altLang="cs-CZ" dirty="0" err="1">
                <a:solidFill>
                  <a:schemeClr val="tx1"/>
                </a:solidFill>
              </a:rPr>
              <a:t>rozšíření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cév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vodnaté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oči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váčky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pod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očima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předčasně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zestárlý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výraz</a:t>
            </a:r>
            <a:endParaRPr lang="de-DE" altLang="cs-CZ" dirty="0">
              <a:solidFill>
                <a:schemeClr val="tx1"/>
              </a:solidFill>
            </a:endParaRPr>
          </a:p>
          <a:p>
            <a:pPr marL="342900" indent="-338138" fontAlgn="auto">
              <a:lnSpc>
                <a:spcPct val="95000"/>
              </a:lnSpc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de-DE" altLang="cs-CZ" dirty="0" err="1">
                <a:solidFill>
                  <a:schemeClr val="tx1"/>
                </a:solidFill>
              </a:rPr>
              <a:t>Celková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zanedbanost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špinavé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oblečení</a:t>
            </a:r>
            <a:r>
              <a:rPr lang="de-DE" altLang="cs-CZ" dirty="0">
                <a:solidFill>
                  <a:schemeClr val="tx1"/>
                </a:solidFill>
              </a:rPr>
              <a:t> a </a:t>
            </a:r>
            <a:r>
              <a:rPr lang="de-DE" altLang="cs-CZ" dirty="0" err="1">
                <a:solidFill>
                  <a:schemeClr val="tx1"/>
                </a:solidFill>
              </a:rPr>
              <a:t>tělesný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zápach</a:t>
            </a:r>
            <a:endParaRPr lang="de-DE" altLang="cs-CZ" dirty="0">
              <a:solidFill>
                <a:schemeClr val="tx1"/>
              </a:solidFill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662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Komplexní poškození alkoholem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1"/>
          <p:cNvSpPr>
            <a:spLocks noGrp="1"/>
          </p:cNvSpPr>
          <p:nvPr>
            <p:ph idx="1"/>
          </p:nvPr>
        </p:nvSpPr>
        <p:spPr>
          <a:xfrm>
            <a:off x="250825" y="1484313"/>
            <a:ext cx="8642350" cy="5040312"/>
          </a:xfrm>
        </p:spPr>
        <p:txBody>
          <a:bodyPr/>
          <a:lstStyle/>
          <a:p>
            <a:endParaRPr lang="cs-CZ" altLang="cs-CZ" smtClean="0">
              <a:solidFill>
                <a:schemeClr val="tx1"/>
              </a:solidFill>
            </a:endParaRPr>
          </a:p>
          <a:p>
            <a:r>
              <a:rPr lang="cs-CZ" altLang="cs-CZ" smtClean="0">
                <a:solidFill>
                  <a:schemeClr val="tx1"/>
                </a:solidFill>
              </a:rPr>
              <a:t>Alkoholik už nikdy  nesmí pít, ani malé dávky</a:t>
            </a:r>
          </a:p>
          <a:p>
            <a:endParaRPr lang="cs-CZ" altLang="cs-CZ" smtClean="0">
              <a:solidFill>
                <a:schemeClr val="tx1"/>
              </a:solidFill>
            </a:endParaRPr>
          </a:p>
          <a:p>
            <a:r>
              <a:rPr lang="cs-CZ" altLang="cs-CZ" smtClean="0">
                <a:solidFill>
                  <a:schemeClr val="tx1"/>
                </a:solidFill>
              </a:rPr>
              <a:t>Závislost na alkoholu se dá léčit na speciálních odděleních psychiatrických klinik a léčeben</a:t>
            </a:r>
          </a:p>
          <a:p>
            <a:endParaRPr lang="cs-CZ" altLang="cs-CZ" smtClean="0">
              <a:solidFill>
                <a:schemeClr val="tx1"/>
              </a:solidFill>
            </a:endParaRPr>
          </a:p>
          <a:p>
            <a:r>
              <a:rPr lang="cs-CZ" altLang="cs-CZ" smtClean="0">
                <a:solidFill>
                  <a:schemeClr val="tx1"/>
                </a:solidFill>
              </a:rPr>
              <a:t>Je celá řada dalších organizací, které poskytují pomoc při léčbě                       a v podpoře již vyléčených alkoholiků</a:t>
            </a:r>
          </a:p>
          <a:p>
            <a:endParaRPr lang="cs-CZ" altLang="cs-CZ" smtClean="0">
              <a:solidFill>
                <a:schemeClr val="tx1"/>
              </a:solidFill>
            </a:endParaRPr>
          </a:p>
          <a:p>
            <a:r>
              <a:rPr lang="cs-CZ" altLang="cs-CZ" smtClean="0">
                <a:solidFill>
                  <a:schemeClr val="tx1"/>
                </a:solidFill>
              </a:rPr>
              <a:t>Léčba není jednoduchá ani krátkodobá</a:t>
            </a:r>
          </a:p>
          <a:p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2765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Léčba 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1"/>
          <p:cNvSpPr>
            <a:spLocks noGrp="1"/>
          </p:cNvSpPr>
          <p:nvPr>
            <p:ph idx="1"/>
          </p:nvPr>
        </p:nvSpPr>
        <p:spPr>
          <a:xfrm>
            <a:off x="323850" y="1773238"/>
            <a:ext cx="8496300" cy="4679950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Alkoholismus je duševní porucha a jako takovou je třeba ji správně a účinně léčit </a:t>
            </a:r>
          </a:p>
          <a:p>
            <a:endParaRPr lang="cs-CZ" smtClean="0">
              <a:solidFill>
                <a:schemeClr val="tx1"/>
              </a:solidFill>
            </a:endParaRPr>
          </a:p>
          <a:p>
            <a:r>
              <a:rPr lang="cs-CZ" smtClean="0">
                <a:solidFill>
                  <a:schemeClr val="tx1"/>
                </a:solidFill>
              </a:rPr>
              <a:t>Léčba může být:</a:t>
            </a:r>
          </a:p>
          <a:p>
            <a:pPr>
              <a:buFont typeface="Tahoma" pitchFamily="34" charset="0"/>
              <a:buChar char="•"/>
            </a:pPr>
            <a:r>
              <a:rPr lang="cs-CZ" b="1" smtClean="0">
                <a:solidFill>
                  <a:schemeClr val="tx1"/>
                </a:solidFill>
              </a:rPr>
              <a:t>dobrovolná</a:t>
            </a:r>
          </a:p>
          <a:p>
            <a:pPr>
              <a:buFont typeface="Tahoma" pitchFamily="34" charset="0"/>
              <a:buChar char="•"/>
            </a:pPr>
            <a:r>
              <a:rPr lang="cs-CZ" b="1" smtClean="0">
                <a:solidFill>
                  <a:schemeClr val="tx1"/>
                </a:solidFill>
              </a:rPr>
              <a:t>na příkaz soudu</a:t>
            </a:r>
          </a:p>
          <a:p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2867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Léčba II.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4067944" y="3429000"/>
          <a:ext cx="4572000" cy="304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850" y="1700213"/>
            <a:ext cx="8569325" cy="4968875"/>
          </a:xfrm>
        </p:spPr>
        <p:txBody>
          <a:bodyPr rtlCol="0">
            <a:normAutofit/>
          </a:bodyPr>
          <a:lstStyle/>
          <a:p>
            <a:pPr marL="609600" indent="-609600" fontAlgn="auto">
              <a:spcAft>
                <a:spcPts val="0"/>
              </a:spcAft>
              <a:buFontTx/>
              <a:buAutoNum type="arabicParenR"/>
              <a:defRPr/>
            </a:pPr>
            <a:r>
              <a:rPr lang="cs-CZ" dirty="0">
                <a:solidFill>
                  <a:schemeClr val="tx1"/>
                </a:solidFill>
              </a:rPr>
              <a:t>V protialkoholních léčebnách</a:t>
            </a:r>
          </a:p>
          <a:p>
            <a:pPr marL="609600" indent="-609600" fontAlgn="auto">
              <a:spcAft>
                <a:spcPts val="0"/>
              </a:spcAft>
              <a:buFontTx/>
              <a:buAutoNum type="arabicParenR"/>
              <a:defRPr/>
            </a:pPr>
            <a:r>
              <a:rPr lang="cs-CZ" dirty="0">
                <a:solidFill>
                  <a:schemeClr val="tx1"/>
                </a:solidFill>
              </a:rPr>
              <a:t>V psychiatrických léčebnách</a:t>
            </a:r>
          </a:p>
          <a:p>
            <a:pPr marL="609600" indent="-609600" fontAlgn="auto">
              <a:spcAft>
                <a:spcPts val="0"/>
              </a:spcAft>
              <a:buFontTx/>
              <a:buAutoNum type="arabicParenR"/>
              <a:defRPr/>
            </a:pPr>
            <a:r>
              <a:rPr lang="cs-CZ" dirty="0">
                <a:solidFill>
                  <a:schemeClr val="tx1"/>
                </a:solidFill>
              </a:rPr>
              <a:t>V poradnách</a:t>
            </a:r>
          </a:p>
          <a:p>
            <a:pPr marL="609600" indent="-609600" fontAlgn="auto">
              <a:spcAft>
                <a:spcPts val="0"/>
              </a:spcAft>
              <a:buFontTx/>
              <a:buAutoNum type="arabicParenR"/>
              <a:defRPr/>
            </a:pPr>
            <a:endParaRPr lang="cs-CZ" dirty="0">
              <a:solidFill>
                <a:schemeClr val="tx1"/>
              </a:solidFill>
            </a:endParaRPr>
          </a:p>
          <a:p>
            <a:pPr marL="609600" indent="-609600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Ambulantně</a:t>
            </a:r>
          </a:p>
          <a:p>
            <a:pPr marL="609600" indent="-609600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Hospitalizace (zhruba 3 měsíce)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69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Možnosti léčby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sah 1"/>
          <p:cNvSpPr>
            <a:spLocks noGrp="1"/>
          </p:cNvSpPr>
          <p:nvPr>
            <p:ph idx="1"/>
          </p:nvPr>
        </p:nvSpPr>
        <p:spPr>
          <a:xfrm>
            <a:off x="323850" y="1700213"/>
            <a:ext cx="8496300" cy="489743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>
                <a:solidFill>
                  <a:schemeClr val="tx1"/>
                </a:solidFill>
              </a:rPr>
              <a:t>Nejprve se pacientovi zcela odebere alkohol a překonají se abstinenční příznaky (deliria, psychózy)</a:t>
            </a:r>
          </a:p>
          <a:p>
            <a:pPr>
              <a:lnSpc>
                <a:spcPct val="90000"/>
              </a:lnSpc>
            </a:pPr>
            <a:r>
              <a:rPr lang="cs-CZ" smtClean="0">
                <a:solidFill>
                  <a:schemeClr val="tx1"/>
                </a:solidFill>
              </a:rPr>
              <a:t>Senzitizace - podávání </a:t>
            </a:r>
            <a:r>
              <a:rPr lang="cs-CZ" b="1" smtClean="0">
                <a:solidFill>
                  <a:schemeClr val="tx1"/>
                </a:solidFill>
              </a:rPr>
              <a:t>Antabu</a:t>
            </a:r>
            <a:r>
              <a:rPr lang="cs-CZ" smtClean="0">
                <a:solidFill>
                  <a:schemeClr val="tx1"/>
                </a:solidFill>
              </a:rPr>
              <a:t> – při současném užití s alkoholem vzniká nevolnost, zvracení </a:t>
            </a:r>
          </a:p>
          <a:p>
            <a:pPr>
              <a:lnSpc>
                <a:spcPct val="90000"/>
              </a:lnSpc>
            </a:pPr>
            <a:r>
              <a:rPr lang="cs-CZ" smtClean="0">
                <a:solidFill>
                  <a:schemeClr val="tx1"/>
                </a:solidFill>
              </a:rPr>
              <a:t>Ke snížení touhy (bažení – craving)) po pití se používají též léky</a:t>
            </a:r>
          </a:p>
          <a:p>
            <a:pPr>
              <a:lnSpc>
                <a:spcPct val="90000"/>
              </a:lnSpc>
            </a:pPr>
            <a:r>
              <a:rPr lang="cs-CZ" smtClean="0">
                <a:solidFill>
                  <a:schemeClr val="tx1"/>
                </a:solidFill>
              </a:rPr>
              <a:t>Důležitý aspekt léčby – psychoterapie, pacient má získat nadhled své choroby, vědět, že má problém</a:t>
            </a:r>
          </a:p>
          <a:p>
            <a:pPr>
              <a:lnSpc>
                <a:spcPct val="90000"/>
              </a:lnSpc>
            </a:pPr>
            <a:r>
              <a:rPr lang="cs-CZ" smtClean="0">
                <a:solidFill>
                  <a:schemeClr val="tx1"/>
                </a:solidFill>
              </a:rPr>
              <a:t>Možnost návštěv podpůrných  svépomocných skupin Anonymních alkoholiků (AA)</a:t>
            </a:r>
          </a:p>
          <a:p>
            <a:pPr>
              <a:lnSpc>
                <a:spcPct val="90000"/>
              </a:lnSpc>
            </a:pPr>
            <a:r>
              <a:rPr lang="cs-CZ" smtClean="0">
                <a:solidFill>
                  <a:schemeClr val="tx1"/>
                </a:solidFill>
              </a:rPr>
              <a:t>Snaha o resocializaci</a:t>
            </a:r>
          </a:p>
          <a:p>
            <a:pPr>
              <a:lnSpc>
                <a:spcPct val="90000"/>
              </a:lnSpc>
            </a:pPr>
            <a:endParaRPr lang="cs-CZ" smtClean="0">
              <a:solidFill>
                <a:schemeClr val="tx1"/>
              </a:solidFill>
            </a:endParaRPr>
          </a:p>
          <a:p>
            <a:endParaRPr lang="cs-CZ" smtClean="0"/>
          </a:p>
        </p:txBody>
      </p:sp>
      <p:sp>
        <p:nvSpPr>
          <p:cNvPr id="3072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Průběh léčby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1773238"/>
            <a:ext cx="8964612" cy="4895850"/>
          </a:xfrm>
        </p:spPr>
        <p:txBody>
          <a:bodyPr>
            <a:normAutofit/>
          </a:bodyPr>
          <a:lstStyle/>
          <a:p>
            <a:r>
              <a:rPr lang="cs-CZ" smtClean="0"/>
              <a:t>Stav, provázený halucinacemi , kdy piják má pocit, že vidí drobný hmyz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se nazývá ………</a:t>
            </a:r>
          </a:p>
          <a:p>
            <a:endParaRPr lang="cs-CZ" smtClean="0"/>
          </a:p>
          <a:p>
            <a:r>
              <a:rPr lang="cs-CZ" smtClean="0"/>
              <a:t>K somatickým projevům deliria tremens patří tremor neboli …….</a:t>
            </a:r>
          </a:p>
          <a:p>
            <a:endParaRPr lang="cs-CZ" smtClean="0"/>
          </a:p>
          <a:p>
            <a:r>
              <a:rPr lang="cs-CZ" smtClean="0">
                <a:solidFill>
                  <a:srgbClr val="052E65"/>
                </a:solidFill>
              </a:rPr>
              <a:t>Záchvatovité stavy neodolatelné touhy po alkoholu, které trvají i několik dní</a:t>
            </a:r>
            <a:r>
              <a:rPr lang="cs-CZ" smtClean="0">
                <a:solidFill>
                  <a:srgbClr val="052E65"/>
                </a:solidFill>
                <a:latin typeface="Arial" charset="0"/>
              </a:rPr>
              <a:t>, </a:t>
            </a:r>
            <a:r>
              <a:rPr lang="cs-CZ" smtClean="0">
                <a:solidFill>
                  <a:srgbClr val="052E65"/>
                </a:solidFill>
              </a:rPr>
              <a:t>se nazývají  ………</a:t>
            </a:r>
          </a:p>
          <a:p>
            <a:endParaRPr lang="cs-CZ" smtClean="0">
              <a:solidFill>
                <a:srgbClr val="052E65"/>
              </a:solidFill>
            </a:endParaRPr>
          </a:p>
          <a:p>
            <a:r>
              <a:rPr lang="cs-CZ" smtClean="0">
                <a:solidFill>
                  <a:srgbClr val="052E65"/>
                </a:solidFill>
              </a:rPr>
              <a:t>Zkratka  AA se používá pro označení ………</a:t>
            </a:r>
            <a:endParaRPr lang="cs-CZ" smtClean="0"/>
          </a:p>
        </p:txBody>
      </p:sp>
      <p:sp>
        <p:nvSpPr>
          <p:cNvPr id="3174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642350" cy="467995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>
                <a:solidFill>
                  <a:schemeClr val="tx1"/>
                </a:solidFill>
              </a:rPr>
              <a:t>Literatura: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1600" dirty="0" smtClean="0">
                <a:solidFill>
                  <a:schemeClr val="tx1"/>
                </a:solidFill>
              </a:rPr>
              <a:t>NEŠPOR</a:t>
            </a:r>
            <a:r>
              <a:rPr lang="cs-CZ" sz="1600" dirty="0">
                <a:solidFill>
                  <a:schemeClr val="tx1"/>
                </a:solidFill>
              </a:rPr>
              <a:t>, Karel. </a:t>
            </a:r>
            <a:r>
              <a:rPr lang="cs-CZ" sz="1600" i="1" dirty="0">
                <a:solidFill>
                  <a:schemeClr val="tx1"/>
                </a:solidFill>
              </a:rPr>
              <a:t>Návykové chování a závislost</a:t>
            </a:r>
            <a:r>
              <a:rPr lang="cs-CZ" sz="1600" dirty="0">
                <a:solidFill>
                  <a:schemeClr val="tx1"/>
                </a:solidFill>
              </a:rPr>
              <a:t>. Praha: Portál, 2010, ISBN 978-80-7367-908-8.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</a:rPr>
              <a:t>KALINA, K. a kol. </a:t>
            </a:r>
            <a:r>
              <a:rPr lang="cs-CZ" sz="1600" i="1" dirty="0">
                <a:solidFill>
                  <a:schemeClr val="tx1"/>
                </a:solidFill>
              </a:rPr>
              <a:t>Drogy a drogové závislosti</a:t>
            </a:r>
            <a:r>
              <a:rPr lang="cs-CZ" sz="1600" dirty="0">
                <a:solidFill>
                  <a:schemeClr val="tx1"/>
                </a:solidFill>
              </a:rPr>
              <a:t>. Praha: NMC-Úřad vlády, 2003, ISBN 80-86734-05-6.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1600" dirty="0" smtClean="0">
                <a:solidFill>
                  <a:schemeClr val="tx1"/>
                </a:solidFill>
                <a:hlinkClick r:id="rId2"/>
              </a:rPr>
              <a:t>http://www.alkoholik.cz/zavislost/psychika_a_telo/delirium_tremens_a_dalsi_alkoholicke_psychozy_priznaky.html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>
                <a:solidFill>
                  <a:schemeClr val="tx1"/>
                </a:solidFill>
              </a:rPr>
              <a:t>Obrázky :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1600" dirty="0" smtClean="0">
                <a:solidFill>
                  <a:schemeClr val="tx1"/>
                </a:solidFill>
              </a:rPr>
              <a:t>Obr. 1	</a:t>
            </a:r>
            <a:r>
              <a:rPr lang="pt-BR" sz="1600" dirty="0">
                <a:solidFill>
                  <a:schemeClr val="tx1"/>
                </a:solidFill>
              </a:rPr>
              <a:t>AUTOR NEUVEDEN. </a:t>
            </a:r>
            <a:r>
              <a:rPr lang="pt-BR" sz="1600" i="1" dirty="0">
                <a:solidFill>
                  <a:schemeClr val="tx1"/>
                </a:solidFill>
              </a:rPr>
              <a:t>www.naseinfo.cz</a:t>
            </a:r>
            <a:r>
              <a:rPr lang="pt-BR" sz="1600" dirty="0">
                <a:solidFill>
                  <a:schemeClr val="tx1"/>
                </a:solidFill>
              </a:rPr>
              <a:t> [online]. [cit. 8.3.2014]. Dostupný na WWW: http://www.naseinfo.cz/zdravi/jaky-vliv-muze-mit-alkohol-na-psychiku-cloveka 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1600" dirty="0" smtClean="0">
                <a:solidFill>
                  <a:schemeClr val="tx1"/>
                </a:solidFill>
              </a:rPr>
              <a:t>Obr. 2	</a:t>
            </a:r>
            <a:r>
              <a:rPr lang="pt-BR" sz="1600" dirty="0">
                <a:solidFill>
                  <a:schemeClr val="tx1"/>
                </a:solidFill>
              </a:rPr>
              <a:t>AUTOR NEUVEDEN. </a:t>
            </a:r>
            <a:r>
              <a:rPr lang="pt-BR" sz="1600" i="1" dirty="0">
                <a:solidFill>
                  <a:schemeClr val="tx1"/>
                </a:solidFill>
              </a:rPr>
              <a:t>www.sancedetem.cz</a:t>
            </a:r>
            <a:r>
              <a:rPr lang="pt-BR" sz="1600" dirty="0">
                <a:solidFill>
                  <a:schemeClr val="tx1"/>
                </a:solidFill>
              </a:rPr>
              <a:t> [online]. [cit. 8.3.2014]. Dostupný na WWW: http://www.sancedetem.cz/cs/hledam-pomoc/rodina-v-problemove-situaci/rodice-jsou-zavisli/dopady-alkoholismu-rodicu-na-deti.shtml </a:t>
            </a:r>
            <a:r>
              <a:rPr lang="cs-CZ" sz="1600" dirty="0" smtClean="0">
                <a:solidFill>
                  <a:schemeClr val="tx1"/>
                </a:solidFill>
              </a:rPr>
              <a:t>	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277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345</TotalTime>
  <Words>768</Words>
  <Application>Microsoft Office PowerPoint</Application>
  <PresentationFormat>On-screen Show (4:3)</PresentationFormat>
  <Paragraphs>134</Paragraphs>
  <Slides>17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17</vt:i4>
      </vt:variant>
    </vt:vector>
  </HeadingPairs>
  <TitlesOfParts>
    <vt:vector size="31" baseType="lpstr">
      <vt:lpstr>Candara</vt:lpstr>
      <vt:lpstr>Arial</vt:lpstr>
      <vt:lpstr>Symbol</vt:lpstr>
      <vt:lpstr>Calibri</vt:lpstr>
      <vt:lpstr>Times New Roman</vt:lpstr>
      <vt:lpstr>Palatino Linotype</vt:lpstr>
      <vt:lpstr>Tahoma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Snímek 1</vt:lpstr>
      <vt:lpstr>Psychické poruchy podmíněné nadužíváním alkoholu a jejich léčba</vt:lpstr>
      <vt:lpstr>Alkoholový abstinenční syndrom</vt:lpstr>
      <vt:lpstr>Delirium tremens</vt:lpstr>
      <vt:lpstr>Korsakovova psychóza</vt:lpstr>
      <vt:lpstr>Alkoholické halucinace</vt:lpstr>
      <vt:lpstr>Halucinatorní psychóza</vt:lpstr>
      <vt:lpstr>Paranoidní psychóza</vt:lpstr>
      <vt:lpstr>Dipsománie</vt:lpstr>
      <vt:lpstr>Okénka</vt:lpstr>
      <vt:lpstr>Komplexní poškození alkoholem</vt:lpstr>
      <vt:lpstr>Léčba I.</vt:lpstr>
      <vt:lpstr>Léčba II.</vt:lpstr>
      <vt:lpstr>Možnosti léčby</vt:lpstr>
      <vt:lpstr>Průběh léčby</vt:lpstr>
      <vt:lpstr>Kontrolní 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Alkoholové psychózy</dc:title>
  <dc:creator>Petra Převrátilová</dc:creator>
  <cp:lastModifiedBy>DUM</cp:lastModifiedBy>
  <cp:revision>18</cp:revision>
  <dcterms:created xsi:type="dcterms:W3CDTF">2014-03-08T08:21:06Z</dcterms:created>
  <dcterms:modified xsi:type="dcterms:W3CDTF">2014-05-13T20:23:35Z</dcterms:modified>
</cp:coreProperties>
</file>