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VY_32_INOVACE_18_Přírodověda 4.ročník_Savci našich polí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Savci našich polí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36A9FFC-FAFB-4938-B216-DFC822F7B3B5}" type="presOf" srcId="{D1D4F407-5343-4D3F-B5B9-D407B03CAEB4}" destId="{AED2198E-93D5-4001-81B4-73124B309672}" srcOrd="1" destOrd="0" presId="urn:microsoft.com/office/officeart/2005/8/layout/target3"/>
    <dgm:cxn modelId="{14E4AD1C-F862-4B56-B48A-FD1AAEAE33BE}" type="presOf" srcId="{4C35D32F-0EAB-4CD7-82EE-45574DC2A586}" destId="{890E4F0B-2866-4A3F-A3C7-2A14B1797930}" srcOrd="1" destOrd="0" presId="urn:microsoft.com/office/officeart/2005/8/layout/target3"/>
    <dgm:cxn modelId="{292C7A65-4E7D-43E7-8320-4513E45CD8A0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1762AE6-6A79-4CE9-8147-740C7D7D3F8F}" type="presOf" srcId="{4C35D32F-0EAB-4CD7-82EE-45574DC2A586}" destId="{8BEBB6EC-1DAA-4CAC-8A25-BC0FCBD5DBD5}" srcOrd="0" destOrd="0" presId="urn:microsoft.com/office/officeart/2005/8/layout/target3"/>
    <dgm:cxn modelId="{D361566A-2325-4883-A024-691B7715CB7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6C11205-DDD1-4CC3-B728-9DA09E182D04}" type="presOf" srcId="{D1D4F407-5343-4D3F-B5B9-D407B03CAEB4}" destId="{D005CE8C-CC26-4C3E-AC11-E15060ECD759}" srcOrd="0" destOrd="0" presId="urn:microsoft.com/office/officeart/2005/8/layout/target3"/>
    <dgm:cxn modelId="{CCC11DF7-5F3B-436B-BC78-08CE150CB25B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213A4CD1-57EF-4F2E-B85A-E406795CD436}" type="presOf" srcId="{D1B46980-6531-4606-95E6-44980827E919}" destId="{2BE915AB-18AA-4053-B92C-3BFC9ED204BB}" srcOrd="1" destOrd="0" presId="urn:microsoft.com/office/officeart/2005/8/layout/target3"/>
    <dgm:cxn modelId="{2E2B4E78-5EB4-4005-8F59-6773759FB055}" type="presOf" srcId="{B651F6E3-6281-48DB-9319-2AEAFDAE7572}" destId="{6BB5E863-4638-4E1D-BFDE-399D028AC4ED}" srcOrd="1" destOrd="0" presId="urn:microsoft.com/office/officeart/2005/8/layout/target3"/>
    <dgm:cxn modelId="{FF493475-7CB2-4FF7-91C4-57B62FC2E63B}" type="presOf" srcId="{B651F6E3-6281-48DB-9319-2AEAFDAE7572}" destId="{619D679B-A015-4ECF-8348-D1034C574F40}" srcOrd="0" destOrd="0" presId="urn:microsoft.com/office/officeart/2005/8/layout/target3"/>
    <dgm:cxn modelId="{741DF965-F9D9-43BB-9CB2-6ACFE74013F6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0E4316E-7C68-43C0-8D7F-5EC909C6AE6A}" type="presParOf" srcId="{333A1088-737F-45CB-B68E-254E46348037}" destId="{F5ABB229-8D3B-4694-996A-96F23CF14429}" srcOrd="0" destOrd="0" presId="urn:microsoft.com/office/officeart/2005/8/layout/target3"/>
    <dgm:cxn modelId="{576E1C35-F6E5-4B14-9BBC-6E22F7DDC23C}" type="presParOf" srcId="{333A1088-737F-45CB-B68E-254E46348037}" destId="{F41139FD-01EE-4571-8B17-4FB00FC51163}" srcOrd="1" destOrd="0" presId="urn:microsoft.com/office/officeart/2005/8/layout/target3"/>
    <dgm:cxn modelId="{C01AF32E-4FA8-43F6-B038-C77D7B54ACA4}" type="presParOf" srcId="{333A1088-737F-45CB-B68E-254E46348037}" destId="{D005CE8C-CC26-4C3E-AC11-E15060ECD759}" srcOrd="2" destOrd="0" presId="urn:microsoft.com/office/officeart/2005/8/layout/target3"/>
    <dgm:cxn modelId="{33D5B0A0-4359-46D7-AD22-D20A544C7217}" type="presParOf" srcId="{333A1088-737F-45CB-B68E-254E46348037}" destId="{2C702D82-9B77-49B7-9568-BB8EB47C3372}" srcOrd="3" destOrd="0" presId="urn:microsoft.com/office/officeart/2005/8/layout/target3"/>
    <dgm:cxn modelId="{7813EEBB-01F7-41CF-8A70-73FD79A30B96}" type="presParOf" srcId="{333A1088-737F-45CB-B68E-254E46348037}" destId="{A52A0455-90FF-4808-ABD0-F02540D31D5A}" srcOrd="4" destOrd="0" presId="urn:microsoft.com/office/officeart/2005/8/layout/target3"/>
    <dgm:cxn modelId="{E6F5E837-7554-4730-A6E4-171C769AA2AD}" type="presParOf" srcId="{333A1088-737F-45CB-B68E-254E46348037}" destId="{6140AFEC-043D-4C43-A2F9-D0F5331DF3A3}" srcOrd="5" destOrd="0" presId="urn:microsoft.com/office/officeart/2005/8/layout/target3"/>
    <dgm:cxn modelId="{59A76B8C-35DF-409C-8214-81F9B5C1A5D7}" type="presParOf" srcId="{333A1088-737F-45CB-B68E-254E46348037}" destId="{9358AC05-5D7D-4327-9F80-1AD486AEA664}" srcOrd="6" destOrd="0" presId="urn:microsoft.com/office/officeart/2005/8/layout/target3"/>
    <dgm:cxn modelId="{7E5ECA4A-41CE-4FB3-BC6F-FA648924929D}" type="presParOf" srcId="{333A1088-737F-45CB-B68E-254E46348037}" destId="{313FC574-E1CD-4FB4-B054-0B805CE0447D}" srcOrd="7" destOrd="0" presId="urn:microsoft.com/office/officeart/2005/8/layout/target3"/>
    <dgm:cxn modelId="{9B33561E-E9CC-4DF1-B6CF-27A1836E6527}" type="presParOf" srcId="{333A1088-737F-45CB-B68E-254E46348037}" destId="{619D679B-A015-4ECF-8348-D1034C574F40}" srcOrd="8" destOrd="0" presId="urn:microsoft.com/office/officeart/2005/8/layout/target3"/>
    <dgm:cxn modelId="{FD847562-52A5-4ED3-B4DF-D322F33ED264}" type="presParOf" srcId="{333A1088-737F-45CB-B68E-254E46348037}" destId="{322283A8-4A27-4CDA-BAE3-F381106A9174}" srcOrd="9" destOrd="0" presId="urn:microsoft.com/office/officeart/2005/8/layout/target3"/>
    <dgm:cxn modelId="{5C68009B-F50F-41E9-91A9-A40C17AE4D5A}" type="presParOf" srcId="{333A1088-737F-45CB-B68E-254E46348037}" destId="{FFC9F71D-1B4F-4AD9-A4A6-86ADEFC8AF5C}" srcOrd="10" destOrd="0" presId="urn:microsoft.com/office/officeart/2005/8/layout/target3"/>
    <dgm:cxn modelId="{2F56FC5E-E28B-489D-A874-D60673B6AEA9}" type="presParOf" srcId="{333A1088-737F-45CB-B68E-254E46348037}" destId="{25B08C86-7E15-44DC-BE7F-FFB55DD49D12}" srcOrd="11" destOrd="0" presId="urn:microsoft.com/office/officeart/2005/8/layout/target3"/>
    <dgm:cxn modelId="{76892CE2-6304-4DDA-B6B5-011CDE012402}" type="presParOf" srcId="{333A1088-737F-45CB-B68E-254E46348037}" destId="{76644BE8-9D7C-4C09-B250-3D10AF48CBB7}" srcOrd="12" destOrd="0" presId="urn:microsoft.com/office/officeart/2005/8/layout/target3"/>
    <dgm:cxn modelId="{F8A52BB9-6EE8-40EC-B0BA-F51F08D37CDD}" type="presParOf" srcId="{333A1088-737F-45CB-B68E-254E46348037}" destId="{EE85B701-7295-41C0-BA7A-34D3756A2AE6}" srcOrd="13" destOrd="0" presId="urn:microsoft.com/office/officeart/2005/8/layout/target3"/>
    <dgm:cxn modelId="{3E853F4A-75D2-46CB-840E-4D39308A3850}" type="presParOf" srcId="{333A1088-737F-45CB-B68E-254E46348037}" destId="{8BEBB6EC-1DAA-4CAC-8A25-BC0FCBD5DBD5}" srcOrd="14" destOrd="0" presId="urn:microsoft.com/office/officeart/2005/8/layout/target3"/>
    <dgm:cxn modelId="{F654A5C3-C5FD-48E7-9EFF-0AFEC43F0B86}" type="presParOf" srcId="{333A1088-737F-45CB-B68E-254E46348037}" destId="{AED2198E-93D5-4001-81B4-73124B309672}" srcOrd="15" destOrd="0" presId="urn:microsoft.com/office/officeart/2005/8/layout/target3"/>
    <dgm:cxn modelId="{8050A82A-29FA-49CE-A7C9-8BC440CDE92B}" type="presParOf" srcId="{333A1088-737F-45CB-B68E-254E46348037}" destId="{2BE915AB-18AA-4053-B92C-3BFC9ED204BB}" srcOrd="16" destOrd="0" presId="urn:microsoft.com/office/officeart/2005/8/layout/target3"/>
    <dgm:cxn modelId="{DACD5EAC-87D7-4DFC-947F-89C8DB726BCC}" type="presParOf" srcId="{333A1088-737F-45CB-B68E-254E46348037}" destId="{6BB5E863-4638-4E1D-BFDE-399D028AC4ED}" srcOrd="17" destOrd="0" presId="urn:microsoft.com/office/officeart/2005/8/layout/target3"/>
    <dgm:cxn modelId="{99929E38-B294-4DDD-BC8A-344254E42B6B}" type="presParOf" srcId="{333A1088-737F-45CB-B68E-254E46348037}" destId="{5A5FFA88-C948-4069-8E93-59FA12366E83}" srcOrd="18" destOrd="0" presId="urn:microsoft.com/office/officeart/2005/8/layout/target3"/>
    <dgm:cxn modelId="{C9738B8E-128A-4E0C-B833-6BCEAFBDB8C6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VY_32_INOVACE_18_Přírodověda 4.ročník_Savci našich polí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Savci našich polí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ll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pull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pull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pull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pull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>
    <p:pull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>
    <p:pull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pull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C38AF8F-EB41-4509-A7B3-557CBE23DA24}" type="datetimeFigureOut">
              <a:rPr lang="cs-CZ" smtClean="0"/>
              <a:t>3.4.2012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192A0F2-9978-4D6B-9329-83537DB64AB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ll dir="u"/>
  </p:transition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62595480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 NAŠICH POLÍ</a:t>
            </a:r>
            <a:endParaRPr lang="cs-CZ" dirty="0"/>
          </a:p>
        </p:txBody>
      </p:sp>
      <p:pic>
        <p:nvPicPr>
          <p:cNvPr id="6" name="Zástupný symbol pro obsah 5" descr="thumbnailCA1NQHIM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844824"/>
            <a:ext cx="28575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 descr="thumbnailCA3PYHGG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908720"/>
            <a:ext cx="193357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Obrázek 7" descr="thumbnailCAOP711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75856" y="4509120"/>
            <a:ext cx="2857500" cy="189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žákům 4. ročníku.</a:t>
            </a:r>
          </a:p>
          <a:p>
            <a:r>
              <a:rPr lang="cs-CZ" dirty="0" smtClean="0"/>
              <a:t>Formou výkladu seznámí žáky blíže s některými savci našich polí.</a:t>
            </a:r>
            <a:endParaRPr lang="cs-CZ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NAŠICH POLÍ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Živočichové žijící na poli dokonale splývají s okolím, aby se zde mohli lépe skrýt před nepřáteli.</a:t>
            </a:r>
          </a:p>
          <a:p>
            <a:r>
              <a:rPr lang="cs-CZ" dirty="0" smtClean="0"/>
              <a:t>Dostatek potravy jim poskytují polní plodiny, které zde pěstuje člověk.</a:t>
            </a:r>
          </a:p>
          <a:p>
            <a:endParaRPr lang="cs-CZ" dirty="0"/>
          </a:p>
        </p:txBody>
      </p:sp>
      <p:pic>
        <p:nvPicPr>
          <p:cNvPr id="4" name="Obrázek 3" descr="thumbnailCA6MG0P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3861048"/>
            <a:ext cx="2143125" cy="197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thumbnailCAK6VVB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4005064"/>
            <a:ext cx="2857500" cy="1905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KRTEK 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naším jediným </a:t>
            </a:r>
            <a:r>
              <a:rPr lang="cs-CZ" dirty="0" smtClean="0">
                <a:solidFill>
                  <a:srgbClr val="FF0000"/>
                </a:solidFill>
              </a:rPr>
              <a:t>podzemním savcem.</a:t>
            </a:r>
          </a:p>
          <a:p>
            <a:r>
              <a:rPr lang="cs-CZ" dirty="0" smtClean="0"/>
              <a:t>Má svalnaté </a:t>
            </a:r>
            <a:r>
              <a:rPr lang="cs-CZ" dirty="0" smtClean="0">
                <a:solidFill>
                  <a:srgbClr val="FF0000"/>
                </a:solidFill>
              </a:rPr>
              <a:t>přední končetiny </a:t>
            </a:r>
            <a:r>
              <a:rPr lang="cs-CZ" dirty="0" smtClean="0"/>
              <a:t>s velkými drápy.</a:t>
            </a:r>
          </a:p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hmyzožravec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thumbnailCA2XJCK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188640"/>
            <a:ext cx="1428750" cy="9525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Obrázek 4" descr="thumbnailCABZTGN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3717032"/>
            <a:ext cx="2857500" cy="2238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Obrázek 5" descr="thumbnailCAIUDIH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4048" y="3789040"/>
            <a:ext cx="2857500" cy="2143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HRABOŠ POLNÍ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Jeden z našich </a:t>
            </a:r>
            <a:r>
              <a:rPr lang="cs-CZ" dirty="0" smtClean="0">
                <a:solidFill>
                  <a:srgbClr val="FF0000"/>
                </a:solidFill>
              </a:rPr>
              <a:t>nejhojnějších </a:t>
            </a:r>
            <a:r>
              <a:rPr lang="cs-CZ" dirty="0" smtClean="0"/>
              <a:t>malých savců.</a:t>
            </a:r>
          </a:p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býložravec </a:t>
            </a:r>
            <a:r>
              <a:rPr lang="cs-CZ" dirty="0" smtClean="0"/>
              <a:t>(zelené části rostlin, semena).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Zásoby zrní </a:t>
            </a:r>
            <a:r>
              <a:rPr lang="cs-CZ" dirty="0" smtClean="0"/>
              <a:t>shromažďuje během roku do svých podzemních chodeb, kde přezimuje.</a:t>
            </a:r>
            <a:endParaRPr lang="cs-CZ" dirty="0"/>
          </a:p>
        </p:txBody>
      </p:sp>
      <p:pic>
        <p:nvPicPr>
          <p:cNvPr id="4" name="Obrázek 3" descr="thumbnailCA59B0G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88224" y="188640"/>
            <a:ext cx="1524000" cy="1247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CQ0EH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4077072"/>
            <a:ext cx="2857500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AF5H0J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76256" y="3645024"/>
            <a:ext cx="1524000" cy="1238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Obrázek 6" descr="thumbnailCADI06EV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4509120"/>
            <a:ext cx="1066800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KŘEČEK POLNÍ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pestře zbarven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Vyhrabává si hluboké </a:t>
            </a:r>
            <a:r>
              <a:rPr lang="cs-CZ" dirty="0" smtClean="0">
                <a:solidFill>
                  <a:srgbClr val="FF0000"/>
                </a:solidFill>
              </a:rPr>
              <a:t>chodby</a:t>
            </a:r>
            <a:r>
              <a:rPr lang="cs-CZ" dirty="0" smtClean="0"/>
              <a:t> s několika </a:t>
            </a:r>
            <a:r>
              <a:rPr lang="cs-CZ" dirty="0" smtClean="0">
                <a:solidFill>
                  <a:srgbClr val="FF0000"/>
                </a:solidFill>
              </a:rPr>
              <a:t>zásobárnami</a:t>
            </a:r>
            <a:r>
              <a:rPr lang="cs-CZ" dirty="0" smtClean="0"/>
              <a:t>. Do nich si v </a:t>
            </a:r>
            <a:r>
              <a:rPr lang="cs-CZ" dirty="0" smtClean="0">
                <a:solidFill>
                  <a:srgbClr val="FF0000"/>
                </a:solidFill>
              </a:rPr>
              <a:t>lícních torbách </a:t>
            </a:r>
            <a:r>
              <a:rPr lang="cs-CZ" dirty="0" smtClean="0"/>
              <a:t>přenáší zásoby na zimu.</a:t>
            </a:r>
          </a:p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všežravec</a:t>
            </a:r>
            <a:r>
              <a:rPr lang="cs-CZ" dirty="0" smtClean="0"/>
              <a:t> (obilí, semena, zelené rostliny, hmyz, mláďata ptáků).</a:t>
            </a:r>
            <a:endParaRPr lang="cs-CZ" dirty="0"/>
          </a:p>
        </p:txBody>
      </p:sp>
      <p:pic>
        <p:nvPicPr>
          <p:cNvPr id="4" name="Obrázek 3" descr="thumbnailCA4S3EK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4581128"/>
            <a:ext cx="2857500" cy="1952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9TN41P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20272" y="260648"/>
            <a:ext cx="1200150" cy="1524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4QKBI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63688" y="4581128"/>
            <a:ext cx="1504950" cy="1885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ZAJÍC POLNÍ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Jako </a:t>
            </a:r>
            <a:r>
              <a:rPr lang="cs-CZ" dirty="0" smtClean="0">
                <a:solidFill>
                  <a:srgbClr val="FF0000"/>
                </a:solidFill>
              </a:rPr>
              <a:t>pelech</a:t>
            </a:r>
            <a:r>
              <a:rPr lang="cs-CZ" dirty="0" smtClean="0"/>
              <a:t> mu slouží vyhloubené jamky.</a:t>
            </a:r>
          </a:p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býložravec</a:t>
            </a:r>
            <a:r>
              <a:rPr lang="cs-CZ" dirty="0" smtClean="0"/>
              <a:t>.</a:t>
            </a:r>
          </a:p>
          <a:p>
            <a:r>
              <a:rPr lang="cs-CZ" dirty="0" smtClean="0"/>
              <a:t>Zajíci dosahují </a:t>
            </a:r>
            <a:r>
              <a:rPr lang="cs-CZ" dirty="0" smtClean="0">
                <a:solidFill>
                  <a:srgbClr val="FF0000"/>
                </a:solidFill>
              </a:rPr>
              <a:t>rychlosti</a:t>
            </a:r>
            <a:r>
              <a:rPr lang="cs-CZ" dirty="0" smtClean="0"/>
              <a:t> až </a:t>
            </a:r>
            <a:r>
              <a:rPr lang="cs-CZ" dirty="0" smtClean="0"/>
              <a:t>55 km/h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" name="Obrázek 3" descr="thumbnailCA7ULQU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44208" y="188640"/>
            <a:ext cx="1524000" cy="1314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83DJL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861048"/>
            <a:ext cx="2857500" cy="228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5G54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3648" y="4005064"/>
            <a:ext cx="2857500" cy="1895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SRNEC OBECNÝ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Vyskytuje se </a:t>
            </a:r>
            <a:r>
              <a:rPr lang="cs-CZ" dirty="0" smtClean="0">
                <a:solidFill>
                  <a:srgbClr val="FF0000"/>
                </a:solidFill>
              </a:rPr>
              <a:t>stále častěji </a:t>
            </a:r>
            <a:r>
              <a:rPr lang="cs-CZ" dirty="0" smtClean="0"/>
              <a:t>na polích.</a:t>
            </a:r>
          </a:p>
          <a:p>
            <a:r>
              <a:rPr lang="cs-CZ" dirty="0" smtClean="0"/>
              <a:t>Samci mají </a:t>
            </a:r>
            <a:r>
              <a:rPr lang="cs-CZ" dirty="0" smtClean="0">
                <a:solidFill>
                  <a:srgbClr val="FF0000"/>
                </a:solidFill>
              </a:rPr>
              <a:t>paroží</a:t>
            </a:r>
            <a:r>
              <a:rPr lang="cs-CZ" dirty="0" smtClean="0"/>
              <a:t>, které shazují na podzim.</a:t>
            </a:r>
          </a:p>
          <a:p>
            <a:r>
              <a:rPr lang="cs-CZ" dirty="0" smtClean="0"/>
              <a:t>Je </a:t>
            </a:r>
            <a:r>
              <a:rPr lang="cs-CZ" dirty="0" smtClean="0">
                <a:solidFill>
                  <a:srgbClr val="FF0000"/>
                </a:solidFill>
              </a:rPr>
              <a:t>býložravec </a:t>
            </a:r>
            <a:r>
              <a:rPr lang="cs-CZ" dirty="0" smtClean="0"/>
              <a:t>(tráva, větvičky, pupeny, lesní plody).</a:t>
            </a:r>
          </a:p>
          <a:p>
            <a:endParaRPr lang="cs-CZ" dirty="0"/>
          </a:p>
        </p:txBody>
      </p:sp>
      <p:pic>
        <p:nvPicPr>
          <p:cNvPr id="4" name="Obrázek 3" descr="thumbnailCA1VT9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4048" y="4005064"/>
            <a:ext cx="2857500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29P2M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116632"/>
            <a:ext cx="1933575" cy="1933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2NFYT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35696" y="3501008"/>
            <a:ext cx="189547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LASICE HRANOSTAJ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Obývá</a:t>
            </a:r>
            <a:r>
              <a:rPr lang="cs-CZ" dirty="0" smtClean="0"/>
              <a:t> malé dutiny.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 zimě </a:t>
            </a:r>
            <a:r>
              <a:rPr lang="cs-CZ" dirty="0" smtClean="0"/>
              <a:t>se její hnědá srst mění na bílou (černá špička ocasu zůstává nezměněná).</a:t>
            </a:r>
          </a:p>
          <a:p>
            <a:r>
              <a:rPr lang="cs-CZ" dirty="0" smtClean="0"/>
              <a:t>Živí se </a:t>
            </a:r>
            <a:r>
              <a:rPr lang="cs-CZ" dirty="0" smtClean="0">
                <a:solidFill>
                  <a:srgbClr val="FF0000"/>
                </a:solidFill>
              </a:rPr>
              <a:t>masožravě</a:t>
            </a:r>
            <a:r>
              <a:rPr lang="cs-CZ" dirty="0" smtClean="0"/>
              <a:t> (myši, hraboši apod.).</a:t>
            </a:r>
            <a:endParaRPr lang="cs-CZ" dirty="0"/>
          </a:p>
        </p:txBody>
      </p:sp>
      <p:pic>
        <p:nvPicPr>
          <p:cNvPr id="4" name="Obrázek 3" descr="thumbnailCA1OH7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04664"/>
            <a:ext cx="1247775" cy="1724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 descr="thumbnailCAE1SN3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861048"/>
            <a:ext cx="2857500" cy="1933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 descr="thumbnailCAN55DB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20072" y="3789040"/>
            <a:ext cx="2828925" cy="2114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sz="2000" dirty="0"/>
              <a:t>MGR.VĚRA ŠTIKOVÁ. </a:t>
            </a:r>
            <a:r>
              <a:rPr lang="cs-CZ" sz="2000" i="1" dirty="0"/>
              <a:t>Člověk a jeho svět</a:t>
            </a:r>
            <a:r>
              <a:rPr lang="cs-CZ" sz="2000" dirty="0"/>
              <a:t>: </a:t>
            </a:r>
            <a:r>
              <a:rPr lang="cs-CZ" sz="2000" i="1" dirty="0"/>
              <a:t>Přírodověda pro 4.ročník</a:t>
            </a:r>
            <a:r>
              <a:rPr lang="cs-CZ" sz="2000" dirty="0"/>
              <a:t>. druhé vydání. Nový Malín: NOVÁ </a:t>
            </a:r>
            <a:r>
              <a:rPr lang="cs-CZ" sz="2000" dirty="0" err="1"/>
              <a:t>ŠKOLA,s.r.o</a:t>
            </a:r>
            <a:r>
              <a:rPr lang="cs-CZ" sz="2000" dirty="0"/>
              <a:t>., 2011. ISBN 978-80-7289-211-2. </a:t>
            </a:r>
          </a:p>
          <a:p>
            <a:endParaRPr lang="cs-CZ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53</TotalTime>
  <Words>277</Words>
  <Application>Microsoft Office PowerPoint</Application>
  <PresentationFormat>Předvádění na obrazovce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Medián</vt:lpstr>
      <vt:lpstr>Prezentace aplikace PowerPoint</vt:lpstr>
      <vt:lpstr>SAVCI NAŠICH POLÍ</vt:lpstr>
      <vt:lpstr>ANOTACE</vt:lpstr>
      <vt:lpstr>ŽIVOČICHOVÉ NAŠICH POLÍ</vt:lpstr>
      <vt:lpstr>KRTEK OBECNÝ</vt:lpstr>
      <vt:lpstr>HRABOŠ POLNÍ</vt:lpstr>
      <vt:lpstr>KŘEČEK POLNÍ</vt:lpstr>
      <vt:lpstr>ZAJÍC POLNÍ</vt:lpstr>
      <vt:lpstr>SRNEC OBECNÝ</vt:lpstr>
      <vt:lpstr>LASICE HRANOSTAJ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Guest</dc:creator>
  <cp:lastModifiedBy>Martin Králík</cp:lastModifiedBy>
  <cp:revision>21</cp:revision>
  <dcterms:created xsi:type="dcterms:W3CDTF">2012-03-11T13:32:32Z</dcterms:created>
  <dcterms:modified xsi:type="dcterms:W3CDTF">2012-04-03T21:04:10Z</dcterms:modified>
</cp:coreProperties>
</file>