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VY_32_INOVACE_19_Přírodověda 4.ročník_Rostliny na loukách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Rostliny na loukách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8BF54D-67A5-4EA4-AA43-493185FE1E22}" type="presOf" srcId="{D1D4F407-5343-4D3F-B5B9-D407B03CAEB4}" destId="{AED2198E-93D5-4001-81B4-73124B309672}" srcOrd="1" destOrd="0" presId="urn:microsoft.com/office/officeart/2005/8/layout/target3"/>
    <dgm:cxn modelId="{6DF06CDB-37E9-429F-AF85-F910FDBC12F5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9D8ECA2-79D3-405E-AB4E-9FC7E5A59893}" type="presOf" srcId="{B651F6E3-6281-48DB-9319-2AEAFDAE7572}" destId="{619D679B-A015-4ECF-8348-D1034C574F40}" srcOrd="0" destOrd="0" presId="urn:microsoft.com/office/officeart/2005/8/layout/target3"/>
    <dgm:cxn modelId="{4A05029C-1E70-442B-B80B-294168818C2D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C7AEF59-319E-480D-8E0D-DDDD826840E7}" type="presOf" srcId="{D1D4F407-5343-4D3F-B5B9-D407B03CAEB4}" destId="{D005CE8C-CC26-4C3E-AC11-E15060ECD759}" srcOrd="0" destOrd="0" presId="urn:microsoft.com/office/officeart/2005/8/layout/target3"/>
    <dgm:cxn modelId="{398ACE20-EA0A-4F52-89B6-4B9D6E120D5C}" type="presOf" srcId="{D1B46980-6531-4606-95E6-44980827E919}" destId="{6140AFEC-043D-4C43-A2F9-D0F5331DF3A3}" srcOrd="0" destOrd="0" presId="urn:microsoft.com/office/officeart/2005/8/layout/target3"/>
    <dgm:cxn modelId="{FB6C5A36-F047-436E-9E77-05CCF0CA0364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47CFADE-2243-4AC7-AB19-8334EE4BF178}" type="presOf" srcId="{D8197B8C-B260-4A16-BDF4-0947B075E274}" destId="{25B08C86-7E15-44DC-BE7F-FFB55DD49D12}" srcOrd="0" destOrd="0" presId="urn:microsoft.com/office/officeart/2005/8/layout/target3"/>
    <dgm:cxn modelId="{5D773187-3933-4A8C-A99E-53513310CE80}" type="presOf" srcId="{4C35D32F-0EAB-4CD7-82EE-45574DC2A586}" destId="{890E4F0B-2866-4A3F-A3C7-2A14B1797930}" srcOrd="1" destOrd="0" presId="urn:microsoft.com/office/officeart/2005/8/layout/target3"/>
    <dgm:cxn modelId="{9D6C63EC-B6C4-4F6D-9264-BBDDA5DD2A27}" type="presOf" srcId="{757F3AB3-0718-4624-B441-E567A8F0AB56}" destId="{333A1088-737F-45CB-B68E-254E46348037}" srcOrd="0" destOrd="0" presId="urn:microsoft.com/office/officeart/2005/8/layout/target3"/>
    <dgm:cxn modelId="{54019535-66C1-4356-A153-DFA8987A3A0C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8D046EC-60C0-4F6B-86A9-8D044B997772}" type="presParOf" srcId="{333A1088-737F-45CB-B68E-254E46348037}" destId="{F5ABB229-8D3B-4694-996A-96F23CF14429}" srcOrd="0" destOrd="0" presId="urn:microsoft.com/office/officeart/2005/8/layout/target3"/>
    <dgm:cxn modelId="{8FB35B55-465F-44AD-BF74-4181BF3C2A48}" type="presParOf" srcId="{333A1088-737F-45CB-B68E-254E46348037}" destId="{F41139FD-01EE-4571-8B17-4FB00FC51163}" srcOrd="1" destOrd="0" presId="urn:microsoft.com/office/officeart/2005/8/layout/target3"/>
    <dgm:cxn modelId="{6BCA4E10-B338-4738-8D5E-9FBBC2886F7C}" type="presParOf" srcId="{333A1088-737F-45CB-B68E-254E46348037}" destId="{D005CE8C-CC26-4C3E-AC11-E15060ECD759}" srcOrd="2" destOrd="0" presId="urn:microsoft.com/office/officeart/2005/8/layout/target3"/>
    <dgm:cxn modelId="{34A5BE72-9C08-4A26-BDFD-973E531CD092}" type="presParOf" srcId="{333A1088-737F-45CB-B68E-254E46348037}" destId="{2C702D82-9B77-49B7-9568-BB8EB47C3372}" srcOrd="3" destOrd="0" presId="urn:microsoft.com/office/officeart/2005/8/layout/target3"/>
    <dgm:cxn modelId="{24F08AC3-1A59-4FDF-9604-75C725AE2F5C}" type="presParOf" srcId="{333A1088-737F-45CB-B68E-254E46348037}" destId="{A52A0455-90FF-4808-ABD0-F02540D31D5A}" srcOrd="4" destOrd="0" presId="urn:microsoft.com/office/officeart/2005/8/layout/target3"/>
    <dgm:cxn modelId="{9748FE97-5084-4340-9BE3-2B849693DBF7}" type="presParOf" srcId="{333A1088-737F-45CB-B68E-254E46348037}" destId="{6140AFEC-043D-4C43-A2F9-D0F5331DF3A3}" srcOrd="5" destOrd="0" presId="urn:microsoft.com/office/officeart/2005/8/layout/target3"/>
    <dgm:cxn modelId="{1328CFF9-36DB-4E97-BD59-775DA2462399}" type="presParOf" srcId="{333A1088-737F-45CB-B68E-254E46348037}" destId="{9358AC05-5D7D-4327-9F80-1AD486AEA664}" srcOrd="6" destOrd="0" presId="urn:microsoft.com/office/officeart/2005/8/layout/target3"/>
    <dgm:cxn modelId="{E5AE0F67-3871-49E4-85CE-E6D696A1F07F}" type="presParOf" srcId="{333A1088-737F-45CB-B68E-254E46348037}" destId="{313FC574-E1CD-4FB4-B054-0B805CE0447D}" srcOrd="7" destOrd="0" presId="urn:microsoft.com/office/officeart/2005/8/layout/target3"/>
    <dgm:cxn modelId="{298BCCD0-2DE5-41E5-92CC-3FE4772E37AF}" type="presParOf" srcId="{333A1088-737F-45CB-B68E-254E46348037}" destId="{619D679B-A015-4ECF-8348-D1034C574F40}" srcOrd="8" destOrd="0" presId="urn:microsoft.com/office/officeart/2005/8/layout/target3"/>
    <dgm:cxn modelId="{DB69E86B-FE6D-4466-8D1F-2FBCC9E279AB}" type="presParOf" srcId="{333A1088-737F-45CB-B68E-254E46348037}" destId="{322283A8-4A27-4CDA-BAE3-F381106A9174}" srcOrd="9" destOrd="0" presId="urn:microsoft.com/office/officeart/2005/8/layout/target3"/>
    <dgm:cxn modelId="{F23E50DA-1542-4326-B920-9BBE314559A4}" type="presParOf" srcId="{333A1088-737F-45CB-B68E-254E46348037}" destId="{FFC9F71D-1B4F-4AD9-A4A6-86ADEFC8AF5C}" srcOrd="10" destOrd="0" presId="urn:microsoft.com/office/officeart/2005/8/layout/target3"/>
    <dgm:cxn modelId="{5516C173-C3A9-49D5-83D0-5A61E1FD39F2}" type="presParOf" srcId="{333A1088-737F-45CB-B68E-254E46348037}" destId="{25B08C86-7E15-44DC-BE7F-FFB55DD49D12}" srcOrd="11" destOrd="0" presId="urn:microsoft.com/office/officeart/2005/8/layout/target3"/>
    <dgm:cxn modelId="{6A31BD77-3DFD-4E1A-9EEB-3E9DA4929E8C}" type="presParOf" srcId="{333A1088-737F-45CB-B68E-254E46348037}" destId="{76644BE8-9D7C-4C09-B250-3D10AF48CBB7}" srcOrd="12" destOrd="0" presId="urn:microsoft.com/office/officeart/2005/8/layout/target3"/>
    <dgm:cxn modelId="{97DE8540-731E-49F2-A25F-E723F9F34ACA}" type="presParOf" srcId="{333A1088-737F-45CB-B68E-254E46348037}" destId="{EE85B701-7295-41C0-BA7A-34D3756A2AE6}" srcOrd="13" destOrd="0" presId="urn:microsoft.com/office/officeart/2005/8/layout/target3"/>
    <dgm:cxn modelId="{B8024543-36FE-4EE4-B826-5CD6857E26A6}" type="presParOf" srcId="{333A1088-737F-45CB-B68E-254E46348037}" destId="{8BEBB6EC-1DAA-4CAC-8A25-BC0FCBD5DBD5}" srcOrd="14" destOrd="0" presId="urn:microsoft.com/office/officeart/2005/8/layout/target3"/>
    <dgm:cxn modelId="{A61A374C-316E-443B-B835-132BF65859AC}" type="presParOf" srcId="{333A1088-737F-45CB-B68E-254E46348037}" destId="{AED2198E-93D5-4001-81B4-73124B309672}" srcOrd="15" destOrd="0" presId="urn:microsoft.com/office/officeart/2005/8/layout/target3"/>
    <dgm:cxn modelId="{F9BF4FB7-713D-467B-8F15-23E68923ABB8}" type="presParOf" srcId="{333A1088-737F-45CB-B68E-254E46348037}" destId="{2BE915AB-18AA-4053-B92C-3BFC9ED204BB}" srcOrd="16" destOrd="0" presId="urn:microsoft.com/office/officeart/2005/8/layout/target3"/>
    <dgm:cxn modelId="{A514AD35-02AD-4EDC-9475-555B22031EE6}" type="presParOf" srcId="{333A1088-737F-45CB-B68E-254E46348037}" destId="{6BB5E863-4638-4E1D-BFDE-399D028AC4ED}" srcOrd="17" destOrd="0" presId="urn:microsoft.com/office/officeart/2005/8/layout/target3"/>
    <dgm:cxn modelId="{5C318D3C-00A0-4A01-80FD-DCD9C9E4D23C}" type="presParOf" srcId="{333A1088-737F-45CB-B68E-254E46348037}" destId="{5A5FFA88-C948-4069-8E93-59FA12366E83}" srcOrd="18" destOrd="0" presId="urn:microsoft.com/office/officeart/2005/8/layout/target3"/>
    <dgm:cxn modelId="{6EC3D654-845E-48A2-8FB8-00F1A804C6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VY_32_INOVACE_19_Přírodověda 4.ročník_Rostliny na loukách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Rostliny na loukách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"/>
                <a:satMod val="25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12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6B7C9096-863E-441C-B584-E9458470CC5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DCFF30B9-F252-4E6B-8987-1524B902BA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9096-863E-441C-B584-E9458470CC5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30B9-F252-4E6B-8987-1524B902BA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9096-863E-441C-B584-E9458470CC5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30B9-F252-4E6B-8987-1524B902BA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9096-863E-441C-B584-E9458470CC5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30B9-F252-4E6B-8987-1524B902BA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B7C9096-863E-441C-B584-E9458470CC5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CFF30B9-F252-4E6B-8987-1524B902BACC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6B7C9096-863E-441C-B584-E9458470CC5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DCFF30B9-F252-4E6B-8987-1524B902BA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9096-863E-441C-B584-E9458470CC5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30B9-F252-4E6B-8987-1524B902BA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9096-863E-441C-B584-E9458470CC5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30B9-F252-4E6B-8987-1524B902BA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9096-863E-441C-B584-E9458470CC5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30B9-F252-4E6B-8987-1524B902BA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9096-863E-441C-B584-E9458470CC5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30B9-F252-4E6B-8987-1524B902BA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C9096-863E-441C-B584-E9458470CC5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F30B9-F252-4E6B-8987-1524B902BA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6B7C9096-863E-441C-B584-E9458470CC5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DCFF30B9-F252-4E6B-8987-1524B902BAC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pull dir="r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23.jpeg"/><Relationship Id="rId4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NA LOUKÁCH</a:t>
            </a:r>
            <a:endParaRPr lang="cs-CZ" dirty="0"/>
          </a:p>
        </p:txBody>
      </p:sp>
      <p:pic>
        <p:nvPicPr>
          <p:cNvPr id="6" name="Zástupný symbol pro obsah 5" descr="MB90020349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2708920"/>
            <a:ext cx="2448272" cy="27649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 descr="MB9002035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2200" y="1628800"/>
            <a:ext cx="2116832" cy="2808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určena k výkladu.</a:t>
            </a:r>
          </a:p>
          <a:p>
            <a:r>
              <a:rPr lang="cs-CZ" dirty="0" smtClean="0"/>
              <a:t>Žáci si zde zopakují a prohloubí své znalosti o rostlinách na louce.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LOUKY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</a:t>
            </a:r>
            <a:r>
              <a:rPr lang="cs-CZ" dirty="0" smtClean="0">
                <a:solidFill>
                  <a:srgbClr val="FF0000"/>
                </a:solidFill>
              </a:rPr>
              <a:t>přírodní ekosystémy obhospodařované člověkem.</a:t>
            </a:r>
          </a:p>
          <a:p>
            <a:r>
              <a:rPr lang="cs-CZ" dirty="0" smtClean="0"/>
              <a:t>Bez péče člověka začnou louky zarůstat a navrací se k lesnímu ekosystému.</a:t>
            </a:r>
          </a:p>
          <a:p>
            <a:r>
              <a:rPr lang="cs-CZ" dirty="0" smtClean="0"/>
              <a:t>Rostou zde převážně </a:t>
            </a:r>
            <a:r>
              <a:rPr lang="cs-CZ" dirty="0" smtClean="0">
                <a:solidFill>
                  <a:srgbClr val="FF0000"/>
                </a:solidFill>
              </a:rPr>
              <a:t>luční trávy a byliny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 descr="MH90043331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0232" y="4653136"/>
            <a:ext cx="2088232" cy="2088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MB90016397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404664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MB90043853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87624" y="4725144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VYUŽITÍ LOUKY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32511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Krmivo pro hospodářská zvířata</a:t>
            </a:r>
          </a:p>
          <a:p>
            <a:r>
              <a:rPr lang="cs-CZ" dirty="0" smtClean="0"/>
              <a:t>- pastviny</a:t>
            </a:r>
            <a:r>
              <a:rPr lang="cs-CZ" dirty="0" smtClean="0"/>
              <a:t>,</a:t>
            </a:r>
          </a:p>
          <a:p>
            <a:r>
              <a:rPr lang="cs-CZ" dirty="0" smtClean="0"/>
              <a:t>- sečení luk - zpravidla </a:t>
            </a:r>
            <a:r>
              <a:rPr lang="cs-CZ" dirty="0" smtClean="0"/>
              <a:t>dvakrát ročně:</a:t>
            </a:r>
          </a:p>
          <a:p>
            <a:r>
              <a:rPr lang="cs-CZ" dirty="0" smtClean="0"/>
              <a:t>                    </a:t>
            </a:r>
            <a:r>
              <a:rPr lang="cs-CZ" dirty="0" smtClean="0"/>
              <a:t>- začátkem </a:t>
            </a:r>
            <a:r>
              <a:rPr lang="cs-CZ" dirty="0" smtClean="0"/>
              <a:t>léta (první senoseč),</a:t>
            </a:r>
          </a:p>
          <a:p>
            <a:r>
              <a:rPr lang="cs-CZ" dirty="0" smtClean="0"/>
              <a:t>                    </a:t>
            </a:r>
            <a:r>
              <a:rPr lang="cs-CZ" dirty="0" smtClean="0"/>
              <a:t>- koncem </a:t>
            </a:r>
            <a:r>
              <a:rPr lang="cs-CZ" dirty="0" smtClean="0"/>
              <a:t>léta (otava).</a:t>
            </a:r>
          </a:p>
          <a:p>
            <a:endParaRPr lang="cs-CZ" dirty="0" smtClean="0"/>
          </a:p>
        </p:txBody>
      </p:sp>
      <p:pic>
        <p:nvPicPr>
          <p:cNvPr id="4" name="Obrázek 3" descr="MB90040669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76256" y="1772816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thumbnailCA0TKR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5157192"/>
            <a:ext cx="1885950" cy="1257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thumbnailCA8346V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4437112"/>
            <a:ext cx="2828925" cy="2124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thumbnailCAARM2OI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99592" y="4005064"/>
            <a:ext cx="1371600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thumbnailCAI6GU0S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9512" y="548680"/>
            <a:ext cx="2448272" cy="15995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LUČNÍ TRÁVY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Trávy mají podobnou </a:t>
            </a:r>
            <a:r>
              <a:rPr lang="cs-CZ" dirty="0" smtClean="0">
                <a:solidFill>
                  <a:srgbClr val="FF0000"/>
                </a:solidFill>
              </a:rPr>
              <a:t>stavbu těla </a:t>
            </a:r>
            <a:r>
              <a:rPr lang="cs-CZ" dirty="0" smtClean="0"/>
              <a:t>jako obilniny, patří do jedné skupiny </a:t>
            </a:r>
            <a:r>
              <a:rPr lang="cs-CZ" dirty="0" smtClean="0"/>
              <a:t>rostlin 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err="1" smtClean="0">
                <a:solidFill>
                  <a:srgbClr val="FF0000"/>
                </a:solidFill>
              </a:rPr>
              <a:t>lipnicovité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thumbnailCABUK53F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3501008"/>
            <a:ext cx="1609725" cy="2857500"/>
          </a:xfrm>
          <a:prstGeom prst="rect">
            <a:avLst/>
          </a:prstGeom>
        </p:spPr>
      </p:pic>
      <p:sp>
        <p:nvSpPr>
          <p:cNvPr id="5" name="Šipka doleva 4"/>
          <p:cNvSpPr/>
          <p:nvPr/>
        </p:nvSpPr>
        <p:spPr>
          <a:xfrm>
            <a:off x="4860032" y="3429000"/>
            <a:ext cx="2232248" cy="864096"/>
          </a:xfrm>
          <a:prstGeom prst="left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květenství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4716016" y="5445224"/>
            <a:ext cx="2808312" cy="936104"/>
          </a:xfrm>
          <a:prstGeom prst="left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ú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zký čárkovitý list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2339752" y="3501008"/>
            <a:ext cx="1800200" cy="864096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kolénko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619672" y="4653136"/>
            <a:ext cx="2520280" cy="1008112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utý stonek-stéblo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504" y="63093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Zopakuj si stavbu těla obilnin.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LUČNÍ TRÁVY</a:t>
            </a:r>
            <a:endParaRPr lang="cs-CZ" dirty="0"/>
          </a:p>
        </p:txBody>
      </p:sp>
      <p:pic>
        <p:nvPicPr>
          <p:cNvPr id="5" name="Obrázek 4" descr="thumbnailCAQS2G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2276872"/>
            <a:ext cx="1162050" cy="27622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thumbnailCAT2I06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2420888"/>
            <a:ext cx="1314450" cy="2514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thumbnailCAPGKF5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80112" y="2132856"/>
            <a:ext cx="1857375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thumbnailCAFOQI2Z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524328" y="2420888"/>
            <a:ext cx="1476375" cy="22002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Zástupný symbol pro obsah 13" descr="thumbnailCAKZX292.jp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tretch>
            <a:fillRect/>
          </a:stretch>
        </p:blipFill>
        <p:spPr>
          <a:xfrm>
            <a:off x="467544" y="2636912"/>
            <a:ext cx="1609725" cy="21621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ovéPole 14"/>
          <p:cNvSpPr txBox="1"/>
          <p:nvPr/>
        </p:nvSpPr>
        <p:spPr>
          <a:xfrm>
            <a:off x="611560" y="5157192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ipnice luční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39752" y="5229200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rha laločnatá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5157192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ojínek luční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96136" y="5157192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sárka luční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52320" y="5157192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ílek vytrvalý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28" y="623731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Znáš jejich jména?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BYLINY NA LOUCE</a:t>
            </a:r>
            <a:endParaRPr lang="cs-CZ" dirty="0"/>
          </a:p>
        </p:txBody>
      </p:sp>
      <p:pic>
        <p:nvPicPr>
          <p:cNvPr id="4" name="Zástupný symbol pro obsah 3" descr="thumbnailCAKNV7A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2420888"/>
            <a:ext cx="2114550" cy="2857500"/>
          </a:xfrm>
        </p:spPr>
      </p:pic>
      <p:pic>
        <p:nvPicPr>
          <p:cNvPr id="5" name="Obrázek 4" descr="thumbnailCAGKGQZ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2420888"/>
            <a:ext cx="1838325" cy="2857500"/>
          </a:xfrm>
          <a:prstGeom prst="rect">
            <a:avLst/>
          </a:prstGeom>
        </p:spPr>
      </p:pic>
      <p:pic>
        <p:nvPicPr>
          <p:cNvPr id="6" name="Obrázek 5" descr="thumbnailCARBCJV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2420888"/>
            <a:ext cx="1628775" cy="28575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55576" y="5661248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ampeliška lékařská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5661248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edmikráska obecná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32240" y="5733256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opretina bílá</a:t>
            </a:r>
            <a:endParaRPr lang="cs-CZ" sz="2400" dirty="0"/>
          </a:p>
        </p:txBody>
      </p:sp>
      <p:pic>
        <p:nvPicPr>
          <p:cNvPr id="10" name="Obrázek 9" descr="thumbnailCA22B42B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5536" y="2060848"/>
            <a:ext cx="742950" cy="9525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79512" y="62068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Určitě je poznáváš.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BYLINY NA LOUCE</a:t>
            </a:r>
            <a:endParaRPr lang="cs-CZ" dirty="0"/>
          </a:p>
        </p:txBody>
      </p:sp>
      <p:pic>
        <p:nvPicPr>
          <p:cNvPr id="4" name="Zástupný symbol pro obsah 3" descr="thumbnailCA8YHD7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2708920"/>
            <a:ext cx="1666875" cy="2514600"/>
          </a:xfrm>
        </p:spPr>
      </p:pic>
      <p:pic>
        <p:nvPicPr>
          <p:cNvPr id="6" name="Obrázek 5" descr="thumbnailCAD0J1I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2564904"/>
            <a:ext cx="1952625" cy="2857500"/>
          </a:xfrm>
          <a:prstGeom prst="rect">
            <a:avLst/>
          </a:prstGeom>
        </p:spPr>
      </p:pic>
      <p:pic>
        <p:nvPicPr>
          <p:cNvPr id="7" name="Obrázek 6" descr="thumbnailCA58X43P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2564904"/>
            <a:ext cx="1771650" cy="25146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115616" y="5517232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vonek rozkladitý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566124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etel luční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573325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etel plazivý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504" y="62068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Určitě je poznáváš.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BYLINY NA LOUCE</a:t>
            </a:r>
            <a:endParaRPr lang="cs-CZ" dirty="0"/>
          </a:p>
        </p:txBody>
      </p:sp>
      <p:pic>
        <p:nvPicPr>
          <p:cNvPr id="4" name="Zástupný symbol pro obsah 3" descr="thumbnailCA63I8H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2420888"/>
            <a:ext cx="1304925" cy="2762250"/>
          </a:xfrm>
        </p:spPr>
      </p:pic>
      <p:pic>
        <p:nvPicPr>
          <p:cNvPr id="5" name="Obrázek 4" descr="thumbnailCAI5PDI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29038" y="2527401"/>
            <a:ext cx="1609725" cy="2676525"/>
          </a:xfrm>
          <a:prstGeom prst="rect">
            <a:avLst/>
          </a:prstGeom>
        </p:spPr>
      </p:pic>
      <p:pic>
        <p:nvPicPr>
          <p:cNvPr id="6" name="Obrázek 5" descr="thumbnailCADFQQ3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948264" y="2348880"/>
            <a:ext cx="1428750" cy="2857500"/>
          </a:xfrm>
          <a:prstGeom prst="rect">
            <a:avLst/>
          </a:prstGeom>
        </p:spPr>
      </p:pic>
      <p:pic>
        <p:nvPicPr>
          <p:cNvPr id="7" name="Obrázek 6" descr="thumbnailCA22B42B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72200" y="2060848"/>
            <a:ext cx="742950" cy="9525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99592" y="5589240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ohoutek luční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573325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š</a:t>
            </a:r>
            <a:r>
              <a:rPr lang="cs-CZ" sz="2400" dirty="0" smtClean="0"/>
              <a:t>ťovík kyselý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20272" y="5517232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itrocel kopinatý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504" y="62068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Určitě je poznáváš.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BYLINY NA LOUCE</a:t>
            </a:r>
            <a:endParaRPr lang="cs-CZ" dirty="0"/>
          </a:p>
        </p:txBody>
      </p:sp>
      <p:pic>
        <p:nvPicPr>
          <p:cNvPr id="6" name="Zástupný symbol pro obsah 5" descr="thumbnailCA2VMJE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2492896"/>
            <a:ext cx="1162050" cy="2714625"/>
          </a:xfrm>
        </p:spPr>
      </p:pic>
      <p:pic>
        <p:nvPicPr>
          <p:cNvPr id="7" name="Obrázek 6" descr="thumbnailCAM3UTTV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2420888"/>
            <a:ext cx="1609725" cy="2857500"/>
          </a:xfrm>
          <a:prstGeom prst="rect">
            <a:avLst/>
          </a:prstGeom>
        </p:spPr>
      </p:pic>
      <p:pic>
        <p:nvPicPr>
          <p:cNvPr id="8" name="Obrázek 7" descr="thumbnailCALPFUWM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2492896"/>
            <a:ext cx="1619250" cy="2705100"/>
          </a:xfrm>
          <a:prstGeom prst="rect">
            <a:avLst/>
          </a:prstGeom>
        </p:spPr>
      </p:pic>
      <p:pic>
        <p:nvPicPr>
          <p:cNvPr id="9" name="Obrázek 8" descr="thumbnailCA22B42B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1520" y="1988840"/>
            <a:ext cx="742950" cy="952500"/>
          </a:xfrm>
          <a:prstGeom prst="rect">
            <a:avLst/>
          </a:prstGeom>
        </p:spPr>
      </p:pic>
      <p:pic>
        <p:nvPicPr>
          <p:cNvPr id="10" name="Obrázek 9" descr="thumbnailCAWZFO7D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771800" y="2204864"/>
            <a:ext cx="952500" cy="952500"/>
          </a:xfrm>
          <a:prstGeom prst="rect">
            <a:avLst/>
          </a:prstGeom>
        </p:spPr>
      </p:pic>
      <p:pic>
        <p:nvPicPr>
          <p:cNvPr id="11" name="Obrázek 10" descr="thumbnailCAWZFO7D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580112" y="2204864"/>
            <a:ext cx="952500" cy="9525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07504" y="62068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Určitě je poznáváš.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5589240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ř</a:t>
            </a:r>
            <a:r>
              <a:rPr lang="cs-CZ" sz="2400" dirty="0" smtClean="0"/>
              <a:t>ebříček obecný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5589240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ryskyřník prudký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16216" y="566124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cún jesenní</a:t>
            </a:r>
            <a:endParaRPr lang="cs-CZ" sz="2400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400" dirty="0" smtClean="0"/>
              <a:t>MGR.VĚRA ŠTIKOVÁ. </a:t>
            </a:r>
            <a:r>
              <a:rPr lang="cs-CZ" sz="2400" i="1" dirty="0" smtClean="0"/>
              <a:t>Člověk a jeho svět</a:t>
            </a:r>
            <a:r>
              <a:rPr lang="cs-CZ" sz="2400" dirty="0" smtClean="0"/>
              <a:t>: </a:t>
            </a:r>
            <a:r>
              <a:rPr lang="cs-CZ" sz="2400" i="1" dirty="0" smtClean="0"/>
              <a:t>Přírodověda pro 4.ročník</a:t>
            </a:r>
            <a:r>
              <a:rPr lang="cs-CZ" sz="2400" dirty="0" smtClean="0"/>
              <a:t>. druhé vydání. Nový </a:t>
            </a:r>
            <a:r>
              <a:rPr lang="cs-CZ" sz="2400" dirty="0" err="1" smtClean="0"/>
              <a:t>Malín</a:t>
            </a:r>
            <a:r>
              <a:rPr lang="cs-CZ" sz="2400" dirty="0" smtClean="0"/>
              <a:t>: NOVÁ ŠKOLA,s.r.o., 2011. ISBN 978-80-7289-211-2. 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110</TotalTime>
  <Words>241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Prezentace aplikace PowerPoint</vt:lpstr>
      <vt:lpstr>ROSTLINY NA LOUKÁCH</vt:lpstr>
      <vt:lpstr>ANOTACE</vt:lpstr>
      <vt:lpstr>LOUKY</vt:lpstr>
      <vt:lpstr> VYUŽITÍ LOUKY</vt:lpstr>
      <vt:lpstr>LUČNÍ TRÁVY</vt:lpstr>
      <vt:lpstr>LUČNÍ TRÁVY</vt:lpstr>
      <vt:lpstr>BYLINY NA LOUCE</vt:lpstr>
      <vt:lpstr>BYLINY NA LOUCE</vt:lpstr>
      <vt:lpstr>BYLINY NA LOUCE</vt:lpstr>
      <vt:lpstr>BYLINY NA LOUCE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Martin Králík</cp:lastModifiedBy>
  <cp:revision>18</cp:revision>
  <dcterms:created xsi:type="dcterms:W3CDTF">2012-03-28T11:20:22Z</dcterms:created>
  <dcterms:modified xsi:type="dcterms:W3CDTF">2012-04-03T20:58:16Z</dcterms:modified>
</cp:coreProperties>
</file>