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5E3A462-F0D9-4A58-90BB-BF07047E8227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8D87A65-3951-44B0-B2E6-9C9451AC6A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EE8CBE-0B87-42CE-B792-825DD2367E2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6F1FA-D872-4521-A677-3BBA744F01F5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74D7E-4903-44C5-908E-1C47B984E4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470B8-6F30-48FC-A9AA-AF4DAD6745C1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5C5D2-AD01-434B-9DCC-64E41DB235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32D7-93D2-4FCD-ACC5-61FC1E24C0BB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AB0A3-1A03-4785-9675-87D558A7AF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E1DC4-42F9-4EB0-AC47-FE624212ED9E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ADADA-01CE-4A5D-A6BF-26D4B4B748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C537E-0E3D-4DC8-A72D-927C99883FD3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1A6F4-6ABD-414D-898F-353EE72F72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F1A13-9DDD-47D2-8ABE-8865F88F4DD2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C2BDA-C60B-46EC-BC0F-AC36F524E6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DB946-A593-4A53-9A66-5669E11EDF16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D8D93-1D5F-4414-8EC2-60198EE5B4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923C4-16EF-4C9A-808A-D1E0B079AB47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44F12-C87E-481D-8AA5-05C610B7E3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62962-3FF3-4C57-8F8A-D0FC84820123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7D237-584B-420F-AFF7-292A754AB0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A3A67-44A0-4D8C-82D9-8078D43238FF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F23BC-6598-4349-8C6D-D72551BA7C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44E1F-3841-40FB-BE72-F01B4F97BC3F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C6D2B-8B19-42E2-9EDA-7AFD8267DB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BCC6C6-30A0-4E21-8720-533BE3D95E48}" type="datetimeFigureOut">
              <a:rPr lang="cs-CZ"/>
              <a:pPr>
                <a:defRPr/>
              </a:pPr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9754EC-8943-4462-B6F8-5DA8A8B373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pull/>
    <p:sndAc>
      <p:stSnd>
        <p:snd r:embed="rId13" name="camera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audio" Target="../media/audio16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7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8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772400" cy="1470025"/>
          </a:xfr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VÝZNAMNÉ OXIDY</a:t>
            </a:r>
            <a:endParaRPr lang="cs-CZ" b="1" u="sng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088" y="3792538"/>
            <a:ext cx="7273925" cy="16668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3500438"/>
            <a:ext cx="7277100" cy="1958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827088" y="309563"/>
            <a:ext cx="7561262" cy="120015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VY_52_INOVACE_06</a:t>
            </a:r>
            <a: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/>
            </a:r>
            <a:b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</a:br>
            <a: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Základní škola a Mateřská škola, Chvalkovice, okres Náchod</a:t>
            </a:r>
            <a:b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</a:br>
            <a:r>
              <a:rPr lang="cs-CZ" b="1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cz</a:t>
            </a:r>
            <a: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. 1.07/1.4.00/21.0225 „Blíže k přírodním vědám“</a:t>
            </a:r>
            <a:b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</a:br>
            <a: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Mgr. Markéta </a:t>
            </a:r>
            <a: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Ulrychová</a:t>
            </a:r>
            <a:endParaRPr lang="cs-CZ" dirty="0">
              <a:solidFill>
                <a:schemeClr val="bg2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pull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chemeClr val="accent6">
                    <a:lumMod val="50000"/>
                  </a:schemeClr>
                </a:solidFill>
              </a:rPr>
              <a:t>Oxid uhelnatý: CO</a:t>
            </a:r>
            <a:endParaRPr lang="cs-CZ" sz="6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Bezbarvý, </a:t>
            </a:r>
            <a:r>
              <a:rPr lang="cs-CZ" sz="4000" b="1" u="sng" dirty="0" smtClean="0">
                <a:solidFill>
                  <a:schemeClr val="accent6">
                    <a:lumMod val="75000"/>
                  </a:schemeClr>
                </a:solidFill>
              </a:rPr>
              <a:t>jedovatý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 plyn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Vznik: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7200" dirty="0" smtClean="0">
                <a:solidFill>
                  <a:schemeClr val="accent6">
                    <a:lumMod val="75000"/>
                  </a:schemeClr>
                </a:solidFill>
              </a:rPr>
              <a:t>2 C + O</a:t>
            </a:r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7200" dirty="0" smtClean="0">
                <a:solidFill>
                  <a:schemeClr val="accent6">
                    <a:lumMod val="75000"/>
                  </a:schemeClr>
                </a:solidFill>
              </a:rPr>
              <a:t>  → 2CO 		CO</a:t>
            </a:r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7200" dirty="0" smtClean="0">
                <a:solidFill>
                  <a:schemeClr val="accent6">
                    <a:lumMod val="75000"/>
                  </a:schemeClr>
                </a:solidFill>
              </a:rPr>
              <a:t> + </a:t>
            </a:r>
            <a:r>
              <a:rPr lang="cs-CZ" sz="7200" smtClean="0">
                <a:solidFill>
                  <a:schemeClr val="accent6">
                    <a:lumMod val="75000"/>
                  </a:schemeClr>
                </a:solidFill>
              </a:rPr>
              <a:t>O  → </a:t>
            </a:r>
            <a:r>
              <a:rPr lang="cs-CZ" sz="7200" dirty="0" smtClean="0">
                <a:solidFill>
                  <a:schemeClr val="accent6">
                    <a:lumMod val="75000"/>
                  </a:schemeClr>
                </a:solidFill>
              </a:rPr>
              <a:t>2CO</a:t>
            </a:r>
            <a:endParaRPr lang="cs-CZ" sz="40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ucitel\AppData\Local\Microsoft\Windows\Temporary Internet Files\Content.IE5\2JJTSCFE\MC90043878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33060" y="4077072"/>
            <a:ext cx="1741176" cy="1831532"/>
          </a:xfrm>
          <a:prstGeom prst="irregularSeal2">
            <a:avLst/>
          </a:prstGeom>
          <a:noFill/>
          <a:extLst>
            <a:ext uri="{909E8E84-426E-40DD-AFC4-6F175D3DCCD1}"/>
          </a:extLst>
        </p:spPr>
      </p:pic>
    </p:spTree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rgbClr val="FF0000"/>
                </a:solidFill>
              </a:rPr>
              <a:t>Oxid siřičitý: SO</a:t>
            </a:r>
            <a:r>
              <a:rPr lang="cs-CZ" sz="3600" dirty="0" smtClean="0">
                <a:solidFill>
                  <a:srgbClr val="FF0000"/>
                </a:solidFill>
              </a:rPr>
              <a:t>2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Plyn, bezbarvý, zapáchající, </a:t>
            </a:r>
            <a:r>
              <a:rPr lang="cs-CZ" sz="3600" b="1" u="sng" dirty="0" smtClean="0">
                <a:solidFill>
                  <a:schemeClr val="accent2">
                    <a:lumMod val="75000"/>
                  </a:schemeClr>
                </a:solidFill>
              </a:rPr>
              <a:t>jedovatý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Vzniká hořením síry na vzduchu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Do ovzduší se dostává spalováním paliv (tepelné elektrárny)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Způsobuje kyselé deště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Využití v průmyslu (papír, kyselina sírová)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ucitel\AppData\Local\Microsoft\Windows\Temporary Internet Files\Content.IE5\2HIWAFT7\MC90033447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476250"/>
            <a:ext cx="10160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ucitel\AppData\Local\Microsoft\Windows\Temporary Internet Files\Content.IE5\1417MMKC\MP90041008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796136" y="3429000"/>
            <a:ext cx="2119992" cy="1412776"/>
          </a:xfrm>
          <a:prstGeom prst="cloud">
            <a:avLst/>
          </a:prstGeom>
          <a:noFill/>
          <a:extLst>
            <a:ext uri="{909E8E84-426E-40DD-AFC4-6F175D3DCCD1}"/>
          </a:extLst>
        </p:spPr>
      </p:pic>
    </p:spTree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92D05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B050"/>
                </a:solidFill>
              </a:rPr>
              <a:t>Oxid dusnatý, oxid dusičitý: </a:t>
            </a:r>
            <a:r>
              <a:rPr lang="cs-CZ" sz="4800" dirty="0" err="1" smtClean="0">
                <a:solidFill>
                  <a:srgbClr val="00B050"/>
                </a:solidFill>
              </a:rPr>
              <a:t>NOx</a:t>
            </a:r>
            <a:endParaRPr lang="cs-CZ" sz="48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Do ovzduší se dostávají ze spalovacích motorů aut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Mají vliv na kyselé deště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Jsou škodlivé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Využití: v průmyslu (kyselina dusičná)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ucitel\AppData\Local\Microsoft\Windows\Temporary Internet Files\Content.IE5\2JJTSCFE\MC900437096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5963" y="2205038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6.2963E-6 C -0.00711 0.00717 -0.01666 0.01458 -0.02274 0.0243 C -0.02638 0.03009 -0.02933 0.03703 -0.03333 0.04236 C -0.03697 0.04722 -0.04027 0.05185 -0.04392 0.05671 C -0.05103 0.0662 -0.04635 0.05439 -0.05294 0.06666 C -0.05433 0.06921 -0.05468 0.07245 -0.05607 0.07476 C -0.05728 0.07661 -0.05919 0.07731 -0.06058 0.07893 C -0.06371 0.08263 -0.06666 0.08703 -0.06961 0.09097 C -0.08003 0.10486 -0.07812 0.09722 -0.08784 0.10717 C -0.0901 0.10948 -0.09149 0.11319 -0.09392 0.11527 C -0.09669 0.11782 -0.10017 0.11874 -0.10294 0.12129 C -0.10781 0.12546 -0.11215 0.13078 -0.11666 0.13541 C -0.1236 0.14259 -0.13906 0.15231 -0.14687 0.15763 C -0.17221 0.17476 -0.14166 0.16388 -0.16058 0.16967 C -0.16666 0.17823 -0.17794 0.1824 -0.18628 0.18587 C -0.19895 0.1912 -0.21093 0.19652 -0.22412 0.19999 C -0.24982 0.20671 -0.2769 0.20717 -0.30294 0.21226 C -0.31162 0.21388 -0.32013 0.21712 -0.32881 0.21828 C -0.33992 0.21944 -0.36215 0.22222 -0.36215 0.22222 C -0.39478 0.22083 -0.40781 0.21944 -0.43489 0.21411 C -0.43819 0.21273 -0.44201 0.21111 -0.44548 0.21018 C -0.45156 0.20856 -0.46353 0.20601 -0.46353 0.20601 C -0.47343 0.20092 -0.48367 0.19745 -0.49392 0.19398 C -0.496 0.19189 -0.49774 0.18958 -0.49999 0.18796 C -0.50138 0.1868 -0.50329 0.18726 -0.50451 0.18587 C -0.50746 0.18286 -0.50954 0.17916 -0.51215 0.17569 C -0.51388 0.17337 -0.51614 0.17175 -0.51822 0.16967 C -0.52013 0.16573 -0.52221 0.16157 -0.52412 0.15763 C -0.52517 0.15555 -0.52725 0.15161 -0.52725 0.15161 C -0.53176 0.12823 -0.54149 0.10833 -0.54687 0.08495 C -0.5493 0.05948 -0.55433 0.03402 -0.5651 0.01226 C -0.56614 0.00046 -0.56735 -0.01089 -0.56961 -0.02223 C -0.57048 -0.02639 -0.57274 -0.03427 -0.57274 -0.03427 C -0.57395 -0.05163 -0.57656 -0.06644 -0.5802 -0.08288 C -0.58142 -0.10255 -0.58333 -0.12177 -0.58489 -0.14144 C -0.58471 -0.15116 -0.60659 -0.26552 -0.57412 -0.29283 C -0.54878 -0.29052 -0.52378 -0.28565 -0.49843 -0.28288 C -0.49062 -0.27917 -0.48228 -0.27825 -0.47412 -0.27663 C -0.46388 -0.27246 -0.46232 -0.26158 -0.45746 -0.25047 C -0.4559 -0.24677 -0.45346 -0.24376 -0.45156 -0.24028 C -0.44704 -0.23172 -0.44496 -0.22362 -0.4394 -0.21621 C -0.43628 -0.20626 -0.43281 -0.19769 -0.42725 -0.18982 C -0.42065 -0.16899 -0.40624 -0.14538 -0.39079 -0.13542 C -0.37326 -0.11065 -0.3486 -0.10232 -0.32412 -0.097 C -0.31058 -0.09399 -0.29687 -0.08936 -0.28333 -0.08681 C -0.23263 -0.07755 -0.28003 -0.08866 -0.2151 -0.07871 C -0.21058 -0.07802 -0.20607 -0.07732 -0.20156 -0.07663 C -0.18541 -0.07454 -0.15294 -0.07061 -0.15294 -0.07061 C -0.10746 -0.0713 -0.06215 -0.07084 -0.01666 -0.07269 C -0.01145 -0.07292 -0.00156 -0.07663 -0.00156 -0.07663 C 0.00591 -0.08172 0.01355 -0.08218 0.02119 -0.08681 C 0.03594 -0.09561 0.05348 -0.11042 0.06511 -0.12524 C 0.07119 -0.13311 0.07553 -0.1419 0.08039 -0.15139 C 0.08143 -0.15348 0.08334 -0.15764 0.08334 -0.15764 C 0.08508 -0.16922 0.08803 -0.17778 0.08942 -0.18982 C 0.0889 -0.21274 0.08872 -0.23565 0.08785 -0.25857 C 0.08751 -0.26852 0.07726 -0.28473 0.07726 -0.28473 C 0.07622 -0.28936 0.07015 -0.30788 0.06824 -0.31112 C 0.06563 -0.31552 0.06216 -0.31922 0.05921 -0.32315 C 0.05765 -0.32524 0.05452 -0.32917 0.05452 -0.32917 C 0.05279 -0.33727 0.0514 -0.33866 0.04549 -0.34144 C 0.0389 -0.35024 0.03265 -0.35093 0.02431 -0.35556 C 0.01199 -0.36251 -0.0019 -0.36876 -0.0151 -0.37177 C -0.03385 -0.38126 -0.05537 -0.39422 -0.07569 -0.39584 C -0.09895 -0.39769 -0.14548 -0.40001 -0.14548 -0.40001 C -0.17933 -0.39839 -0.18958 -0.39723 -0.21822 -0.38589 C -0.22899 -0.37616 -0.22378 -0.37894 -0.23333 -0.3757 C -0.23958 -0.37014 -0.24635 -0.36991 -0.25294 -0.36552 C -0.25954 -0.36112 -0.26596 -0.35741 -0.27274 -0.35348 C -0.28281 -0.34746 -0.29114 -0.33589 -0.30156 -0.33126 C -0.30485 -0.32686 -0.30885 -0.32362 -0.31215 -0.31922 C -0.31683 -0.31297 -0.32048 -0.30649 -0.32569 -0.30093 C -0.33003 -0.2963 -0.33159 -0.29098 -0.33628 -0.28681 C -0.33853 -0.28241 -0.34565 -0.26968 -0.34843 -0.26667 C -0.3526 -0.26204 -0.35781 -0.25903 -0.36215 -0.2544 C -0.36961 -0.23473 -0.36024 -0.25626 -0.36961 -0.24237 C -0.37308 -0.23727 -0.37534 -0.23126 -0.37881 -0.22616 C -0.38281 -0.22014 -0.38923 -0.21528 -0.39392 -0.20996 C -0.40294 -0.19931 -0.40971 -0.18658 -0.41822 -0.1757 C -0.4236 -0.16065 -0.41961 -0.16968 -0.43333 -0.15139 C -0.43958 -0.14306 -0.44322 -0.13241 -0.44843 -0.12315 C -0.45069 -0.11112 -0.45676 -0.10047 -0.46058 -0.08889 C -0.46458 -0.07686 -0.46579 -0.05764 -0.47274 -0.04839 C -0.47412 -0.03913 -0.47482 -0.0338 -0.47881 -0.02616 C -0.48124 -0.00834 -0.48662 0.00856 -0.4894 0.02638 C -0.48888 0.04999 -0.48923 0.07361 -0.48784 0.09698 C -0.48767 0.09884 -0.48558 0.09953 -0.48489 0.10115 C -0.47742 0.11874 -0.46683 0.13865 -0.45156 0.1456 C -0.44374 0.15532 -0.45485 0.14212 -0.44079 0.15555 C -0.42621 0.16967 -0.41197 0.1831 -0.39392 0.18796 C -0.38558 0.19351 -0.37725 0.20092 -0.36822 0.20416 C -0.34635 0.22222 -0.32534 0.24236 -0.29999 0.25046 C -0.28281 0.26365 -0.26666 0.27175 -0.24687 0.27476 C -0.23541 0.28541 -0.22083 0.28541 -0.20746 0.2868 C -0.18471 0.29722 -0.16006 0.29722 -0.13628 0.29907 C -0.08315 0.30717 -0.02864 0.30902 0.02431 0.29698 C 0.03178 0.2905 0.05001 0.2868 0.05001 0.2868 C 0.05556 0.28217 0.06164 0.27847 0.06667 0.27245 C 0.07327 0.26504 0.07518 0.25995 0.08334 0.25671 C 0.09532 0.24073 0.1066 0.23148 0.11667 0.21226 C 0.11841 0.20509 0.12015 0.1993 0.12431 0.19398 C 0.12709 0.18425 0.13143 0.17592 0.13334 0.16573 C 0.13577 0.15323 0.13612 0.14004 0.13785 0.12731 C 0.13768 0.11689 0.15226 0.02823 0.1198 0.02823 L 0.10765 0.02823 " pathEditMode="relative" ptsTypes="fffffffffffffffffffffffffffffffffffffffffffffffffffffffffffffffffffffffffffffffffffffffffffffffffffffffAA">
                                      <p:cBhvr>
                                        <p:cTn id="5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chemeClr val="tx2">
                    <a:lumMod val="75000"/>
                  </a:schemeClr>
                </a:solidFill>
              </a:rPr>
              <a:t>Oxid uhličitý: CO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Bezbarvý, nedýchatelný plyn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Vzniká při dýchání organismů a hoření uhlíkatých látek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Použití: výroba sody, limonád, plnění hasících přístrojů, chlazení     ( suchý led)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Souvisí s ním skleníkový efekt</a:t>
            </a:r>
          </a:p>
        </p:txBody>
      </p:sp>
      <p:pic>
        <p:nvPicPr>
          <p:cNvPr id="4099" name="Picture 3" descr="C:\Users\ucitel\AppData\Local\Microsoft\Windows\Temporary Internet Files\Content.IE5\2E131F74\MP9004388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164288" y="4869160"/>
            <a:ext cx="1521016" cy="1205880"/>
          </a:xfrm>
          <a:prstGeom prst="flowChartConnector">
            <a:avLst/>
          </a:prstGeom>
          <a:noFill/>
          <a:extLst>
            <a:ext uri="{909E8E84-426E-40DD-AFC4-6F175D3DCCD1}"/>
          </a:extLst>
        </p:spPr>
      </p:pic>
      <p:pic>
        <p:nvPicPr>
          <p:cNvPr id="4100" name="Picture 4" descr="C:\Users\ucitel\AppData\Local\Microsoft\Windows\Temporary Internet Files\Content.IE5\1417MMKC\MP900430629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8513" y="1989138"/>
            <a:ext cx="1722437" cy="215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bg2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chemeClr val="bg2">
                    <a:lumMod val="25000"/>
                  </a:schemeClr>
                </a:solidFill>
              </a:rPr>
              <a:t>Oxid vápenatý: </a:t>
            </a:r>
            <a:r>
              <a:rPr lang="cs-CZ" sz="6000" dirty="0" err="1" smtClean="0">
                <a:solidFill>
                  <a:schemeClr val="bg2">
                    <a:lumMod val="25000"/>
                  </a:schemeClr>
                </a:solidFill>
              </a:rPr>
              <a:t>CaO</a:t>
            </a:r>
            <a:endParaRPr lang="cs-CZ" sz="6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b="1" dirty="0" smtClean="0">
                <a:solidFill>
                  <a:schemeClr val="bg2">
                    <a:lumMod val="50000"/>
                  </a:schemeClr>
                </a:solidFill>
              </a:rPr>
              <a:t>= pálené vápno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b="1" dirty="0" smtClean="0">
                <a:solidFill>
                  <a:schemeClr val="bg2">
                    <a:lumMod val="50000"/>
                  </a:schemeClr>
                </a:solidFill>
              </a:rPr>
              <a:t>Výroba: z vápence ve vápenkách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b="1" dirty="0" smtClean="0">
                <a:solidFill>
                  <a:schemeClr val="bg2">
                    <a:lumMod val="50000"/>
                  </a:schemeClr>
                </a:solidFill>
              </a:rPr>
              <a:t>Použití: ve stavebnictví (výroba hašeného vápna)</a:t>
            </a:r>
            <a:endParaRPr lang="cs-CZ" sz="4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122" name="Picture 2" descr="C:\Users\ucitel\AppData\Local\Microsoft\Windows\Temporary Internet Files\Content.IE5\2E131F74\MP90039905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099783" y="4487416"/>
            <a:ext cx="2696344" cy="1540768"/>
          </a:xfrm>
          <a:prstGeom prst="ellipse">
            <a:avLst/>
          </a:prstGeom>
          <a:noFill/>
          <a:extLst>
            <a:ext uri="{909E8E84-426E-40DD-AFC4-6F175D3DCCD1}"/>
          </a:extLst>
        </p:spPr>
      </p:pic>
    </p:spTree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1">
                <a:lumMod val="75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rgbClr val="00B0F0"/>
                </a:solidFill>
              </a:rPr>
              <a:t>Oxid hlinitý: Al</a:t>
            </a:r>
            <a:r>
              <a:rPr lang="cs-CZ" sz="3200" dirty="0" smtClean="0">
                <a:solidFill>
                  <a:srgbClr val="00B0F0"/>
                </a:solidFill>
              </a:rPr>
              <a:t>2</a:t>
            </a:r>
            <a:r>
              <a:rPr lang="cs-CZ" sz="6000" dirty="0" smtClean="0">
                <a:solidFill>
                  <a:srgbClr val="00B0F0"/>
                </a:solidFill>
              </a:rPr>
              <a:t>O</a:t>
            </a:r>
            <a:r>
              <a:rPr lang="cs-CZ" sz="3200" dirty="0" smtClean="0">
                <a:solidFill>
                  <a:srgbClr val="00B0F0"/>
                </a:solidFill>
              </a:rPr>
              <a:t>3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Je nerost = korund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Zisk z bauxitu (Maďarsko)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Bílý prášek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Výroba: porcelán, hliník</a:t>
            </a:r>
            <a:endParaRPr lang="cs-CZ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146" name="Picture 2" descr="C:\Users\ucitel\AppData\Local\Microsoft\Windows\Temporary Internet Files\Content.IE5\1417MMKC\MC90043528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6238" y="4797425"/>
            <a:ext cx="1854200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citel\AppData\Local\Microsoft\Windows\Temporary Internet Files\Content.IE5\2HIWAFT7\MC900343105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3429000"/>
            <a:ext cx="20034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  <a:ln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u="sng" dirty="0" smtClean="0">
                <a:solidFill>
                  <a:srgbClr val="FFC000"/>
                </a:solidFill>
              </a:rPr>
              <a:t>Otázky a úkoly</a:t>
            </a:r>
            <a:endParaRPr lang="cs-CZ" sz="6000" b="1" u="sng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1) Který z předchozích oxidů je součástí vzduchu?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2) Které oxidy jsou jedovaté?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3) Vysvětli, co to jsou NOXY?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4) Jaký je rozdíl mezi páleným a hašeným vápnem?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5) Co je to skleníkový efekt? Co přispívá ke vzniku skleníkového efektu?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7171" name="Picture 3" descr="C:\Users\ucitel\AppData\Local\Microsoft\Windows\Temporary Internet Files\Content.IE5\1417MMKC\MC90043440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2205038"/>
            <a:ext cx="193992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/>
              <a:t>Anotace: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určeno k výuce anorganické chemie</a:t>
            </a:r>
          </a:p>
          <a:p>
            <a:r>
              <a:rPr lang="cs-CZ" smtClean="0"/>
              <a:t>slouží jako stručný přehled k výkladu či opakování učiva na interaktivní tabuli</a:t>
            </a:r>
          </a:p>
          <a:p>
            <a:r>
              <a:rPr lang="cs-CZ" smtClean="0"/>
              <a:t>vede k snadnému zapamatování klíčových informací</a:t>
            </a:r>
          </a:p>
          <a:p>
            <a:r>
              <a:rPr lang="cs-CZ" smtClean="0"/>
              <a:t>otázky podporují všímavost k okolí a logické myšlení</a:t>
            </a:r>
          </a:p>
          <a:p>
            <a:r>
              <a:rPr lang="cs-CZ" smtClean="0"/>
              <a:t>dobrovolné úkoly podněcují iniciativu žáků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rgbClr val="7030A0"/>
                </a:solidFill>
              </a:rPr>
              <a:t>Citace</a:t>
            </a:r>
            <a:endParaRPr lang="cs-CZ" sz="6000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mtClean="0"/>
              <a:t>Použity obrázky z vlastní galerie</a:t>
            </a:r>
          </a:p>
          <a:p>
            <a:r>
              <a:rPr lang="cs-CZ" smtClean="0"/>
              <a:t>Použity obrázky z otevřené galerie     </a:t>
            </a:r>
            <a:r>
              <a:rPr lang="cs-CZ" smtClean="0">
                <a:latin typeface="Arial" charset="0"/>
              </a:rPr>
              <a:t>www.office.m</a:t>
            </a:r>
            <a:r>
              <a:rPr lang="cs-CZ" smtClean="0"/>
              <a:t>icrosoft. com</a:t>
            </a:r>
          </a:p>
          <a:p>
            <a:endParaRPr lang="cs-CZ" smtClean="0"/>
          </a:p>
        </p:txBody>
      </p:sp>
      <p:sp>
        <p:nvSpPr>
          <p:cNvPr id="24579" name="Obdélník 3"/>
          <p:cNvSpPr>
            <a:spLocks noChangeArrowheads="1"/>
          </p:cNvSpPr>
          <p:nvPr/>
        </p:nvSpPr>
        <p:spPr bwMode="auto">
          <a:xfrm>
            <a:off x="900113" y="3314700"/>
            <a:ext cx="7127875" cy="262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19088" indent="-319088" eaLnBrk="0" hangingPunct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CC4757"/>
              </a:buClr>
              <a:buSzPct val="70000"/>
            </a:pPr>
            <a:r>
              <a:rPr lang="cs-CZ" sz="2000" b="1">
                <a:latin typeface="Times New Roman" pitchFamily="18" charset="0"/>
                <a:cs typeface="Times New Roman" pitchFamily="18" charset="0"/>
              </a:rPr>
              <a:t>Datum vytvoření: </a:t>
            </a:r>
            <a:r>
              <a:rPr lang="cs-CZ" sz="2000" b="1" i="1">
                <a:latin typeface="Times New Roman" pitchFamily="18" charset="0"/>
                <a:cs typeface="Times New Roman" pitchFamily="18" charset="0"/>
              </a:rPr>
              <a:t>10. 11. 2011</a:t>
            </a:r>
          </a:p>
          <a:p>
            <a:pPr marL="319088" indent="-319088" eaLnBrk="0" hangingPunct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CC4757"/>
              </a:buClr>
              <a:buSzPct val="70000"/>
            </a:pPr>
            <a:r>
              <a:rPr lang="cs-CZ" sz="2000" b="1">
                <a:latin typeface="Times New Roman" pitchFamily="18" charset="0"/>
                <a:cs typeface="Times New Roman" pitchFamily="18" charset="0"/>
              </a:rPr>
              <a:t>Vzdělávací oblast: </a:t>
            </a:r>
            <a:r>
              <a:rPr lang="cs-CZ" sz="2000" b="1" i="1">
                <a:latin typeface="Times New Roman" pitchFamily="18" charset="0"/>
                <a:cs typeface="Times New Roman" pitchFamily="18" charset="0"/>
              </a:rPr>
              <a:t>Člověk a příroda</a:t>
            </a:r>
          </a:p>
          <a:p>
            <a:pPr marL="319088" indent="-319088" eaLnBrk="0" hangingPunct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CC4757"/>
              </a:buClr>
              <a:buSzPct val="70000"/>
            </a:pPr>
            <a:r>
              <a:rPr lang="cs-CZ" sz="2000" b="1">
                <a:latin typeface="Times New Roman" pitchFamily="18" charset="0"/>
                <a:cs typeface="Times New Roman" pitchFamily="18" charset="0"/>
              </a:rPr>
              <a:t>Předmět:              </a:t>
            </a:r>
            <a:r>
              <a:rPr lang="cs-CZ" sz="2000" b="1" i="1">
                <a:latin typeface="Times New Roman" pitchFamily="18" charset="0"/>
                <a:cs typeface="Times New Roman" pitchFamily="18" charset="0"/>
              </a:rPr>
              <a:t>chemie</a:t>
            </a:r>
          </a:p>
          <a:p>
            <a:pPr marL="319088" indent="-319088" eaLnBrk="0" hangingPunct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CC4757"/>
              </a:buClr>
              <a:buSzPct val="70000"/>
            </a:pPr>
            <a:r>
              <a:rPr lang="cs-CZ" sz="2000" b="1">
                <a:latin typeface="Times New Roman" pitchFamily="18" charset="0"/>
                <a:cs typeface="Times New Roman" pitchFamily="18" charset="0"/>
              </a:rPr>
              <a:t>Ročník:                 </a:t>
            </a:r>
            <a:r>
              <a:rPr lang="cs-CZ" sz="2000" b="1" i="1">
                <a:latin typeface="Times New Roman" pitchFamily="18" charset="0"/>
                <a:cs typeface="Times New Roman" pitchFamily="18" charset="0"/>
              </a:rPr>
              <a:t>osmý</a:t>
            </a:r>
          </a:p>
          <a:p>
            <a:pPr marL="319088" indent="-319088" eaLnBrk="0" hangingPunct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CC4757"/>
              </a:buClr>
              <a:buSzPct val="70000"/>
            </a:pPr>
            <a:r>
              <a:rPr lang="cs-CZ" sz="2000" b="1">
                <a:latin typeface="Times New Roman" pitchFamily="18" charset="0"/>
              </a:rPr>
              <a:t>Druh učebního materiálu: </a:t>
            </a:r>
            <a:r>
              <a:rPr lang="cs-CZ" sz="2000" b="1" i="1">
                <a:latin typeface="Times New Roman" pitchFamily="18" charset="0"/>
              </a:rPr>
              <a:t>prezentace</a:t>
            </a:r>
            <a:endParaRPr lang="cs-CZ" sz="2000" b="1" i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117</TotalTime>
  <Words>258</Words>
  <Application>Microsoft Office PowerPoint</Application>
  <PresentationFormat>On-screen Show (4:3)</PresentationFormat>
  <Paragraphs>50</Paragraphs>
  <Slides>10</Slides>
  <Notes>1</Notes>
  <HiddenSlides>1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Calibri</vt:lpstr>
      <vt:lpstr>Arial</vt:lpstr>
      <vt:lpstr>Times New Roman</vt:lpstr>
      <vt:lpstr>Motiv systému Office</vt:lpstr>
      <vt:lpstr>Snímek 1</vt:lpstr>
      <vt:lpstr>Oxid uhelnatý: CO</vt:lpstr>
      <vt:lpstr>Oxid siřičitý: SO2</vt:lpstr>
      <vt:lpstr>Oxid dusnatý, oxid dusičitý: NOx</vt:lpstr>
      <vt:lpstr>Oxid uhličitý: CO2</vt:lpstr>
      <vt:lpstr>Oxid vápenatý: CaO</vt:lpstr>
      <vt:lpstr>Oxid hlinitý: Al2O3</vt:lpstr>
      <vt:lpstr>Snímek 8</vt:lpstr>
      <vt:lpstr>Anotace: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VÝZNAMNÉ OXIDY</dc:title>
  <dc:creator>Ulrychová Markéta</dc:creator>
  <cp:lastModifiedBy>DUM</cp:lastModifiedBy>
  <cp:revision>24</cp:revision>
  <dcterms:created xsi:type="dcterms:W3CDTF">2011-08-14T19:27:30Z</dcterms:created>
  <dcterms:modified xsi:type="dcterms:W3CDTF">2014-05-14T19:47:07Z</dcterms:modified>
</cp:coreProperties>
</file>