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6B8A-7340-4868-95BC-85653FACDBC1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8E36B-F0BF-4DC4-81FF-0E22951147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807366"/>
      </p:ext>
    </p:extLst>
  </p:cSld>
  <p:clrMapOvr>
    <a:masterClrMapping/>
  </p:clrMapOvr>
  <p:transition spd="slow">
    <p:randomBar dir="vert"/>
    <p:sndAc>
      <p:stSnd>
        <p:snd r:embed="rId1" name="click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6B8A-7340-4868-95BC-85653FACDBC1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8E36B-F0BF-4DC4-81FF-0E22951147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3721774"/>
      </p:ext>
    </p:extLst>
  </p:cSld>
  <p:clrMapOvr>
    <a:masterClrMapping/>
  </p:clrMapOvr>
  <p:transition spd="slow">
    <p:randomBar dir="vert"/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6B8A-7340-4868-95BC-85653FACDBC1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8E36B-F0BF-4DC4-81FF-0E22951147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6122799"/>
      </p:ext>
    </p:extLst>
  </p:cSld>
  <p:clrMapOvr>
    <a:masterClrMapping/>
  </p:clrMapOvr>
  <p:transition spd="slow">
    <p:randomBar dir="vert"/>
    <p:sndAc>
      <p:stSnd>
        <p:snd r:embed="rId1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6B8A-7340-4868-95BC-85653FACDBC1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8E36B-F0BF-4DC4-81FF-0E22951147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7654975"/>
      </p:ext>
    </p:extLst>
  </p:cSld>
  <p:clrMapOvr>
    <a:masterClrMapping/>
  </p:clrMapOvr>
  <p:transition spd="slow">
    <p:randomBar dir="vert"/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6B8A-7340-4868-95BC-85653FACDBC1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8E36B-F0BF-4DC4-81FF-0E22951147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2934806"/>
      </p:ext>
    </p:extLst>
  </p:cSld>
  <p:clrMapOvr>
    <a:masterClrMapping/>
  </p:clrMapOvr>
  <p:transition spd="slow">
    <p:randomBar dir="vert"/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6B8A-7340-4868-95BC-85653FACDBC1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8E36B-F0BF-4DC4-81FF-0E22951147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3949473"/>
      </p:ext>
    </p:extLst>
  </p:cSld>
  <p:clrMapOvr>
    <a:masterClrMapping/>
  </p:clrMapOvr>
  <p:transition spd="slow">
    <p:randomBar dir="vert"/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6B8A-7340-4868-95BC-85653FACDBC1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8E36B-F0BF-4DC4-81FF-0E22951147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0028624"/>
      </p:ext>
    </p:extLst>
  </p:cSld>
  <p:clrMapOvr>
    <a:masterClrMapping/>
  </p:clrMapOvr>
  <p:transition spd="slow">
    <p:randomBar dir="vert"/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6B8A-7340-4868-95BC-85653FACDBC1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8E36B-F0BF-4DC4-81FF-0E22951147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5135933"/>
      </p:ext>
    </p:extLst>
  </p:cSld>
  <p:clrMapOvr>
    <a:masterClrMapping/>
  </p:clrMapOvr>
  <p:transition spd="slow">
    <p:randomBar dir="vert"/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6B8A-7340-4868-95BC-85653FACDBC1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8E36B-F0BF-4DC4-81FF-0E22951147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0651901"/>
      </p:ext>
    </p:extLst>
  </p:cSld>
  <p:clrMapOvr>
    <a:masterClrMapping/>
  </p:clrMapOvr>
  <p:transition spd="slow">
    <p:randomBar dir="vert"/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6B8A-7340-4868-95BC-85653FACDBC1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8E36B-F0BF-4DC4-81FF-0E22951147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6605123"/>
      </p:ext>
    </p:extLst>
  </p:cSld>
  <p:clrMapOvr>
    <a:masterClrMapping/>
  </p:clrMapOvr>
  <p:transition spd="slow">
    <p:randomBar dir="vert"/>
    <p:sndAc>
      <p:stSnd>
        <p:snd r:embed="rId1" name="click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6B8A-7340-4868-95BC-85653FACDBC1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8E36B-F0BF-4DC4-81FF-0E22951147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5007802"/>
      </p:ext>
    </p:extLst>
  </p:cSld>
  <p:clrMapOvr>
    <a:masterClrMapping/>
  </p:clrMapOvr>
  <p:transition spd="slow">
    <p:randomBar dir="vert"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66B8A-7340-4868-95BC-85653FACDBC1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8E36B-F0BF-4DC4-81FF-0E22951147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3059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  <p:sndAc>
      <p:stSnd>
        <p:snd r:embed="rId13" name="click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7772400" cy="1470025"/>
          </a:xfrm>
          <a:solidFill>
            <a:srgbClr val="FF99FF"/>
          </a:solidFill>
        </p:spPr>
        <p:txBody>
          <a:bodyPr>
            <a:normAutofit/>
          </a:bodyPr>
          <a:lstStyle/>
          <a:p>
            <a:r>
              <a:rPr lang="cs-CZ" sz="6000" b="1" u="sng" dirty="0" smtClean="0">
                <a:solidFill>
                  <a:srgbClr val="FF0000"/>
                </a:solidFill>
              </a:rPr>
              <a:t>SLOUČENINY UHLÍKU</a:t>
            </a:r>
            <a:endParaRPr lang="cs-CZ" sz="6000" b="1" u="sng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35696" y="2420888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160" y="4354474"/>
            <a:ext cx="6081712" cy="163514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043608" y="282821"/>
            <a:ext cx="64752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VY_52_INOVACE_09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Základní škola a Mateřská škola, Chvalkovice, okres Náchod</a:t>
            </a:r>
            <a:br>
              <a:rPr lang="cs-CZ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b="1" dirty="0" err="1">
                <a:solidFill>
                  <a:schemeClr val="accent2">
                    <a:lumMod val="75000"/>
                  </a:schemeClr>
                </a:solidFill>
              </a:rPr>
              <a:t>cz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. 1.07/1.4.00/21.0225 „Blíže k přírodním vědám“</a:t>
            </a:r>
            <a:br>
              <a:rPr lang="cs-CZ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Mgr. Markéta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Ulrychová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107088"/>
      </p:ext>
    </p:extLst>
  </p:cSld>
  <p:clrMapOvr>
    <a:masterClrMapping/>
  </p:clrMapOvr>
  <p:transition spd="slow">
    <p:randomBar dir="vert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Oxid uhličitý CO</a:t>
            </a:r>
            <a:r>
              <a:rPr lang="cs-CZ" sz="2400" b="1" dirty="0" smtClean="0">
                <a:solidFill>
                  <a:srgbClr val="FF0000"/>
                </a:solidFill>
              </a:rPr>
              <a:t>2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/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Vzniká: 	a) spalováním uhlíku:                                 				C + O</a:t>
            </a:r>
            <a:r>
              <a:rPr lang="cs-CZ" sz="2800" b="1" dirty="0" smtClean="0">
                <a:solidFill>
                  <a:srgbClr val="7030A0"/>
                </a:solidFill>
              </a:rPr>
              <a:t>2</a:t>
            </a:r>
            <a:r>
              <a:rPr lang="cs-CZ" sz="4000" b="1" dirty="0" smtClean="0">
                <a:solidFill>
                  <a:srgbClr val="7030A0"/>
                </a:solidFill>
              </a:rPr>
              <a:t> → CO</a:t>
            </a:r>
            <a:r>
              <a:rPr lang="cs-CZ" sz="4000" b="1" baseline="-25000" dirty="0" smtClean="0">
                <a:solidFill>
                  <a:srgbClr val="7030A0"/>
                </a:solidFill>
              </a:rPr>
              <a:t>2</a:t>
            </a:r>
            <a:r>
              <a:rPr lang="cs-CZ" sz="4000" b="1" dirty="0" smtClean="0">
                <a:solidFill>
                  <a:srgbClr val="7030A0"/>
                </a:solidFill>
              </a:rPr>
              <a:t>                             			b) fotosyntézou</a:t>
            </a:r>
          </a:p>
          <a:p>
            <a:r>
              <a:rPr lang="cs-CZ" sz="4000" b="1" dirty="0" smtClean="0">
                <a:solidFill>
                  <a:srgbClr val="7030A0"/>
                </a:solidFill>
              </a:rPr>
              <a:t>Je rozpustný ve vodě</a:t>
            </a:r>
          </a:p>
          <a:p>
            <a:r>
              <a:rPr lang="cs-CZ" sz="4000" b="1" dirty="0" smtClean="0">
                <a:solidFill>
                  <a:srgbClr val="7030A0"/>
                </a:solidFill>
              </a:rPr>
              <a:t>Je v minerálních vodách</a:t>
            </a:r>
          </a:p>
          <a:p>
            <a:pPr marL="0" indent="0">
              <a:buNone/>
            </a:pPr>
            <a:endParaRPr lang="cs-CZ" b="1" dirty="0" smtClean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ucitel\AppData\Local\Microsoft\Windows\Temporary Internet Files\Content.IE5\Z9OJ3YGY\MC9004449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501008"/>
            <a:ext cx="1451086" cy="187910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3652054"/>
      </p:ext>
    </p:extLst>
  </p:cSld>
  <p:clrMapOvr>
    <a:masterClrMapping/>
  </p:clrMapOvr>
  <p:transition spd="slow">
    <p:randomBar dir="vert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solidFill>
            <a:srgbClr val="FF99FF"/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Kyselina uhličitá H</a:t>
            </a:r>
            <a:r>
              <a:rPr lang="cs-CZ" sz="2800" b="1" dirty="0" smtClean="0">
                <a:solidFill>
                  <a:srgbClr val="FF0000"/>
                </a:solidFill>
              </a:rPr>
              <a:t>2</a:t>
            </a:r>
            <a:r>
              <a:rPr lang="cs-CZ" b="1" dirty="0" smtClean="0">
                <a:solidFill>
                  <a:srgbClr val="FF0000"/>
                </a:solidFill>
              </a:rPr>
              <a:t>CO</a:t>
            </a:r>
            <a:r>
              <a:rPr lang="cs-CZ" sz="2800" b="1" dirty="0" smtClean="0">
                <a:solidFill>
                  <a:srgbClr val="FF0000"/>
                </a:solidFill>
              </a:rPr>
              <a:t>3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chemeClr val="accent4">
                    <a:lumMod val="75000"/>
                  </a:schemeClr>
                </a:solidFill>
              </a:rPr>
              <a:t>Velmi slabá kyselina</a:t>
            </a:r>
          </a:p>
          <a:p>
            <a:r>
              <a:rPr lang="cs-CZ" sz="4400" b="1" dirty="0" smtClean="0">
                <a:solidFill>
                  <a:schemeClr val="accent4">
                    <a:lumMod val="75000"/>
                  </a:schemeClr>
                </a:solidFill>
              </a:rPr>
              <a:t>Důležité jsou její soli:  uhličitany</a:t>
            </a:r>
            <a:endParaRPr lang="cs-CZ" sz="4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2051" name="Picture 3" descr="C:\Users\ucitel\AppData\Local\Microsoft\Windows\Temporary Internet Files\Content.IE5\Z9OJ3YGY\MP9001779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276" y="3255640"/>
            <a:ext cx="1459227" cy="2188840"/>
          </a:xfrm>
          <a:prstGeom prst="hexagon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citel\AppData\Local\Microsoft\Windows\Temporary Internet Files\Content.IE5\2SR1D5DK\MC9002157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789040"/>
            <a:ext cx="2141145" cy="208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917935"/>
      </p:ext>
    </p:extLst>
  </p:cSld>
  <p:clrMapOvr>
    <a:masterClrMapping/>
  </p:clrMapOvr>
  <p:transition spd="slow">
    <p:randomBar dir="vert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Uhličitan vápenatý CaCO</a:t>
            </a:r>
            <a:r>
              <a:rPr lang="cs-CZ" sz="2800" b="1" dirty="0" smtClean="0">
                <a:solidFill>
                  <a:srgbClr val="FF0000"/>
                </a:solidFill>
              </a:rPr>
              <a:t>3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Vyskytuje se jako vápenec (kalcit), mramor, křída, ulity, skořápky,..</a:t>
            </a:r>
          </a:p>
          <a:p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Rozpouští se ve vodě za přítomnosti CO</a:t>
            </a:r>
            <a:r>
              <a:rPr lang="cs-CZ" sz="2000" b="1" dirty="0" smtClean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tzv. krasové jevy: CaCO</a:t>
            </a:r>
            <a:r>
              <a:rPr lang="cs-CZ" sz="2000" b="1" dirty="0" smtClean="0">
                <a:solidFill>
                  <a:schemeClr val="accent4">
                    <a:lumMod val="75000"/>
                  </a:schemeClr>
                </a:solidFill>
              </a:rPr>
              <a:t>3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+ CO</a:t>
            </a:r>
            <a:r>
              <a:rPr lang="cs-CZ" sz="2000" b="1" dirty="0" smtClean="0">
                <a:solidFill>
                  <a:schemeClr val="accent4">
                    <a:lumMod val="75000"/>
                  </a:schemeClr>
                </a:solidFill>
              </a:rPr>
              <a:t>2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+ H</a:t>
            </a:r>
            <a:r>
              <a:rPr lang="cs-CZ" sz="2000" b="1" dirty="0" smtClean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O</a:t>
            </a:r>
          </a:p>
          <a:p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Rozkládá se na oxid uhličitý a oxid vápenatý     (pálené vápno): CaCO</a:t>
            </a:r>
            <a:r>
              <a:rPr lang="cs-CZ" sz="2000" b="1" dirty="0" smtClean="0">
                <a:solidFill>
                  <a:schemeClr val="accent4">
                    <a:lumMod val="75000"/>
                  </a:schemeClr>
                </a:solidFill>
              </a:rPr>
              <a:t>3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→ CO</a:t>
            </a:r>
            <a:r>
              <a:rPr lang="cs-CZ" sz="2000" b="1" dirty="0" smtClean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+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CaO</a:t>
            </a:r>
            <a:endParaRPr lang="cs-CZ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Reakcí páleného vápna s vodou vzniká hašené vápno: </a:t>
            </a:r>
            <a:r>
              <a:rPr lang="cs-CZ" b="1" dirty="0" err="1" smtClean="0">
                <a:solidFill>
                  <a:schemeClr val="accent4">
                    <a:lumMod val="75000"/>
                  </a:schemeClr>
                </a:solidFill>
              </a:rPr>
              <a:t>CaO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+ H</a:t>
            </a:r>
            <a:r>
              <a:rPr lang="cs-CZ" sz="2000" b="1" dirty="0" smtClean="0">
                <a:solidFill>
                  <a:schemeClr val="accent4">
                    <a:lumMod val="75000"/>
                  </a:schemeClr>
                </a:solidFill>
              </a:rPr>
              <a:t>2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O → Ca(OH)</a:t>
            </a:r>
            <a:r>
              <a:rPr lang="cs-CZ" sz="2000" b="1" dirty="0" smtClean="0">
                <a:solidFill>
                  <a:schemeClr val="accent4">
                    <a:lumMod val="75000"/>
                  </a:schemeClr>
                </a:solidFill>
              </a:rPr>
              <a:t>2</a:t>
            </a:r>
            <a:endParaRPr lang="cs-CZ"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376197"/>
      </p:ext>
    </p:extLst>
  </p:cSld>
  <p:clrMapOvr>
    <a:masterClrMapping/>
  </p:clrMapOvr>
  <p:transition spd="slow">
    <p:randomBar dir="vert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Uhličitan sodný Na</a:t>
            </a:r>
            <a:r>
              <a:rPr lang="cs-CZ" sz="2800" b="1" dirty="0" smtClean="0">
                <a:solidFill>
                  <a:srgbClr val="FF0000"/>
                </a:solidFill>
              </a:rPr>
              <a:t>2</a:t>
            </a:r>
            <a:r>
              <a:rPr lang="cs-CZ" b="1" dirty="0" smtClean="0">
                <a:solidFill>
                  <a:srgbClr val="FF0000"/>
                </a:solidFill>
              </a:rPr>
              <a:t>CO</a:t>
            </a:r>
            <a:r>
              <a:rPr lang="cs-CZ" sz="2800" b="1" dirty="0" smtClean="0">
                <a:solidFill>
                  <a:srgbClr val="FF0000"/>
                </a:solidFill>
              </a:rPr>
              <a:t>3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</a:rPr>
              <a:t>Je známý jako SODA</a:t>
            </a:r>
          </a:p>
          <a:p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</a:rPr>
              <a:t>K mytí, praní, výrobě skla</a:t>
            </a:r>
            <a:endParaRPr lang="cs-CZ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3074" name="Picture 2" descr="C:\Users\ucitel\AppData\Local\Microsoft\Windows\Temporary Internet Files\Content.IE5\G44OWCE8\MC9003329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717032"/>
            <a:ext cx="1804111" cy="1757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citel\AppData\Local\Microsoft\Windows\Temporary Internet Files\Content.IE5\Z9OJ3YGY\MP90042437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241310"/>
            <a:ext cx="2708920" cy="2708920"/>
          </a:xfrm>
          <a:prstGeom prst="hexagon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5235325"/>
      </p:ext>
    </p:extLst>
  </p:cSld>
  <p:clrMapOvr>
    <a:masterClrMapping/>
  </p:clrMapOvr>
  <p:transition spd="slow">
    <p:randomBar dir="vert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Hydrogenuhličitan sodný NaHCO</a:t>
            </a:r>
            <a:r>
              <a:rPr lang="cs-CZ" sz="2800" b="1" dirty="0" smtClean="0">
                <a:solidFill>
                  <a:srgbClr val="FF0000"/>
                </a:solidFill>
              </a:rPr>
              <a:t>3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</a:rPr>
              <a:t>= jedlá soda</a:t>
            </a:r>
          </a:p>
          <a:p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</a:rPr>
              <a:t>Využití: k zažívání, na vaření</a:t>
            </a:r>
            <a:endParaRPr lang="cs-CZ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098" name="Picture 2" descr="C:\Users\ucitel\AppData\Local\Microsoft\Windows\Temporary Internet Files\Content.IE5\2SR1D5DK\MC90025022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441398"/>
            <a:ext cx="2539497" cy="189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0722531"/>
      </p:ext>
    </p:extLst>
  </p:cSld>
  <p:clrMapOvr>
    <a:masterClrMapping/>
  </p:clrMapOvr>
  <p:transition spd="slow">
    <p:randomBar dir="vert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Oxid uhelnatý CO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</a:rPr>
              <a:t>JEDOVATÝ (váže se na hemoglobin v krvi)</a:t>
            </a:r>
          </a:p>
          <a:p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</a:rPr>
              <a:t>Je ve výfukových plynech, ve svítiplynu</a:t>
            </a:r>
          </a:p>
          <a:p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</a:rPr>
              <a:t>Výborné plynné palivo</a:t>
            </a:r>
            <a:endParaRPr lang="cs-CZ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5122" name="Picture 2" descr="C:\Users\ucitel\AppData\Local\Microsoft\Windows\Temporary Internet Files\Content.IE5\2SR1D5DK\MC9003612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171" y="3429000"/>
            <a:ext cx="2172943" cy="1004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7825996"/>
      </p:ext>
    </p:extLst>
  </p:cSld>
  <p:clrMapOvr>
    <a:masterClrMapping/>
  </p:clrMapOvr>
  <p:transition spd="slow">
    <p:randomBar dir="vert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Další sloučeniny uhlíku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</a:rPr>
              <a:t>1) s vodíkem – organické sloučeniny 	= UHLOVODÍKY (milióny)</a:t>
            </a:r>
          </a:p>
          <a:p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</a:rPr>
              <a:t>2) s kovy – KARBIDY</a:t>
            </a:r>
          </a:p>
          <a:p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</a:rPr>
              <a:t>3) s dusíkem – KYANIDY (př. kyanid 	draselný KCN tzv. cyankáli)</a:t>
            </a:r>
          </a:p>
          <a:p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</a:rPr>
              <a:t>Reaguje s mnoha prvky……</a:t>
            </a:r>
            <a:endParaRPr lang="cs-CZ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6146" name="Picture 2" descr="C:\Users\ucitel\AppData\Local\Microsoft\Windows\Temporary Internet Files\Content.IE5\Z9OJ3YGY\MC9002932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149080"/>
            <a:ext cx="1806854" cy="1787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165156"/>
      </p:ext>
    </p:extLst>
  </p:cSld>
  <p:clrMapOvr>
    <a:masterClrMapping/>
  </p:clrMapOvr>
  <p:transition spd="slow">
    <p:randomBar dir="vert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CITACE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Použity obrázky z otevřené galerie       Microsoft.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com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Použity obrázky z vlastní galerie</a:t>
            </a:r>
          </a:p>
          <a:p>
            <a:pPr marL="319088" indent="-319088" eaLnBrk="0" hangingPunct="0">
              <a:lnSpc>
                <a:spcPct val="115000"/>
              </a:lnSpc>
              <a:spcAft>
                <a:spcPts val="1000"/>
              </a:spcAft>
              <a:buClr>
                <a:srgbClr val="CC4757"/>
              </a:buClr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Datum vytvoření: </a:t>
            </a:r>
            <a:r>
              <a:rPr lang="cs-CZ" sz="2400" i="1" dirty="0">
                <a:latin typeface="Arial" pitchFamily="34" charset="0"/>
                <a:cs typeface="Arial" pitchFamily="34" charset="0"/>
              </a:rPr>
              <a:t>12. 4. 2012</a:t>
            </a:r>
          </a:p>
          <a:p>
            <a:pPr marL="319088" indent="-319088" eaLnBrk="0" hangingPunct="0">
              <a:lnSpc>
                <a:spcPct val="115000"/>
              </a:lnSpc>
              <a:spcAft>
                <a:spcPts val="1000"/>
              </a:spcAft>
              <a:buClr>
                <a:srgbClr val="CC4757"/>
              </a:buClr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Vzdělávací oblast: </a:t>
            </a:r>
            <a:r>
              <a:rPr lang="cs-CZ" sz="2400" i="1" dirty="0">
                <a:latin typeface="Arial" pitchFamily="34" charset="0"/>
                <a:cs typeface="Arial" pitchFamily="34" charset="0"/>
              </a:rPr>
              <a:t>Člověk a příroda</a:t>
            </a:r>
          </a:p>
          <a:p>
            <a:pPr marL="319088" indent="-319088" eaLnBrk="0" hangingPunct="0">
              <a:lnSpc>
                <a:spcPct val="115000"/>
              </a:lnSpc>
              <a:spcAft>
                <a:spcPts val="1000"/>
              </a:spcAft>
              <a:buClr>
                <a:srgbClr val="CC4757"/>
              </a:buClr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Předmět:              </a:t>
            </a:r>
            <a:r>
              <a:rPr lang="cs-CZ" sz="2400" i="1" dirty="0">
                <a:latin typeface="Arial" pitchFamily="34" charset="0"/>
                <a:cs typeface="Arial" pitchFamily="34" charset="0"/>
              </a:rPr>
              <a:t>chemie</a:t>
            </a:r>
          </a:p>
          <a:p>
            <a:pPr marL="319088" indent="-319088" eaLnBrk="0" hangingPunct="0">
              <a:lnSpc>
                <a:spcPct val="115000"/>
              </a:lnSpc>
              <a:spcAft>
                <a:spcPts val="1000"/>
              </a:spcAft>
              <a:buClr>
                <a:srgbClr val="CC4757"/>
              </a:buClr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Ročník:                 </a:t>
            </a:r>
            <a:r>
              <a:rPr lang="cs-CZ" sz="2400" i="1" dirty="0">
                <a:latin typeface="Arial" pitchFamily="34" charset="0"/>
                <a:cs typeface="Arial" pitchFamily="34" charset="0"/>
              </a:rPr>
              <a:t>osmý</a:t>
            </a:r>
          </a:p>
          <a:p>
            <a:pPr marL="319088" indent="-319088" eaLnBrk="0" hangingPunct="0">
              <a:lnSpc>
                <a:spcPct val="115000"/>
              </a:lnSpc>
              <a:spcAft>
                <a:spcPts val="1000"/>
              </a:spcAft>
              <a:buClr>
                <a:srgbClr val="CC4757"/>
              </a:buClr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Druh učebního materiálu: </a:t>
            </a:r>
            <a:r>
              <a:rPr lang="cs-CZ" sz="2400" i="1" dirty="0">
                <a:latin typeface="Arial" pitchFamily="34" charset="0"/>
                <a:ea typeface="Calibri"/>
                <a:cs typeface="Arial" pitchFamily="34" charset="0"/>
              </a:rPr>
              <a:t>prezentace</a:t>
            </a:r>
          </a:p>
          <a:p>
            <a:pPr marL="319088" indent="-319088" eaLnBrk="0" hangingPunct="0">
              <a:lnSpc>
                <a:spcPct val="115000"/>
              </a:lnSpc>
              <a:spcAft>
                <a:spcPts val="1000"/>
              </a:spcAft>
              <a:buClr>
                <a:srgbClr val="CC4757"/>
              </a:buClr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Anotace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: Prezentace je určena k výkladu o sloučeninách uhlíku.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165054"/>
      </p:ext>
    </p:extLst>
  </p:cSld>
  <p:clrMapOvr>
    <a:masterClrMapping/>
  </p:clrMapOvr>
  <p:transition spd="slow">
    <p:randomBar dir="vert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300</TotalTime>
  <Words>195</Words>
  <Application>Microsoft Office PowerPoint</Application>
  <PresentationFormat>Předvádění na obrazovce (4:3)</PresentationFormat>
  <Paragraphs>38</Paragraphs>
  <Slides>9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SLOUČENINY UHLÍKU</vt:lpstr>
      <vt:lpstr>Oxid uhličitý CO2</vt:lpstr>
      <vt:lpstr>Kyselina uhličitá H2CO3</vt:lpstr>
      <vt:lpstr>Uhličitan vápenatý CaCO3</vt:lpstr>
      <vt:lpstr>Uhličitan sodný Na2CO3</vt:lpstr>
      <vt:lpstr>Hydrogenuhličitan sodný NaHCO3</vt:lpstr>
      <vt:lpstr>Oxid uhelnatý CO</vt:lpstr>
      <vt:lpstr>Další sloučeniny uhlíku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SLOUČENINY UHLÍKU</dc:title>
  <dc:creator>Ulrychová Markéta</dc:creator>
  <cp:lastModifiedBy>Hlava Petr</cp:lastModifiedBy>
  <cp:revision>15</cp:revision>
  <dcterms:created xsi:type="dcterms:W3CDTF">2011-08-16T11:31:14Z</dcterms:created>
  <dcterms:modified xsi:type="dcterms:W3CDTF">2012-09-23T18:15:00Z</dcterms:modified>
</cp:coreProperties>
</file>