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5F7022-9088-47DF-870B-23A8366B37D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B3871DC-7536-46A4-AF1C-BC437E5470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3" name="coin.wav"/>
          </p:stSnd>
        </p:sndAc>
      </p:transition>
    </mc:Choice>
    <mc:Fallback xmlns="">
      <p:transition spd="slow">
        <p:fade/>
        <p:sndAc>
          <p:stSnd>
            <p:snd r:embed="rId14" name="coin.wav"/>
          </p:stSnd>
        </p:sndAc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wmf"/><Relationship Id="rId4" Type="http://schemas.openxmlformats.org/officeDocument/2006/relationships/audio" Target="../media/audio3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wmf"/><Relationship Id="rId4" Type="http://schemas.openxmlformats.org/officeDocument/2006/relationships/audio" Target="../media/audio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5.wmf"/><Relationship Id="rId4" Type="http://schemas.openxmlformats.org/officeDocument/2006/relationships/audio" Target="../media/audio5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6.wmf"/><Relationship Id="rId4" Type="http://schemas.openxmlformats.org/officeDocument/2006/relationships/audio" Target="../media/audio6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7.wmf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8.wmf"/><Relationship Id="rId4" Type="http://schemas.openxmlformats.org/officeDocument/2006/relationships/audio" Target="../media/audio5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296143"/>
          </a:xfrm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chemeClr val="accent6">
                    <a:lumMod val="50000"/>
                  </a:schemeClr>
                </a:solidFill>
              </a:rPr>
              <a:t>Hmotnostní zlomek</a:t>
            </a:r>
            <a:endParaRPr lang="cs-CZ" sz="7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17032"/>
            <a:ext cx="6400800" cy="14191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834" y="4581128"/>
            <a:ext cx="6081712" cy="16351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31640" y="163457"/>
            <a:ext cx="661190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VY_52_INOVACE_11</a:t>
            </a:r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Základní škola a Mateřská škola, Chvalkovice, okres Náchod</a:t>
            </a:r>
            <a:br>
              <a:rPr lang="cs-CZ" b="1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cz</a:t>
            </a:r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. 1.07/1.4.00/21.0225 „Blíže k přírodním vědám“</a:t>
            </a:r>
            <a:br>
              <a:rPr lang="cs-CZ" b="1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Mgr. Markéta 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Ulrychová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81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4" name="coi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Hmotnostní zlomek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= udává složení sloučenin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Vztah: w(s) = 	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a. M(s)   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                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			b. M(S)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		w …hmotnostní zlomek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		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a,b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…počty atomů prvků ve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slouč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	M(s)…molární hmotnost části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slouč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	M(S)…molární hmotnost celé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slouč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</p:txBody>
      </p:sp>
      <p:pic>
        <p:nvPicPr>
          <p:cNvPr id="1026" name="Picture 2" descr="C:\Users\ucitel\AppData\Local\Microsoft\Windows\Temporary Internet Files\Content.IE5\1417MMKC\MC9004418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44650"/>
            <a:ext cx="12795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03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6" name="coi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1.příklad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Vypočítej hmotnostní zlomek </a:t>
            </a:r>
            <a:r>
              <a:rPr lang="cs-CZ" dirty="0" err="1" smtClean="0">
                <a:solidFill>
                  <a:srgbClr val="C00000"/>
                </a:solidFill>
              </a:rPr>
              <a:t>Fe</a:t>
            </a:r>
            <a:r>
              <a:rPr lang="cs-CZ" dirty="0" smtClean="0">
                <a:solidFill>
                  <a:srgbClr val="C00000"/>
                </a:solidFill>
              </a:rPr>
              <a:t> v oxidu železitém. Kolik % </a:t>
            </a:r>
            <a:r>
              <a:rPr lang="cs-CZ" dirty="0" err="1" smtClean="0">
                <a:solidFill>
                  <a:srgbClr val="C00000"/>
                </a:solidFill>
              </a:rPr>
              <a:t>Fe</a:t>
            </a:r>
            <a:r>
              <a:rPr lang="cs-CZ" dirty="0" smtClean="0">
                <a:solidFill>
                  <a:srgbClr val="C00000"/>
                </a:solidFill>
              </a:rPr>
              <a:t> obsahuje oxid železitý?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1. způsob:		M(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= 56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	M(Fe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= 160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w(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= 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2. M(</a:t>
            </a:r>
            <a:r>
              <a:rPr lang="cs-CZ" u="sng" dirty="0" err="1" smtClean="0">
                <a:solidFill>
                  <a:schemeClr val="tx2">
                    <a:lumMod val="75000"/>
                  </a:schemeClr>
                </a:solidFill>
              </a:rPr>
              <a:t>Fe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=      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112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= 0,70 = 70%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   M(Fe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	     160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ucitel\AppData\Local\Microsoft\Windows\Temporary Internet Files\Content.IE5\2HIWAFT7\MC9004398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32856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75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6" name="coi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616624"/>
          </a:xfrm>
          <a:solidFill>
            <a:schemeClr val="accent5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2.způsob:	p = 	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č</a:t>
            </a:r>
            <a:endParaRPr lang="cs-CZ" u="sng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			z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 …počet procent v deset. čísle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 … molární hmotnost sloučeniny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 … molární hmotnost celé sloučeniny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 =    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2. </a:t>
            </a:r>
            <a:r>
              <a:rPr lang="cs-CZ" u="sng" dirty="0" err="1" smtClean="0">
                <a:solidFill>
                  <a:schemeClr val="tx2">
                    <a:lumMod val="75000"/>
                  </a:schemeClr>
                </a:solidFill>
              </a:rPr>
              <a:t>Fe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=        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112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=  0,7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Fe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	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160</a:t>
            </a:r>
          </a:p>
        </p:txBody>
      </p:sp>
      <p:pic>
        <p:nvPicPr>
          <p:cNvPr id="3074" name="Picture 2" descr="C:\Users\ucitel\AppData\Local\Microsoft\Windows\Temporary Internet Files\Content.IE5\2JJTSCFE\MC900437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61048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5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6" name="coi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616624"/>
          </a:xfrm>
          <a:solidFill>
            <a:schemeClr val="accent5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3. způsob: TROJČLENKA:</a:t>
            </a:r>
          </a:p>
          <a:p>
            <a:pPr marL="457200" lvl="1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M(Fe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)……………….100%</a:t>
            </a:r>
          </a:p>
          <a:p>
            <a:pPr marL="457200" lvl="1" indent="0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400" u="sng" dirty="0" smtClean="0">
                <a:solidFill>
                  <a:schemeClr val="tx2">
                    <a:lumMod val="75000"/>
                  </a:schemeClr>
                </a:solidFill>
              </a:rPr>
              <a:t>2 M(</a:t>
            </a:r>
            <a:r>
              <a:rPr lang="cs-CZ" sz="2400" u="sng" dirty="0" err="1" smtClean="0">
                <a:solidFill>
                  <a:schemeClr val="tx2">
                    <a:lumMod val="75000"/>
                  </a:schemeClr>
                </a:solidFill>
              </a:rPr>
              <a:t>Fe</a:t>
            </a:r>
            <a:r>
              <a:rPr lang="cs-CZ" sz="2400" u="sng" dirty="0" smtClean="0">
                <a:solidFill>
                  <a:schemeClr val="tx2">
                    <a:lumMod val="75000"/>
                  </a:schemeClr>
                </a:solidFill>
              </a:rPr>
              <a:t>)……………………x    %</a:t>
            </a:r>
          </a:p>
          <a:p>
            <a:pPr marL="457200" lvl="1" indent="0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x = </a:t>
            </a:r>
            <a:r>
              <a:rPr lang="cs-CZ" sz="2400" u="sng" dirty="0" smtClean="0">
                <a:solidFill>
                  <a:schemeClr val="tx2">
                    <a:lumMod val="75000"/>
                  </a:schemeClr>
                </a:solidFill>
              </a:rPr>
              <a:t>2. 56 .100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= 70 %</a:t>
            </a:r>
          </a:p>
          <a:p>
            <a:pPr marL="457200" lvl="1" indent="0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	160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ucitel\AppData\Local\Microsoft\Windows\Temporary Internet Files\Content.IE5\1417MMKC\MC900434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961" y="321297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52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6" name="coi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850106"/>
          </a:xfrm>
          <a:solidFill>
            <a:schemeClr val="accent1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2. příklad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Urči hmotnostní zlomek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v hnědeli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(OH)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M(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) = 56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M(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(OH)</a:t>
            </a:r>
            <a:r>
              <a:rPr lang="cs-CZ" sz="1600" dirty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) = 107</a:t>
            </a: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1. w(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) = </a:t>
            </a: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. </a:t>
            </a: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56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= 0,52						           1  107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2. p(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) = </a:t>
            </a: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56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= 0,52						 	107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3. 	M(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(OH)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)……………100%				</a:t>
            </a: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M(</a:t>
            </a:r>
            <a:r>
              <a:rPr lang="cs-CZ" u="sng" dirty="0" err="1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)……………………..x%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		107…………………………100%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		</a:t>
            </a: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56…………………………..x%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				x = 52%</a:t>
            </a:r>
          </a:p>
        </p:txBody>
      </p:sp>
      <p:pic>
        <p:nvPicPr>
          <p:cNvPr id="5122" name="Picture 2" descr="C:\Users\ucitel\AppData\Local\Microsoft\Windows\Temporary Internet Files\Content.IE5\2HIWAFT7\MC900440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04864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79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6" name="coi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9"/>
            <a:ext cx="8229600" cy="1728191"/>
          </a:xfrm>
          <a:solidFill>
            <a:schemeClr val="accent1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5300" dirty="0" smtClean="0">
                <a:solidFill>
                  <a:srgbClr val="FF0000"/>
                </a:solidFill>
              </a:rPr>
              <a:t>Další příklady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065315"/>
          </a:xfrm>
          <a:solidFill>
            <a:schemeClr val="accent4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1) Urči hmotnostní zlomky sodíku a 	chloru v kuchyňské soli.</a:t>
            </a:r>
          </a:p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2) Urči hmotnostní zlomky hliníku a 	kyslíku v oxidu hlinitém.</a:t>
            </a:r>
          </a:p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3) Které z dusíkatých hnojiv 	obsahuje nejvíce dusíku? - 	NaNO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, Ca(NO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), NH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NO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endParaRPr lang="cs-CZ" sz="1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ucitel\AppData\Local\Microsoft\Windows\Temporary Internet Files\Content.IE5\2JJTSCFE\MC9004379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905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0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6" name="coi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9256" cy="1224136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Citace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chemeClr val="tx1"/>
                </a:solidFill>
              </a:rPr>
              <a:t>Použity obrázky z vlastní galerie</a:t>
            </a:r>
          </a:p>
          <a:p>
            <a:r>
              <a:rPr lang="cs-CZ" dirty="0">
                <a:solidFill>
                  <a:schemeClr val="tx1"/>
                </a:solidFill>
              </a:rPr>
              <a:t>Použity obrázky z otevřené galerie Microsoft. </a:t>
            </a:r>
            <a:r>
              <a:rPr lang="cs-CZ" dirty="0" err="1">
                <a:solidFill>
                  <a:schemeClr val="tx1"/>
                </a:solidFill>
              </a:rPr>
              <a:t>com</a:t>
            </a:r>
            <a:endParaRPr lang="cs-CZ" dirty="0">
              <a:solidFill>
                <a:schemeClr val="tx1"/>
              </a:solidFill>
            </a:endParaRP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dirty="0"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20. 3.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2012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dirty="0"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dirty="0">
                <a:latin typeface="Arial" pitchFamily="34" charset="0"/>
                <a:cs typeface="Arial" pitchFamily="34" charset="0"/>
              </a:rPr>
              <a:t>Předmět:             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chemie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dirty="0">
                <a:latin typeface="Arial" pitchFamily="34" charset="0"/>
                <a:cs typeface="Arial" pitchFamily="34" charset="0"/>
              </a:rPr>
              <a:t>Ročník:                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osmý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Druh učebního materiálu: </a:t>
            </a:r>
            <a:r>
              <a:rPr lang="cs-CZ" i="1" dirty="0">
                <a:latin typeface="Arial" pitchFamily="34" charset="0"/>
                <a:ea typeface="Calibri"/>
                <a:cs typeface="Arial" pitchFamily="34" charset="0"/>
              </a:rPr>
              <a:t>prezentace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dirty="0">
                <a:latin typeface="Arial" pitchFamily="34" charset="0"/>
                <a:cs typeface="Arial" pitchFamily="34" charset="0"/>
              </a:rPr>
              <a:t>Anotace: žáci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budou umět </a:t>
            </a:r>
            <a:r>
              <a:rPr lang="cs-CZ" dirty="0">
                <a:latin typeface="Arial" pitchFamily="34" charset="0"/>
                <a:cs typeface="Arial" pitchFamily="34" charset="0"/>
              </a:rPr>
              <a:t>používat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vzorec hmotnostního </a:t>
            </a:r>
            <a:r>
              <a:rPr lang="cs-CZ" dirty="0">
                <a:latin typeface="Arial" pitchFamily="34" charset="0"/>
                <a:cs typeface="Arial" pitchFamily="34" charset="0"/>
              </a:rPr>
              <a:t>zlomku a aplikovat jej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 hlavní </a:t>
            </a:r>
            <a:r>
              <a:rPr lang="cs-CZ" dirty="0">
                <a:latin typeface="Arial" pitchFamily="34" charset="0"/>
                <a:cs typeface="Arial" pitchFamily="34" charset="0"/>
              </a:rPr>
              <a:t>výpočty 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laboratorních úkolech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94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oin.wav"/>
          </p:stSnd>
        </p:sndAc>
      </p:transition>
    </mc:Choice>
    <mc:Fallback xmlns="">
      <p:transition spd="slow">
        <p:fade/>
        <p:sndAc>
          <p:stSnd>
            <p:snd r:embed="rId3" name="coi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196</TotalTime>
  <Words>137</Words>
  <Application>Microsoft Office PowerPoint</Application>
  <PresentationFormat>Předvádění na obrazovce (4:3)</PresentationFormat>
  <Paragraphs>50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Hmotnostní zlomek</vt:lpstr>
      <vt:lpstr>Hmotnostní zlomek</vt:lpstr>
      <vt:lpstr>1.příklad</vt:lpstr>
      <vt:lpstr>Prezentace aplikace PowerPoint</vt:lpstr>
      <vt:lpstr>Prezentace aplikace PowerPoint</vt:lpstr>
      <vt:lpstr>2. příklad</vt:lpstr>
      <vt:lpstr>Další příklady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Hmotnostní zlomek</dc:title>
  <dc:creator>Ulrychová Markéta</dc:creator>
  <cp:lastModifiedBy>Hlava Petr</cp:lastModifiedBy>
  <cp:revision>24</cp:revision>
  <dcterms:created xsi:type="dcterms:W3CDTF">2011-08-16T19:48:35Z</dcterms:created>
  <dcterms:modified xsi:type="dcterms:W3CDTF">2012-09-23T18:12:46Z</dcterms:modified>
</cp:coreProperties>
</file>