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231F0-6158-40A0-BFF4-254C2818EB2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FFB3E-AF29-4B6A-8BA7-F3458D9AE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231F0-6158-40A0-BFF4-254C2818EB2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FFB3E-AF29-4B6A-8BA7-F3458D9AE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231F0-6158-40A0-BFF4-254C2818EB2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FFB3E-AF29-4B6A-8BA7-F3458D9AE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231F0-6158-40A0-BFF4-254C2818EB2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FFB3E-AF29-4B6A-8BA7-F3458D9AE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231F0-6158-40A0-BFF4-254C2818EB2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FFB3E-AF29-4B6A-8BA7-F3458D9AE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231F0-6158-40A0-BFF4-254C2818EB2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FFB3E-AF29-4B6A-8BA7-F3458D9AE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231F0-6158-40A0-BFF4-254C2818EB2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FFB3E-AF29-4B6A-8BA7-F3458D9AE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231F0-6158-40A0-BFF4-254C2818EB2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FFB3E-AF29-4B6A-8BA7-F3458D9AE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231F0-6158-40A0-BFF4-254C2818EB2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572FFB3E-AF29-4B6A-8BA7-F3458D9AE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231F0-6158-40A0-BFF4-254C2818EB2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FFB3E-AF29-4B6A-8BA7-F3458D9AE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231F0-6158-40A0-BFF4-254C2818EB2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2FFB3E-AF29-4B6A-8BA7-F3458D9AE2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AD231F0-6158-40A0-BFF4-254C2818EB24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72FFB3E-AF29-4B6A-8BA7-F3458D9AE2A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13" name="arrow.wav"/>
          </p:stSnd>
        </p:sndAc>
      </p:transition>
    </mc:Choice>
    <mc:Fallback xmlns="">
      <p:transition spd="slow">
        <p:fade/>
        <p:sndAc>
          <p:stSnd>
            <p:snd r:embed="rId14" name="arrow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7.emf"/><Relationship Id="rId4" Type="http://schemas.openxmlformats.org/officeDocument/2006/relationships/hyperlink" Target="g/wikipedia/commons/c/c7/Schema_kopie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628800"/>
            <a:ext cx="8229600" cy="2167128"/>
          </a:xfrm>
        </p:spPr>
        <p:txBody>
          <a:bodyPr>
            <a:normAutofit/>
          </a:bodyPr>
          <a:lstStyle/>
          <a:p>
            <a:pPr algn="ctr"/>
            <a:r>
              <a:rPr lang="cs-CZ" sz="8800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ŽELEZO</a:t>
            </a:r>
            <a:endParaRPr lang="cs-CZ" sz="8800" cap="none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45223" y="3861048"/>
            <a:ext cx="3558174" cy="720444"/>
          </a:xfrm>
        </p:spPr>
        <p:txBody>
          <a:bodyPr/>
          <a:lstStyle/>
          <a:p>
            <a:pPr algn="ctr"/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548680"/>
            <a:ext cx="784390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VY_52_INOVACE_12</a:t>
            </a:r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/>
            </a:r>
            <a:b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</a:br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Základní škola a Mateřská škola, Chvalkovice, okres Náchod</a:t>
            </a:r>
            <a:b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</a:br>
            <a:r>
              <a:rPr lang="cs-CZ" b="1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cz</a:t>
            </a:r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. 1.07/1.4.00/21.0225 „Blíže k přírodním vědám“</a:t>
            </a:r>
            <a:b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</a:br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Mgr. Markéta 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Ulrychová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889385"/>
            <a:ext cx="6081712" cy="163514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7763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4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880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Železo (</a:t>
            </a:r>
            <a:r>
              <a:rPr lang="cs-CZ" sz="8800" dirty="0" err="1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Fe</a:t>
            </a:r>
            <a:r>
              <a:rPr lang="cs-CZ" sz="880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)</a:t>
            </a:r>
            <a:endParaRPr lang="cs-CZ" sz="880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Nejdůležitější, nejpoužívanější kov</a:t>
            </a:r>
          </a:p>
          <a:p>
            <a:r>
              <a:rPr lang="cs-CZ" dirty="0" smtClean="0"/>
              <a:t>Jeden z nejrozšířenějších na Zemi</a:t>
            </a:r>
          </a:p>
          <a:p>
            <a:r>
              <a:rPr lang="cs-CZ" dirty="0" smtClean="0"/>
              <a:t>Vyskytuje se v mnoha sloučeninách, je i v lidském těle ( v hemoglobinu)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5JVF1K2A\MP9004073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81532"/>
            <a:ext cx="2144712" cy="2776467"/>
          </a:xfrm>
          <a:prstGeom prst="hear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6731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5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Vlastnosti</a:t>
            </a:r>
            <a:r>
              <a:rPr lang="cs-CZ" sz="7200" dirty="0" smtClean="0"/>
              <a:t>  </a:t>
            </a:r>
            <a:r>
              <a:rPr lang="cs-CZ" sz="720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železa</a:t>
            </a:r>
            <a:endParaRPr lang="cs-CZ" sz="720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Světlešedé barvy</a:t>
            </a:r>
          </a:p>
          <a:p>
            <a:r>
              <a:rPr lang="cs-CZ" dirty="0" smtClean="0"/>
              <a:t>Stříbrně lesklý</a:t>
            </a:r>
          </a:p>
          <a:p>
            <a:r>
              <a:rPr lang="cs-CZ" dirty="0" smtClean="0"/>
              <a:t>Kujný, tažný, pevný, tvrdý</a:t>
            </a:r>
          </a:p>
          <a:p>
            <a:r>
              <a:rPr lang="cs-CZ" dirty="0" smtClean="0"/>
              <a:t>Působením vlhkosti se pokrývá rzí</a:t>
            </a:r>
          </a:p>
          <a:p>
            <a:r>
              <a:rPr lang="cs-CZ" dirty="0" smtClean="0"/>
              <a:t>Reaguje s kyslíkem: 4 </a:t>
            </a:r>
            <a:r>
              <a:rPr lang="cs-CZ" dirty="0" err="1" smtClean="0"/>
              <a:t>Fe</a:t>
            </a:r>
            <a:r>
              <a:rPr lang="cs-CZ" dirty="0" smtClean="0"/>
              <a:t> + 3 O</a:t>
            </a:r>
            <a:r>
              <a:rPr lang="cs-CZ" sz="2800" baseline="-25000" dirty="0" smtClean="0"/>
              <a:t>2</a:t>
            </a:r>
            <a:r>
              <a:rPr lang="cs-CZ" dirty="0" smtClean="0"/>
              <a:t> </a:t>
            </a:r>
            <a:r>
              <a:rPr lang="cs-CZ" dirty="0" smtClean="0">
                <a:latin typeface="Calibri"/>
                <a:cs typeface="Calibri"/>
              </a:rPr>
              <a:t>→ 2 Fe</a:t>
            </a:r>
            <a:r>
              <a:rPr lang="cs-CZ" sz="2400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O</a:t>
            </a:r>
            <a:r>
              <a:rPr lang="cs-CZ" sz="2400" baseline="-25000" dirty="0" smtClean="0">
                <a:latin typeface="Calibri"/>
                <a:cs typeface="Calibri"/>
              </a:rPr>
              <a:t>3</a:t>
            </a:r>
            <a:endParaRPr lang="cs-CZ" baseline="-25000" dirty="0"/>
          </a:p>
        </p:txBody>
      </p:sp>
      <p:pic>
        <p:nvPicPr>
          <p:cNvPr id="2050" name="Picture 2" descr="C:\Users\ucitel\AppData\Local\Microsoft\Windows\Temporary Internet Files\Content.IE5\QCCEDT5A\MC9002858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204864"/>
            <a:ext cx="1805026" cy="1464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R6CFCQOJ\MC9000601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797152"/>
            <a:ext cx="1304849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0B9A1V6S\MC9003616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915314" cy="91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1890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7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Výroba železa</a:t>
            </a:r>
            <a:endParaRPr lang="cs-CZ" sz="72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Vyrábí se ve vysokých pecích ze železné rudy</a:t>
            </a:r>
          </a:p>
          <a:p>
            <a:r>
              <a:rPr lang="cs-CZ" dirty="0" smtClean="0"/>
              <a:t>Železné rudy: </a:t>
            </a:r>
          </a:p>
          <a:p>
            <a:r>
              <a:rPr lang="cs-CZ" dirty="0" smtClean="0"/>
              <a:t>1) magnetovec  Fe</a:t>
            </a:r>
            <a:r>
              <a:rPr lang="cs-CZ" baseline="-25000" dirty="0" smtClean="0"/>
              <a:t>3</a:t>
            </a:r>
            <a:r>
              <a:rPr lang="cs-CZ" dirty="0" smtClean="0"/>
              <a:t>O</a:t>
            </a:r>
            <a:r>
              <a:rPr lang="cs-CZ" baseline="-25000" dirty="0" smtClean="0"/>
              <a:t>4</a:t>
            </a:r>
          </a:p>
          <a:p>
            <a:r>
              <a:rPr lang="cs-CZ" dirty="0" smtClean="0"/>
              <a:t>2) krevel: Fe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</a:p>
          <a:p>
            <a:r>
              <a:rPr lang="cs-CZ" dirty="0" smtClean="0"/>
              <a:t>3) hnědel: Fe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dirty="0" smtClean="0"/>
              <a:t>. n 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r>
              <a:rPr lang="cs-CZ" dirty="0" smtClean="0"/>
              <a:t>4) ocelek(siderit): FeCO</a:t>
            </a:r>
            <a:r>
              <a:rPr lang="cs-CZ" baseline="-25000" dirty="0" smtClean="0"/>
              <a:t>3</a:t>
            </a:r>
          </a:p>
        </p:txBody>
      </p:sp>
      <p:pic>
        <p:nvPicPr>
          <p:cNvPr id="3074" name="Picture 2" descr="C:\Users\ucitel\AppData\Local\Microsoft\Windows\Temporary Internet Files\Content.IE5\J7J29KB5\MP9004228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708920"/>
            <a:ext cx="2623318" cy="3933056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8734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5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07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1782" y="574964"/>
            <a:ext cx="8229600" cy="1524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4" action="ppaction://hlinkfile"/>
              </a:rPr>
              <a:t>Vysoká pec</a:t>
            </a:r>
            <a:endParaRPr lang="cs-CZ" sz="60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Dolní část: nístěj</a:t>
            </a:r>
          </a:p>
          <a:p>
            <a:r>
              <a:rPr lang="cs-CZ" dirty="0" smtClean="0"/>
              <a:t>Nad ní: šachta</a:t>
            </a:r>
          </a:p>
          <a:p>
            <a:r>
              <a:rPr lang="cs-CZ" dirty="0" smtClean="0"/>
              <a:t>Horní část: </a:t>
            </a:r>
            <a:r>
              <a:rPr lang="cs-CZ" dirty="0" err="1" smtClean="0"/>
              <a:t>kychta</a:t>
            </a:r>
            <a:endParaRPr lang="cs-CZ" dirty="0" smtClean="0"/>
          </a:p>
        </p:txBody>
      </p:sp>
      <p:pic>
        <p:nvPicPr>
          <p:cNvPr id="5" name="Obrázek 4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769917" y="1405290"/>
            <a:ext cx="5760720" cy="47675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82644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6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524000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Výroba v peci</a:t>
            </a:r>
            <a:endParaRPr lang="cs-CZ" sz="720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Do pece se střídavě zavážejí:</a:t>
            </a:r>
          </a:p>
          <a:p>
            <a:r>
              <a:rPr lang="cs-CZ" dirty="0"/>
              <a:t>1) železná ruda</a:t>
            </a:r>
          </a:p>
          <a:p>
            <a:r>
              <a:rPr lang="cs-CZ" dirty="0"/>
              <a:t>2) koks</a:t>
            </a:r>
          </a:p>
          <a:p>
            <a:r>
              <a:rPr lang="cs-CZ" dirty="0"/>
              <a:t>3) struskotvorné přísady (napomáhají tavení</a:t>
            </a:r>
            <a:r>
              <a:rPr lang="cs-CZ" dirty="0" smtClean="0"/>
              <a:t>)</a:t>
            </a:r>
          </a:p>
          <a:p>
            <a:r>
              <a:rPr lang="cs-CZ" dirty="0" smtClean="0"/>
              <a:t>Koks se spaluje na CO (1800</a:t>
            </a:r>
            <a:r>
              <a:rPr lang="cs-CZ" dirty="0" smtClean="0">
                <a:latin typeface="Calibri"/>
                <a:cs typeface="Calibri"/>
              </a:rPr>
              <a:t>°C)</a:t>
            </a:r>
          </a:p>
          <a:p>
            <a:r>
              <a:rPr lang="cs-CZ" dirty="0" smtClean="0">
                <a:latin typeface="Calibri"/>
                <a:cs typeface="Calibri"/>
              </a:rPr>
              <a:t>CO reaguje s kyslíkem v železné rudě a vzniká CO</a:t>
            </a:r>
            <a:r>
              <a:rPr lang="cs-CZ" sz="1900" baseline="-25000" dirty="0" smtClean="0">
                <a:latin typeface="Calibri"/>
                <a:cs typeface="Calibri"/>
              </a:rPr>
              <a:t>2</a:t>
            </a:r>
          </a:p>
          <a:p>
            <a:r>
              <a:rPr lang="cs-CZ" dirty="0" smtClean="0">
                <a:latin typeface="Calibri"/>
                <a:cs typeface="Calibri"/>
              </a:rPr>
              <a:t>Ruda se změní v železo: </a:t>
            </a:r>
          </a:p>
          <a:p>
            <a:r>
              <a:rPr lang="cs-CZ" dirty="0" smtClean="0">
                <a:latin typeface="Calibri"/>
                <a:cs typeface="Calibri"/>
              </a:rPr>
              <a:t>3C + O</a:t>
            </a:r>
            <a:r>
              <a:rPr lang="cs-CZ" sz="2600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 → 2CO</a:t>
            </a:r>
          </a:p>
          <a:p>
            <a:r>
              <a:rPr lang="cs-CZ" dirty="0" smtClean="0">
                <a:latin typeface="Calibri"/>
                <a:cs typeface="Calibri"/>
              </a:rPr>
              <a:t>3CO + Fe</a:t>
            </a:r>
            <a:r>
              <a:rPr lang="cs-CZ" sz="2600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O</a:t>
            </a:r>
            <a:r>
              <a:rPr lang="cs-CZ" sz="2600" baseline="-25000" dirty="0" smtClean="0">
                <a:latin typeface="Calibri"/>
                <a:cs typeface="Calibri"/>
              </a:rPr>
              <a:t>3</a:t>
            </a:r>
            <a:r>
              <a:rPr lang="cs-CZ" dirty="0" smtClean="0">
                <a:latin typeface="Calibri"/>
                <a:cs typeface="Calibri"/>
              </a:rPr>
              <a:t> → 2Fe + 3CO</a:t>
            </a:r>
            <a:r>
              <a:rPr lang="cs-CZ" sz="2600" baseline="-25000" dirty="0" smtClean="0">
                <a:latin typeface="Calibri"/>
                <a:cs typeface="Calibri"/>
              </a:rPr>
              <a:t>2</a:t>
            </a:r>
          </a:p>
          <a:p>
            <a:r>
              <a:rPr lang="cs-CZ" dirty="0" smtClean="0">
                <a:latin typeface="Calibri"/>
                <a:cs typeface="Calibri"/>
              </a:rPr>
              <a:t>Železo se taví, je-li v dolní části pece dostatek tekutého železa provede se </a:t>
            </a:r>
            <a:r>
              <a:rPr lang="cs-CZ" dirty="0" err="1" smtClean="0">
                <a:latin typeface="Calibri"/>
                <a:cs typeface="Calibri"/>
              </a:rPr>
              <a:t>odpych</a:t>
            </a:r>
            <a:endParaRPr lang="cs-CZ" dirty="0" smtClean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Železo se zbavuje uhlíku oxidací a vzniká OCEL</a:t>
            </a:r>
          </a:p>
          <a:p>
            <a:r>
              <a:rPr lang="cs-CZ" dirty="0" smtClean="0">
                <a:latin typeface="Calibri"/>
                <a:cs typeface="Calibri"/>
              </a:rPr>
              <a:t>Dále se provádí KALENÍ pro pružnost a pevnost </a:t>
            </a:r>
            <a:r>
              <a:rPr lang="cs-CZ" dirty="0" err="1" smtClean="0">
                <a:latin typeface="Calibri"/>
                <a:cs typeface="Calibri"/>
              </a:rPr>
              <a:t>Fe</a:t>
            </a:r>
            <a:endParaRPr lang="cs-CZ" dirty="0"/>
          </a:p>
          <a:p>
            <a:endParaRPr lang="cs-CZ" dirty="0"/>
          </a:p>
        </p:txBody>
      </p:sp>
      <p:pic>
        <p:nvPicPr>
          <p:cNvPr id="5122" name="Picture 2" descr="C:\Users\ucitel\AppData\Local\Microsoft\Windows\Temporary Internet Files\Content.IE5\2JJTSCFE\MC9004398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348880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018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5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Využití železa</a:t>
            </a:r>
            <a:endParaRPr lang="cs-CZ" sz="80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stopový prvek – v lidském těle je potřebný k dýchání</a:t>
            </a:r>
          </a:p>
          <a:p>
            <a:r>
              <a:rPr lang="cs-CZ" dirty="0" smtClean="0"/>
              <a:t>2) šedé železo slouží k výrobě kotevních řetězů a háků pro jeřáby</a:t>
            </a:r>
          </a:p>
          <a:p>
            <a:r>
              <a:rPr lang="cs-CZ" dirty="0" smtClean="0"/>
              <a:t>3) z litiny se vyrábí např. poklopy na kanalizaci</a:t>
            </a:r>
          </a:p>
          <a:p>
            <a:r>
              <a:rPr lang="cs-CZ" dirty="0" smtClean="0"/>
              <a:t>4) vyrábí se z něj ocel a litiny</a:t>
            </a:r>
            <a:endParaRPr lang="cs-CZ" dirty="0"/>
          </a:p>
        </p:txBody>
      </p:sp>
      <p:pic>
        <p:nvPicPr>
          <p:cNvPr id="4098" name="Picture 2" descr="C:\Users\ucitel\AppData\Local\Microsoft\Windows\Temporary Internet Files\Content.IE5\2JJTSCFE\MC9002343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296" y="4581128"/>
            <a:ext cx="2195021" cy="2228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citel\AppData\Local\Microsoft\Windows\Temporary Internet Files\Content.IE5\2HIWAFT7\MC9003713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379" y="260648"/>
            <a:ext cx="993953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1434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6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9600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KOROZE</a:t>
            </a:r>
            <a:endParaRPr lang="cs-CZ" sz="9600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Působením vzdušné vlhkosti dojde k narušení povrchu kovů</a:t>
            </a:r>
          </a:p>
          <a:p>
            <a:r>
              <a:rPr lang="cs-CZ" dirty="0" smtClean="0"/>
              <a:t>Působením kyslíku na železo vzniká oxid železitý, který je propustný pro vodu ----&gt; znehodnocení železa</a:t>
            </a:r>
          </a:p>
          <a:p>
            <a:r>
              <a:rPr lang="cs-CZ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OCHRANA před korozí:</a:t>
            </a:r>
          </a:p>
          <a:p>
            <a:r>
              <a:rPr lang="cs-CZ" dirty="0" smtClean="0"/>
              <a:t>1) zamezení přístupu vzduchu k povrchu </a:t>
            </a:r>
            <a:r>
              <a:rPr lang="cs-CZ" dirty="0" err="1" smtClean="0"/>
              <a:t>Fe</a:t>
            </a:r>
            <a:r>
              <a:rPr lang="cs-CZ" dirty="0" smtClean="0"/>
              <a:t> (nátěr, mazání, nekorodující vrstva)</a:t>
            </a:r>
          </a:p>
          <a:p>
            <a:r>
              <a:rPr lang="cs-CZ" dirty="0" smtClean="0"/>
              <a:t>2) přidání jiného kovu do železa – slitiny</a:t>
            </a:r>
          </a:p>
          <a:p>
            <a:r>
              <a:rPr lang="cs-CZ" dirty="0" smtClean="0"/>
              <a:t>3) udržování hladkého povrchu</a:t>
            </a:r>
          </a:p>
          <a:p>
            <a:r>
              <a:rPr lang="cs-CZ" dirty="0" smtClean="0"/>
              <a:t>4) zamezení působení látek způsobujících korozi (sůl v zimě na silnici)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0948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9600" b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</a:t>
            </a:r>
            <a:endParaRPr lang="cs-CZ" sz="9600" b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dirty="0">
                <a:latin typeface="Arial" pitchFamily="34" charset="0"/>
                <a:cs typeface="Arial" pitchFamily="34" charset="0"/>
              </a:rPr>
              <a:t>Použity obrázky z vlastní galerie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Použity obrázky z otevřené galerie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Microsoft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com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319088" indent="-319088" eaLnBrk="0" hangingPunct="0">
              <a:lnSpc>
                <a:spcPct val="115000"/>
              </a:lnSpc>
              <a:spcAft>
                <a:spcPts val="1000"/>
              </a:spcAft>
              <a:buClr>
                <a:srgbClr val="CC4757"/>
              </a:buClr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Datum vytvoření: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12. 4.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2012</a:t>
            </a:r>
          </a:p>
          <a:p>
            <a:pPr marL="319088" indent="-319088" eaLnBrk="0" hangingPunct="0">
              <a:lnSpc>
                <a:spcPct val="115000"/>
              </a:lnSpc>
              <a:spcAft>
                <a:spcPts val="1000"/>
              </a:spcAft>
              <a:buClr>
                <a:srgbClr val="CC4757"/>
              </a:buClr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19088" indent="-319088" eaLnBrk="0" hangingPunct="0">
              <a:lnSpc>
                <a:spcPct val="115000"/>
              </a:lnSpc>
              <a:spcAft>
                <a:spcPts val="1000"/>
              </a:spcAft>
              <a:buClr>
                <a:srgbClr val="CC4757"/>
              </a:buClr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Předmět:             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chemie</a:t>
            </a:r>
          </a:p>
          <a:p>
            <a:pPr marL="319088" indent="-319088" eaLnBrk="0" hangingPunct="0">
              <a:lnSpc>
                <a:spcPct val="115000"/>
              </a:lnSpc>
              <a:spcAft>
                <a:spcPts val="1000"/>
              </a:spcAft>
              <a:buClr>
                <a:srgbClr val="CC4757"/>
              </a:buClr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Ročník:                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osmý</a:t>
            </a:r>
            <a:endParaRPr lang="cs-CZ" sz="2000" i="1" dirty="0">
              <a:latin typeface="Arial" pitchFamily="34" charset="0"/>
              <a:cs typeface="Arial" pitchFamily="34" charset="0"/>
            </a:endParaRPr>
          </a:p>
          <a:p>
            <a:pPr marL="319088" indent="-319088" eaLnBrk="0" hangingPunct="0">
              <a:lnSpc>
                <a:spcPct val="115000"/>
              </a:lnSpc>
              <a:spcAft>
                <a:spcPts val="1000"/>
              </a:spcAft>
              <a:buClr>
                <a:srgbClr val="CC4757"/>
              </a:buClr>
            </a:pPr>
            <a:r>
              <a:rPr lang="cs-CZ" sz="2000" dirty="0">
                <a:latin typeface="Arial" pitchFamily="34" charset="0"/>
                <a:ea typeface="Calibri"/>
                <a:cs typeface="Arial" pitchFamily="34" charset="0"/>
              </a:rPr>
              <a:t>Druh učebního materiálu: </a:t>
            </a:r>
            <a:r>
              <a:rPr lang="cs-CZ" sz="2000" i="1" dirty="0">
                <a:latin typeface="Arial" pitchFamily="34" charset="0"/>
                <a:ea typeface="Calibri"/>
                <a:cs typeface="Arial" pitchFamily="34" charset="0"/>
              </a:rPr>
              <a:t>prezentace</a:t>
            </a:r>
          </a:p>
          <a:p>
            <a:pPr marL="319088" indent="-319088" eaLnBrk="0" hangingPunct="0">
              <a:lnSpc>
                <a:spcPct val="115000"/>
              </a:lnSpc>
              <a:spcAft>
                <a:spcPts val="1000"/>
              </a:spcAft>
              <a:buClr>
                <a:srgbClr val="CC4757"/>
              </a:buClr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Anotace: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Prezentace je určeno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výkladu o železe, jeho využití, korozi, výrobě a vlastnostech železa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9768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409</TotalTime>
  <Words>379</Words>
  <Application>Microsoft Office PowerPoint</Application>
  <PresentationFormat>Předvádění na obrazovce (4:3)</PresentationFormat>
  <Paragraphs>58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Deluxe</vt:lpstr>
      <vt:lpstr>ŽELEZO</vt:lpstr>
      <vt:lpstr>Železo (Fe)</vt:lpstr>
      <vt:lpstr>Vlastnosti  železa</vt:lpstr>
      <vt:lpstr>Výroba železa</vt:lpstr>
      <vt:lpstr>Vysoká pec</vt:lpstr>
      <vt:lpstr>Výroba v peci</vt:lpstr>
      <vt:lpstr>Využití železa</vt:lpstr>
      <vt:lpstr>KOROZE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ŽELEZO</dc:title>
  <dc:creator>Ulrychová Markéta</dc:creator>
  <cp:lastModifiedBy>Hlava Petr</cp:lastModifiedBy>
  <cp:revision>21</cp:revision>
  <dcterms:created xsi:type="dcterms:W3CDTF">2011-10-28T16:36:24Z</dcterms:created>
  <dcterms:modified xsi:type="dcterms:W3CDTF">2012-09-23T18:09:30Z</dcterms:modified>
</cp:coreProperties>
</file>