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2"/>
  </p:notesMasterIdLst>
  <p:sldIdLst>
    <p:sldId id="297" r:id="rId3"/>
    <p:sldId id="257" r:id="rId4"/>
    <p:sldId id="258" r:id="rId5"/>
    <p:sldId id="262" r:id="rId6"/>
    <p:sldId id="263" r:id="rId7"/>
    <p:sldId id="264" r:id="rId8"/>
    <p:sldId id="270" r:id="rId9"/>
    <p:sldId id="271" r:id="rId10"/>
    <p:sldId id="272" r:id="rId11"/>
    <p:sldId id="273" r:id="rId12"/>
    <p:sldId id="274" r:id="rId13"/>
    <p:sldId id="275" r:id="rId14"/>
    <p:sldId id="276" r:id="rId15"/>
    <p:sldId id="277" r:id="rId16"/>
    <p:sldId id="278" r:id="rId17"/>
    <p:sldId id="279" r:id="rId18"/>
    <p:sldId id="280" r:id="rId19"/>
    <p:sldId id="281" r:id="rId20"/>
    <p:sldId id="282" r:id="rId21"/>
    <p:sldId id="283" r:id="rId22"/>
    <p:sldId id="284" r:id="rId23"/>
    <p:sldId id="285" r:id="rId24"/>
    <p:sldId id="286" r:id="rId25"/>
    <p:sldId id="287" r:id="rId26"/>
    <p:sldId id="288" r:id="rId27"/>
    <p:sldId id="289" r:id="rId28"/>
    <p:sldId id="290" r:id="rId29"/>
    <p:sldId id="294" r:id="rId30"/>
    <p:sldId id="296" r:id="rId3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68DD0DA-0445-4D5B-AED0-D8273F465289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DFFC540-0AB2-4002-8005-306A16F75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04D8D-5771-4D16-BB72-527BC9BA69EF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A95E3D-9752-4D2E-9C14-6D108690D8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921EEE-838E-49F0-BDB6-61AF5F73E8DA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A6759-B328-4847-8487-58B1233D32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3A99BB-6389-4512-BCE0-D380EBBCE00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C148A-186D-4EB5-8CD9-2F3B3A9FF9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B676B-DC50-4EF9-9FE8-6FD3962F34DD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5C4E6C-92DC-4FBF-9994-1DFCC99FAF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BBBE14-45C9-4674-A236-314E2DC5B610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8424F-898F-4BAF-81C6-FF1EC2277D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BA8C2-5020-42E3-91E4-9269EE6D1F2A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43E20-49CA-4B85-993C-CF53F99AC7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478B7-BDC0-46BC-BCA0-E57ADFD2E417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0BACB-E327-472F-BAA3-7F9D401682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6DFD3-F133-4DE6-905F-015EC29C54EB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2E054-6D8F-41D2-866C-2DDDE0765B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1AA64-B012-451A-A1E3-8823BE923899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7E7E0C-F943-4A4F-9F96-181FC12B72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BB210-2E4C-4635-BE99-023E0FDB8306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95E71C-6B86-4345-A3C1-7405B94A1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28C08-D752-4DFE-AB91-53F5F0A67390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8B587-02B8-4FB0-8E13-9909D4FDEE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8AE130-93BC-4B4B-8C2F-8C8DF605C23C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A71BE0-BF04-405C-914C-460817A1E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D6069-64D7-4468-9BA2-3ED32B248119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778C2-DC5C-4A20-9116-8C445AB2B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CA38A4-1EA5-4A54-A4C2-71762E555222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077B40-ABF0-4F84-8BFB-64DDF06B22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FC2FC-848E-4170-A906-CF54E4B2E8C5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B29651-E923-41AF-8837-208B13A351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000287-BACB-4700-B387-720FC5F6FCD0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07CC6C-BD76-4E0A-BBA3-3EDA1AA335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0C414-CA16-4651-A313-D04E5950B951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902153-0F76-4DD8-8DD4-3717446068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BDBFB-551A-40DF-BE3F-061B2392299D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C1C43-E426-45B3-9D92-486162B62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C64037-16D7-472E-9021-E9CB2175DFE8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E8173-8C89-498E-9B0D-304F7BEDF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78266-3916-4729-A098-024E097D8C91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593843-BCE5-4151-A298-3DEB42A826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66A60-C0C3-40A8-83EE-8128E271B31A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DA4DC-1132-4F9B-8A89-48DFC08BA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434B4-514D-46D2-B219-5C71B99C3345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8D4CE-D66B-4C23-AFAA-E18CE90CAE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45B18A-DB58-4D39-A658-91976160EB50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6A39835-A57C-4CB8-954D-B8846D49F5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>
                <a:alpha val="0"/>
              </a:srgbClr>
            </a:gs>
            <a:gs pos="28000">
              <a:srgbClr val="99FF66"/>
            </a:gs>
            <a:gs pos="50000">
              <a:srgbClr val="9CB86E"/>
            </a:gs>
            <a:gs pos="100000">
              <a:srgbClr val="156B13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7569525-BB0D-41B7-B4FC-89683EFE4405}" type="datetimeFigureOut">
              <a:rPr lang="cs-CZ"/>
              <a:pPr>
                <a:defRPr/>
              </a:pPr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2B9D753-B8C3-4B45-933F-B45BAD6FFD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1.emf"/><Relationship Id="rId5" Type="http://schemas.openxmlformats.org/officeDocument/2006/relationships/image" Target="../media/image20.emf"/><Relationship Id="rId4" Type="http://schemas.openxmlformats.org/officeDocument/2006/relationships/image" Target="../media/image19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emf"/><Relationship Id="rId3" Type="http://schemas.openxmlformats.org/officeDocument/2006/relationships/image" Target="../media/image29.emf"/><Relationship Id="rId7" Type="http://schemas.openxmlformats.org/officeDocument/2006/relationships/image" Target="../media/image33.emf"/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32.emf"/><Relationship Id="rId5" Type="http://schemas.openxmlformats.org/officeDocument/2006/relationships/image" Target="../media/image31.emf"/><Relationship Id="rId4" Type="http://schemas.openxmlformats.org/officeDocument/2006/relationships/image" Target="../media/image30.emf"/><Relationship Id="rId9" Type="http://schemas.openxmlformats.org/officeDocument/2006/relationships/image" Target="../media/image35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hyperlink" Target="http://upload.wikimedia.org/wikipedia/commons/9/94/Begging_mentally_disabled_man.jpg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7" Type="http://schemas.openxmlformats.org/officeDocument/2006/relationships/image" Target="../media/image46.jpe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upload.wikimedia.org/wikipedia/commons/9/9a/Boston_MFA_(6001499133).jpg" TargetMode="External"/><Relationship Id="rId5" Type="http://schemas.openxmlformats.org/officeDocument/2006/relationships/image" Target="../media/image45.jpeg"/><Relationship Id="rId4" Type="http://schemas.openxmlformats.org/officeDocument/2006/relationships/hyperlink" Target="http://upload.wikimedia.org/wikipedia/commons/0/0b/Man_on_a_recumbent_tricycle.jp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idovky.cz/ustrelil-ji-oblicej-presto-sveho-muze-stale-miluje-f8s-/zpravy-svet.aspx?c=A110927_103635_ln_zahranici_mtr" TargetMode="External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49.jpeg"/><Relationship Id="rId4" Type="http://schemas.openxmlformats.org/officeDocument/2006/relationships/hyperlink" Target="http://upload.wikimedia.org/wikipedia/commons/6/6f/Prizren_Roma_girl.jpg" TargetMode="Externa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8.emf"/><Relationship Id="rId7" Type="http://schemas.openxmlformats.org/officeDocument/2006/relationships/image" Target="../media/image51.jpeg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upload.wikimedia.org/wikipedia/commons/6/6f/Obesidade.jpg" TargetMode="External"/><Relationship Id="rId5" Type="http://schemas.openxmlformats.org/officeDocument/2006/relationships/image" Target="../media/image50.jpeg"/><Relationship Id="rId4" Type="http://schemas.openxmlformats.org/officeDocument/2006/relationships/hyperlink" Target="http://upload.wikimedia.org/wikipedia/commons/6/6c/Teenage_obesity_2013-12-04_15-32.jpg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emf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LazyGirl6.jpg?uselang=cs" TargetMode="External"/><Relationship Id="rId2" Type="http://schemas.openxmlformats.org/officeDocument/2006/relationships/hyperlink" Target="http://cs.wikipedia.org/wiki/Down%C5%AFv_syndrom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://commons.wikimedia.org/wiki/File:Man_on_a_recumbent_tricycle.jpg" TargetMode="External"/><Relationship Id="rId5" Type="http://schemas.openxmlformats.org/officeDocument/2006/relationships/hyperlink" Target="http://commons.wikimedia.org/wiki/File:Cristina_Warner.JPG" TargetMode="External"/><Relationship Id="rId4" Type="http://schemas.openxmlformats.org/officeDocument/2006/relationships/hyperlink" Target="http://commons.wikimedia.org/wiki/File:Prizren_Roma_girl.jpg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Gigantismus" TargetMode="External"/><Relationship Id="rId2" Type="http://schemas.openxmlformats.org/officeDocument/2006/relationships/hyperlink" Target="http://commons.wikimedia.org/wiki/File:Man_on_a_recumbent_tricycle.jpg" TargetMode="External"/><Relationship Id="rId1" Type="http://schemas.openxmlformats.org/officeDocument/2006/relationships/slideLayout" Target="../slideLayouts/slideLayout18.xml"/><Relationship Id="rId4" Type="http://schemas.openxmlformats.org/officeDocument/2006/relationships/hyperlink" Target="http://commons.wikimedia.org/wiki/File:Prizren_Roma_gir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6088" y="44450"/>
            <a:ext cx="5711825" cy="1243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0825" y="1484313"/>
          <a:ext cx="8642350" cy="5132387"/>
        </p:xfrm>
        <a:graphic>
          <a:graphicData uri="http://schemas.openxmlformats.org/drawingml/2006/table">
            <a:tbl>
              <a:tblPr/>
              <a:tblGrid>
                <a:gridCol w="1968500"/>
                <a:gridCol w="6673850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praktická Rožnov pod Radhoštěm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 1. 07/1. 4.00/21.3751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VY_32_INOVACE_217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Romana Rybiařová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Lidské vztahy</a:t>
                      </a:r>
                    </a:p>
                  </a:txBody>
                  <a:tcPr marL="68580" marR="68580" marT="0" marB="0" anchor="ctr" horzOverflow="overflow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(období)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Květen 2014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9. ročník ZŠ praktická, lehké mentální postižení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Globální výchova</a:t>
                      </a:r>
                    </a:p>
                  </a:txBody>
                  <a:tcPr marL="68580" marR="68580" marT="0" marB="0" anchor="ctr" horzOverflow="overflow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224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 je určena žákům 9. ročníku ZŠ praktické. Slouží  k besedě a diskusi na téma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Arial" charset="0"/>
                        </a:rPr>
                        <a:t>– odlišnosti, stereotypy, předsudky, diskriminace a empatie. 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Arial" charset="0"/>
                        </a:rPr>
                        <a:t>Žáci se seznámí s těmito pojmy , naučí se rozpoznávat předsudky a stereotypy, které ovlivňují pohled na druhého člověka. Naučí se na příkladech ze života rozpoznat diskriminaci lidí na základě jejich odlišností a vcítit se do pocitů a jednání druhého člověka.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Arial" charset="0"/>
                        </a:rPr>
                        <a:t>V první části se zamyslí na sebou samým,  jak dobře se znají, jak se cítí, co je pro ně důležité a  jak dokážou vnímat sebe a druhé.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5"/>
          <p:cNvSpPr txBox="1">
            <a:spLocks noChangeArrowheads="1"/>
          </p:cNvSpPr>
          <p:nvPr/>
        </p:nvSpPr>
        <p:spPr bwMode="auto">
          <a:xfrm>
            <a:off x="357188" y="1428750"/>
            <a:ext cx="2857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Problematikou:</a:t>
            </a:r>
            <a:endParaRPr lang="cs-CZ" sz="2400" b="1">
              <a:solidFill>
                <a:srgbClr val="FF0000"/>
              </a:solidFill>
              <a:latin typeface="Segoe Print"/>
            </a:endParaRPr>
          </a:p>
        </p:txBody>
      </p:sp>
      <p:sp>
        <p:nvSpPr>
          <p:cNvPr id="27650" name="TextovéPole 10"/>
          <p:cNvSpPr txBox="1">
            <a:spLocks noChangeArrowheads="1"/>
          </p:cNvSpPr>
          <p:nvPr/>
        </p:nvSpPr>
        <p:spPr bwMode="auto">
          <a:xfrm>
            <a:off x="1285875" y="428625"/>
            <a:ext cx="58578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u="sng">
                <a:solidFill>
                  <a:srgbClr val="000000"/>
                </a:solidFill>
                <a:latin typeface="Calibri" pitchFamily="34" charset="0"/>
              </a:rPr>
              <a:t>Zamyslíme se společně nad: 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85750" y="5221288"/>
            <a:ext cx="8143875" cy="70802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FF0000"/>
                </a:solidFill>
                <a:latin typeface="Calibri" pitchFamily="34" charset="0"/>
              </a:rPr>
              <a:t>Nevíte, co tato slovíčka znamenají ??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85750" y="6000750"/>
            <a:ext cx="8572500" cy="58420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FF00"/>
                </a:solidFill>
                <a:latin typeface="Calibri" pitchFamily="34" charset="0"/>
              </a:rPr>
              <a:t>Nevadí…. Všechno se dovíte v dnešní besedě…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071813" y="2820988"/>
            <a:ext cx="2593975" cy="647700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C00000"/>
                </a:solidFill>
                <a:latin typeface="Segoe Print" pitchFamily="2" charset="0"/>
              </a:rPr>
              <a:t>předsudků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71813" y="3554413"/>
            <a:ext cx="3097212" cy="646112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C00000"/>
                </a:solidFill>
                <a:latin typeface="Segoe Print" pitchFamily="2" charset="0"/>
              </a:rPr>
              <a:t>diskriminace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071813" y="2089150"/>
            <a:ext cx="5259387" cy="646113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C00000"/>
                </a:solidFill>
                <a:latin typeface="Segoe Print" pitchFamily="2" charset="0"/>
              </a:rPr>
              <a:t>stereotypního myšlení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71813" y="1357313"/>
            <a:ext cx="2357437" cy="646112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C00000"/>
                </a:solidFill>
                <a:latin typeface="Segoe Print" pitchFamily="2" charset="0"/>
              </a:rPr>
              <a:t>odlišnosti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071813" y="4286250"/>
            <a:ext cx="2143125" cy="646113"/>
          </a:xfrm>
          <a:prstGeom prst="rect">
            <a:avLst/>
          </a:prstGeom>
          <a:solidFill>
            <a:srgbClr val="FFCCCC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C00000"/>
                </a:solidFill>
                <a:latin typeface="Segoe Print" pitchFamily="2" charset="0"/>
              </a:rPr>
              <a:t>empatie</a:t>
            </a:r>
          </a:p>
        </p:txBody>
      </p:sp>
      <p:pic>
        <p:nvPicPr>
          <p:cNvPr id="27658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50" y="2214563"/>
            <a:ext cx="1571625" cy="247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5"/>
          <p:cNvSpPr txBox="1">
            <a:spLocks noChangeArrowheads="1"/>
          </p:cNvSpPr>
          <p:nvPr/>
        </p:nvSpPr>
        <p:spPr bwMode="auto">
          <a:xfrm>
            <a:off x="357188" y="357188"/>
            <a:ext cx="87868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solidFill>
                  <a:srgbClr val="000000"/>
                </a:solidFill>
                <a:latin typeface="Segoe Print"/>
              </a:rPr>
              <a:t>Základní pravidla této besedy</a:t>
            </a:r>
            <a:r>
              <a:rPr lang="cs-CZ" sz="2800" b="1" u="sng">
                <a:solidFill>
                  <a:srgbClr val="000000"/>
                </a:solidFill>
                <a:latin typeface="Calibri" pitchFamily="34" charset="0"/>
              </a:rPr>
              <a:t>: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34950" y="1152525"/>
            <a:ext cx="60055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1.  Budeme si navzájem naslouchat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34950" y="2254250"/>
            <a:ext cx="6270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3. Nebudeme přerušovat ty, kteří zrovna mluví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34950" y="1703388"/>
            <a:ext cx="6270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2. Nebudeme soudit ostatní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34950" y="2733675"/>
            <a:ext cx="4768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4. Budeme se navzájem respektovat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34950" y="3284538"/>
            <a:ext cx="37861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5.  Kdo chce mít slovo, přihlásí se</a:t>
            </a:r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3817938"/>
            <a:ext cx="2447925" cy="2779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0" name="Picture 2" descr="chlapci,dámy,dívky,muži,osoby,shromažďování,školy,studenti,žáci ve škole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35600" y="889000"/>
            <a:ext cx="3260725" cy="326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1" name="Picture 9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54713" y="4437063"/>
            <a:ext cx="2433637" cy="219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TextovéPole 1"/>
          <p:cNvSpPr txBox="1">
            <a:spLocks noChangeArrowheads="1"/>
          </p:cNvSpPr>
          <p:nvPr/>
        </p:nvSpPr>
        <p:spPr bwMode="auto">
          <a:xfrm>
            <a:off x="147638" y="142875"/>
            <a:ext cx="17049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u="sng">
                <a:solidFill>
                  <a:srgbClr val="000000"/>
                </a:solidFill>
                <a:latin typeface="Segoe Print"/>
              </a:rPr>
              <a:t>„JÁ“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000125" y="857250"/>
            <a:ext cx="7000875" cy="461963"/>
          </a:xfrm>
          <a:prstGeom prst="rect">
            <a:avLst/>
          </a:prstGeom>
          <a:solidFill>
            <a:srgbClr val="FFCCCC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Oznámkuj se jako ve škole a známku zakroužkuj: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57188" y="1571625"/>
            <a:ext cx="6429375" cy="400050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1. Jak znáš sám sebe ? Tvoje vlastnosti, schopnosti…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357313" y="2071688"/>
            <a:ext cx="4357687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1</a:t>
            </a:r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	2	3	4	5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5750" y="2500313"/>
            <a:ext cx="62865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Znám se dobře				      neznám se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57188" y="3286125"/>
            <a:ext cx="6215062" cy="40005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2. Myslíš jsi, že jsi spíš dobrý, nebo spíš špatný 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357313" y="3786188"/>
            <a:ext cx="4357687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	2	3	4	5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8625" y="4143375"/>
            <a:ext cx="6715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Jsem spíš dobrý			                  jsem spíš špatný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57188" y="5072063"/>
            <a:ext cx="6143625" cy="400050"/>
          </a:xfrm>
          <a:prstGeom prst="rect">
            <a:avLst/>
          </a:prstGeom>
          <a:solidFill>
            <a:srgbClr val="FF66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3.  Máš se rád, vážíš si sám sebe?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357313" y="5572125"/>
            <a:ext cx="4357687" cy="400050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	2	3	4	5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85750" y="6000750"/>
            <a:ext cx="6715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Mám se rád,vážím si sebe			      nenávidím se</a:t>
            </a:r>
          </a:p>
        </p:txBody>
      </p:sp>
      <p:pic>
        <p:nvPicPr>
          <p:cNvPr id="2970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34225" y="4714875"/>
            <a:ext cx="2009775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/>
      <p:bldP spid="7" grpId="0" animBg="1"/>
      <p:bldP spid="8" grpId="0" animBg="1"/>
      <p:bldP spid="9" grpId="0"/>
      <p:bldP spid="10" grpId="0" animBg="1"/>
      <p:bldP spid="11" grpId="0" animBg="1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3663" y="177800"/>
            <a:ext cx="4357687" cy="6477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00"/>
                </a:solidFill>
                <a:latin typeface="Calibri" pitchFamily="34" charset="0"/>
              </a:rPr>
              <a:t>Znám sám sebe 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28625" y="1643063"/>
            <a:ext cx="30718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Zkus doplnit započaté věty: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14313" y="2574925"/>
            <a:ext cx="8429625" cy="314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Všechno tohle umím :  …………………………………………………………………………………………….</a:t>
            </a:r>
          </a:p>
          <a:p>
            <a:pPr marL="342900" indent="-342900">
              <a:buFontTx/>
              <a:buAutoNum type="arabicPeriod"/>
            </a:pPr>
            <a:endParaRPr lang="cs-CZ" b="1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Nejlépe umím : ………………………………………………………………………………………………………</a:t>
            </a:r>
          </a:p>
          <a:p>
            <a:pPr marL="342900" indent="-342900">
              <a:buFontTx/>
              <a:buAutoNum type="arabicPeriod"/>
            </a:pPr>
            <a:endParaRPr lang="cs-CZ" b="1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Mám radost, když : …………………………………………………………………………………………………</a:t>
            </a:r>
          </a:p>
          <a:p>
            <a:pPr marL="342900" indent="-342900">
              <a:buFontTx/>
              <a:buAutoNum type="arabicPeriod"/>
            </a:pPr>
            <a:endParaRPr lang="cs-CZ" b="1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Je mi smutno,když : …………………………………………………………………………………………………</a:t>
            </a:r>
          </a:p>
          <a:p>
            <a:pPr marL="342900" indent="-342900">
              <a:buFontTx/>
              <a:buAutoNum type="arabicPeriod"/>
            </a:pPr>
            <a:endParaRPr lang="cs-CZ" b="1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Mám strach, když : ………………………………………………………………………………………………</a:t>
            </a:r>
          </a:p>
          <a:p>
            <a:pPr marL="342900" indent="-342900">
              <a:buFontTx/>
              <a:buAutoNum type="arabicPeriod"/>
            </a:pPr>
            <a:endParaRPr lang="cs-CZ" b="1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>
              <a:buFontTx/>
              <a:buAutoNum type="arabicPeriod"/>
            </a:pPr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Nejdůležitější ze všeho je pro mě : …………………………………………………………………………</a:t>
            </a:r>
          </a:p>
        </p:txBody>
      </p:sp>
      <p:pic>
        <p:nvPicPr>
          <p:cNvPr id="8194" name="Picture 2" descr="C:\Users\Uzivatel\AppData\Local\Microsoft\Windows\Temporary Internet Files\Content.IE5\D9JHL1U7\MCj0434872000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-5834547">
            <a:off x="2995613" y="1709738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64363" y="311150"/>
            <a:ext cx="1514475" cy="170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01625" y="188913"/>
            <a:ext cx="4357688" cy="64611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00"/>
                </a:solidFill>
                <a:latin typeface="Calibri" pitchFamily="34" charset="0"/>
              </a:rPr>
              <a:t>Jak se vnímám 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33375" y="863600"/>
            <a:ext cx="59293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V prvním sloupečku vyber své dobré vlastnosti.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A v druhém sloupečku své špatné vlastnosti.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Můžeš doplnit i prázdné řádky.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57250" y="2000250"/>
            <a:ext cx="2928938" cy="40941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Pracovitý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Nikdy nelžu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Pomáhám kamarádům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Nikdy se neposmívám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Pomáhám doma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Uklízím si své věci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Jsem veselý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Mám rád zvířata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Sportuji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……………………………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…………………………….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…………………………….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43438" y="1928813"/>
            <a:ext cx="3571875" cy="3786187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Jsem líný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Někdy lžu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Málo se učím do školy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Často se hádám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Doma málo pomáhám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Nemám rád zvířata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Rád se rvu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Někdy pomlouvám druhé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Někdy i spolužákům ubližuji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…………………………………………..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…………………………………………..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</a:rPr>
              <a:t>…………………………………………..</a:t>
            </a:r>
          </a:p>
        </p:txBody>
      </p:sp>
      <p:pic>
        <p:nvPicPr>
          <p:cNvPr id="31749" name="Picture 2" descr="C:\Users\Uzivatel\AppData\Local\Microsoft\Windows\Temporary Internet Files\Content.IE5\5IF9W7Z4\MCj04338680000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188" y="-142875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53275" y="1571625"/>
            <a:ext cx="1847850" cy="156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1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13" y="3571875"/>
            <a:ext cx="1143000" cy="248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2503488" y="6286500"/>
            <a:ext cx="3508375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Na které straně jich máš více?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 animBg="1"/>
      <p:bldP spid="6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Obdélník 26"/>
          <p:cNvSpPr/>
          <p:nvPr/>
        </p:nvSpPr>
        <p:spPr>
          <a:xfrm>
            <a:off x="146050" y="1412875"/>
            <a:ext cx="8786813" cy="307181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06363" y="260350"/>
            <a:ext cx="6359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Ve svém životě jste zažili různá období.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77800" y="722313"/>
            <a:ext cx="36433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Cítili jste se někdy :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0063" y="1647825"/>
            <a:ext cx="1500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1. Šťastně 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00063" y="2105025"/>
            <a:ext cx="1643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2. Odvážně 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00063" y="2562225"/>
            <a:ext cx="1643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3. Unaveni 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00063" y="3019425"/>
            <a:ext cx="15001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4. Veselí ?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00063" y="3476625"/>
            <a:ext cx="1643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5. Smutní ?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0063" y="3933825"/>
            <a:ext cx="1071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6. Silní 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357438" y="1647825"/>
            <a:ext cx="12858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7. Slabí ? 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572000" y="1576388"/>
            <a:ext cx="3643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17. Cítili jste nespravedlnost ?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2357438" y="2562225"/>
            <a:ext cx="17859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9. Nešťastní ?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357438" y="3019425"/>
            <a:ext cx="18573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10. Krásní ?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2357438" y="3476625"/>
            <a:ext cx="2143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11. Škaredí ?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572000" y="2062163"/>
            <a:ext cx="32861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13. Měli jste někdy strach?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357438" y="2105025"/>
            <a:ext cx="1643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8. Oškliví ?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4572000" y="2547938"/>
            <a:ext cx="3143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14. Měli jste někdy vztek?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4572000" y="3033713"/>
            <a:ext cx="36433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15. Smál se vám někdy někdo ?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572000" y="3519488"/>
            <a:ext cx="3143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16. Zradil vás někdy někdo?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572000" y="4005263"/>
            <a:ext cx="43576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18. Byli jste zoufalí a nevěděli jak dál?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357438" y="3933825"/>
            <a:ext cx="22145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12. Bolest?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161925" y="5072063"/>
            <a:ext cx="7072313" cy="8302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b="1">
                <a:solidFill>
                  <a:srgbClr val="CC0000"/>
                </a:solidFill>
                <a:latin typeface="Calibri" pitchFamily="34" charset="0"/>
              </a:rPr>
              <a:t>A teď určete číslo - který prožitek byl pro vás nejhorší a už ho nechcete prožít nikdy znovu. </a:t>
            </a:r>
          </a:p>
        </p:txBody>
      </p:sp>
      <p:pic>
        <p:nvPicPr>
          <p:cNvPr id="32791" name="Picture 3" descr="C:\Users\Uzivatel\AppData\Local\Microsoft\Windows\Temporary Internet Files\Content.IE5\E72A21W1\MCj043574500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7572375" y="5072063"/>
            <a:ext cx="1143000" cy="1376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92" name="Picture 4" descr="C:\Users\Uzivatel\AppData\Local\Microsoft\Windows\Temporary Internet Files\Content.IE5\KAX13HUX\MCj0435773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29563" y="404813"/>
            <a:ext cx="830262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92125" y="395288"/>
            <a:ext cx="5016500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Jaký bys chtěl být?</a:t>
            </a:r>
          </a:p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Jaké vlastnosti bys chtěl mít?</a:t>
            </a:r>
          </a:p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Co je pro tebe důležité?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034" y="2571745"/>
            <a:ext cx="7858180" cy="3539430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txBody>
          <a:bodyPr numCol="3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Krása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Chytrost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Pracovitost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Síla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Tmavé vlasy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Světlé vlasy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Hádavost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Lakomost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Svaly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Modré oči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Hnědé oči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Zbabělost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Odvaha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Slušnost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Kamarádství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Láska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Nenávist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Hloupost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Smysl pro humor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Závislost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Bohatství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Spolehlivost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Veselost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rgbClr val="FF0000"/>
                </a:solidFill>
                <a:latin typeface="+mn-lt"/>
                <a:cs typeface="+mn-cs"/>
              </a:rPr>
              <a:t>……………………..</a:t>
            </a:r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86688" y="642938"/>
            <a:ext cx="107632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72188" y="1500188"/>
            <a:ext cx="1423987" cy="998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57188" y="214313"/>
            <a:ext cx="5357812" cy="163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Svět je plný lidí.</a:t>
            </a:r>
          </a:p>
          <a:p>
            <a:pPr>
              <a:buFont typeface="Wingdings" pitchFamily="2" charset="2"/>
              <a:buChar char="v"/>
            </a:pPr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Máte možnost si je vybrat.</a:t>
            </a:r>
          </a:p>
          <a:p>
            <a:pPr>
              <a:buFont typeface="Wingdings" pitchFamily="2" charset="2"/>
              <a:buChar char="v"/>
            </a:pPr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Jaké lidi byste chtěli potkávat ?</a:t>
            </a:r>
          </a:p>
          <a:p>
            <a:pPr>
              <a:buFont typeface="Wingdings" pitchFamily="2" charset="2"/>
              <a:buChar char="v"/>
            </a:pPr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Jaké by měli mít vlastnosti?</a:t>
            </a:r>
          </a:p>
          <a:p>
            <a:endParaRPr lang="cs-CZ" sz="2000" b="1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500063" y="1643063"/>
            <a:ext cx="4864100" cy="4619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Spojte, které vlastnosti by měl mít 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7188" y="2214563"/>
            <a:ext cx="3786187" cy="3540125"/>
          </a:xfrm>
          <a:prstGeom prst="rect">
            <a:avLst/>
          </a:prstGeom>
          <a:solidFill>
            <a:srgbClr val="FFFF99"/>
          </a:solidFill>
          <a:ln w="9525">
            <a:solidFill>
              <a:srgbClr val="FFFF99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olidFill>
                  <a:srgbClr val="002060"/>
                </a:solidFill>
                <a:latin typeface="Calibri" pitchFamily="34" charset="0"/>
              </a:rPr>
              <a:t>Váš kamarád</a:t>
            </a:r>
          </a:p>
          <a:p>
            <a:r>
              <a:rPr lang="cs-CZ" sz="2800">
                <a:solidFill>
                  <a:srgbClr val="C00000"/>
                </a:solidFill>
                <a:latin typeface="Calibri" pitchFamily="34" charset="0"/>
              </a:rPr>
              <a:t>Váš partner</a:t>
            </a:r>
          </a:p>
          <a:p>
            <a:r>
              <a:rPr lang="cs-CZ" sz="2800">
                <a:solidFill>
                  <a:srgbClr val="FFC000"/>
                </a:solidFill>
                <a:latin typeface="Calibri" pitchFamily="34" charset="0"/>
              </a:rPr>
              <a:t>Váš učitel, nebo učitelka</a:t>
            </a:r>
          </a:p>
          <a:p>
            <a:r>
              <a:rPr lang="cs-CZ" sz="2800">
                <a:solidFill>
                  <a:srgbClr val="008000"/>
                </a:solidFill>
                <a:latin typeface="Calibri" pitchFamily="34" charset="0"/>
              </a:rPr>
              <a:t>Váš spolužák</a:t>
            </a:r>
          </a:p>
          <a:p>
            <a:r>
              <a:rPr lang="cs-CZ" sz="2800">
                <a:solidFill>
                  <a:srgbClr val="663300"/>
                </a:solidFill>
                <a:latin typeface="Calibri" pitchFamily="34" charset="0"/>
              </a:rPr>
              <a:t>Vaši rodiče</a:t>
            </a:r>
          </a:p>
          <a:p>
            <a:r>
              <a:rPr lang="cs-CZ" sz="2800">
                <a:solidFill>
                  <a:srgbClr val="7030A0"/>
                </a:solidFill>
                <a:latin typeface="Calibri" pitchFamily="34" charset="0"/>
              </a:rPr>
              <a:t>Tvá lékařka</a:t>
            </a:r>
          </a:p>
          <a:p>
            <a:r>
              <a:rPr lang="cs-CZ" sz="2800">
                <a:solidFill>
                  <a:srgbClr val="FF3300"/>
                </a:solidFill>
                <a:latin typeface="Calibri" pitchFamily="34" charset="0"/>
              </a:rPr>
              <a:t>Prodavačka v obchodě</a:t>
            </a:r>
          </a:p>
          <a:p>
            <a:r>
              <a:rPr lang="cs-CZ" sz="2800">
                <a:solidFill>
                  <a:srgbClr val="000000"/>
                </a:solidFill>
                <a:latin typeface="Calibri" pitchFamily="34" charset="0"/>
              </a:rPr>
              <a:t>Politik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000625" y="2357438"/>
            <a:ext cx="3357563" cy="347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Krása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Chytrost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Smysl pro humor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Sílu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Spolehlivost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Svaly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Ochota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Žárlivost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Hádavost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Pracovitost</a:t>
            </a:r>
          </a:p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Zvědavost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42875" y="6143625"/>
            <a:ext cx="6229350" cy="46196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A teď, jaké lidi byste nechtěli v životě potkávat.</a:t>
            </a:r>
          </a:p>
        </p:txBody>
      </p:sp>
      <p:pic>
        <p:nvPicPr>
          <p:cNvPr id="3482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38" y="4214813"/>
            <a:ext cx="1985962" cy="174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3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38" y="452438"/>
            <a:ext cx="1597025" cy="251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extovéPole 2"/>
          <p:cNvSpPr txBox="1">
            <a:spLocks noChangeArrowheads="1"/>
          </p:cNvSpPr>
          <p:nvPr/>
        </p:nvSpPr>
        <p:spPr bwMode="auto">
          <a:xfrm>
            <a:off x="3143250" y="285750"/>
            <a:ext cx="30718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400" b="1" u="sng">
                <a:solidFill>
                  <a:srgbClr val="000000"/>
                </a:solidFill>
                <a:latin typeface="Segoe Print"/>
              </a:rPr>
              <a:t>Odlišnost</a:t>
            </a:r>
            <a:endParaRPr lang="cs-CZ" sz="44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5842" name="TextovéPole 3"/>
          <p:cNvSpPr txBox="1">
            <a:spLocks noChangeArrowheads="1"/>
          </p:cNvSpPr>
          <p:nvPr/>
        </p:nvSpPr>
        <p:spPr bwMode="auto">
          <a:xfrm>
            <a:off x="357188" y="1214438"/>
            <a:ext cx="4572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Zamyslete se nad těmito otázkami: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57188" y="1857375"/>
            <a:ext cx="6072187" cy="461963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1. Jsou všichni lidi stejní?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57188" y="2500313"/>
            <a:ext cx="6143625" cy="461962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2. V čem se od sebe liší? Jaké mají rozdíly?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3143248"/>
            <a:ext cx="4714908" cy="2862322"/>
          </a:xfrm>
          <a:prstGeom prst="rect">
            <a:avLst/>
          </a:prstGeom>
          <a:noFill/>
        </p:spPr>
        <p:txBody>
          <a:bodyPr numCol="2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Věk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Pohlavím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Výška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Váha, hmotnost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Tloušťkou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Barva pleti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Postižením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Povahou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Délkou vlasů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Barvou vlasů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Barvou očí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Hustotou vlasů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Jménem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Sexuální orientací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Povoláním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Národností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solidFill>
                <a:prstClr val="black"/>
              </a:solidFill>
              <a:latin typeface="+mn-lt"/>
              <a:cs typeface="+mn-cs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28625" y="6110288"/>
            <a:ext cx="7429500" cy="461962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3. U jakých rozdílů dochází mezi lidmi ke konfliktu?</a:t>
            </a:r>
          </a:p>
        </p:txBody>
      </p:sp>
      <p:pic>
        <p:nvPicPr>
          <p:cNvPr id="35847" name="Picture 2" descr="D:\Pictures\Galerie médií\j0429691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13" y="214313"/>
            <a:ext cx="1625600" cy="1604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86313" y="4286250"/>
            <a:ext cx="1185862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49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50" y="3071813"/>
            <a:ext cx="1633538" cy="155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929563" y="2214563"/>
            <a:ext cx="928687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5851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072438" y="4357688"/>
            <a:ext cx="81915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extovéPole 1"/>
          <p:cNvSpPr txBox="1">
            <a:spLocks noChangeArrowheads="1"/>
          </p:cNvSpPr>
          <p:nvPr/>
        </p:nvSpPr>
        <p:spPr bwMode="auto">
          <a:xfrm>
            <a:off x="2214563" y="357188"/>
            <a:ext cx="45720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Dovedete vysvětlit pojmy</a:t>
            </a:r>
          </a:p>
          <a:p>
            <a:endParaRPr lang="cs-CZ" sz="3200" b="1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14375" y="5786438"/>
            <a:ext cx="7929563" cy="52387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Nevadí, ukážeme si tento problém na příkladech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28813" y="1285875"/>
            <a:ext cx="5429250" cy="584200"/>
          </a:xfrm>
          <a:prstGeom prst="rect">
            <a:avLst/>
          </a:prstGeom>
          <a:solidFill>
            <a:srgbClr val="FFC000"/>
          </a:solidFill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3200" b="1" u="sng">
                <a:solidFill>
                  <a:srgbClr val="C00000"/>
                </a:solidFill>
                <a:latin typeface="Segoe Print"/>
              </a:rPr>
              <a:t>stereotyp</a:t>
            </a:r>
            <a:r>
              <a:rPr lang="cs-CZ" sz="3200" b="1">
                <a:solidFill>
                  <a:srgbClr val="C00000"/>
                </a:solidFill>
                <a:latin typeface="Calibri" pitchFamily="34" charset="0"/>
              </a:rPr>
              <a:t>  a </a:t>
            </a:r>
            <a:r>
              <a:rPr lang="cs-CZ" sz="3200" b="1" u="sng">
                <a:solidFill>
                  <a:srgbClr val="C00000"/>
                </a:solidFill>
                <a:latin typeface="Segoe Print"/>
              </a:rPr>
              <a:t>předsudek </a:t>
            </a:r>
            <a:r>
              <a:rPr lang="cs-CZ" sz="3200" b="1">
                <a:solidFill>
                  <a:srgbClr val="C00000"/>
                </a:solidFill>
                <a:latin typeface="Calibri" pitchFamily="34" charset="0"/>
              </a:rPr>
              <a:t>?</a:t>
            </a:r>
            <a:endParaRPr lang="cs-CZ" sz="3200">
              <a:solidFill>
                <a:srgbClr val="C00000"/>
              </a:solidFill>
              <a:latin typeface="Calibri" pitchFamily="34" charset="0"/>
            </a:endParaRPr>
          </a:p>
        </p:txBody>
      </p:sp>
      <p:pic>
        <p:nvPicPr>
          <p:cNvPr id="36868" name="Picture 3" descr="D:\Pictures\Galerie médií\AG00317_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25" y="1571625"/>
            <a:ext cx="2928938" cy="376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TextovéPole 1"/>
          <p:cNvSpPr txBox="1">
            <a:spLocks noChangeArrowheads="1"/>
          </p:cNvSpPr>
          <p:nvPr/>
        </p:nvSpPr>
        <p:spPr bwMode="auto">
          <a:xfrm>
            <a:off x="428625" y="428625"/>
            <a:ext cx="58578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Zaměřme se na určitou skupinu lidí: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85813" y="1143000"/>
            <a:ext cx="2357437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Blondýnky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85813" y="1714500"/>
            <a:ext cx="2286000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Učitelky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85813" y="2286000"/>
            <a:ext cx="1000125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Ženy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85813" y="2857500"/>
            <a:ext cx="1785937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Muži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785813" y="4000500"/>
            <a:ext cx="3071812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Lidé na vozíčku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85813" y="4572000"/>
            <a:ext cx="3571875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Národnostní menšiny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85813" y="5143500"/>
            <a:ext cx="1928812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Policie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85813" y="3429000"/>
            <a:ext cx="1571625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Sportovci </a:t>
            </a:r>
          </a:p>
        </p:txBody>
      </p:sp>
      <p:sp>
        <p:nvSpPr>
          <p:cNvPr id="11" name="Pravá složená závorka 10"/>
          <p:cNvSpPr/>
          <p:nvPr/>
        </p:nvSpPr>
        <p:spPr>
          <a:xfrm>
            <a:off x="3929063" y="1071563"/>
            <a:ext cx="1071562" cy="5143500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72063" y="2786063"/>
            <a:ext cx="3929062" cy="46196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prstClr val="white"/>
                </a:solidFill>
              </a:rPr>
              <a:t>Myslíte si o nich stejné věci?</a:t>
            </a:r>
          </a:p>
        </p:txBody>
      </p:sp>
      <p:pic>
        <p:nvPicPr>
          <p:cNvPr id="4098" name="Picture 2" descr="C:\Users\Uzivatel\AppData\Local\Microsoft\Windows\Temporary Internet Files\Content.IE5\5IF9W7Z4\MCj0436129000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750" y="642938"/>
            <a:ext cx="1882775" cy="169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Users\Uzivatel\AppData\Local\Microsoft\Windows\Temporary Internet Files\Content.IE5\KAX13HUX\MCj0300864000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75" y="5286375"/>
            <a:ext cx="1825625" cy="1185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5" descr="C:\Users\Uzivatel\AppData\Local\Microsoft\Windows\Temporary Internet Files\Content.IE5\5IF9W7Z4\MCBD20075_00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5" y="857250"/>
            <a:ext cx="1928813" cy="1335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4857750" y="3857625"/>
            <a:ext cx="4143375" cy="2678113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Pokud jste přesvědčeni, že jsou ve skupině všichni stejní  .mají stejné vlastnosti – </a:t>
            </a:r>
            <a:r>
              <a:rPr lang="cs-CZ" sz="2400" b="1" u="sng">
                <a:solidFill>
                  <a:srgbClr val="000000"/>
                </a:solidFill>
                <a:latin typeface="Calibri" pitchFamily="34" charset="0"/>
              </a:rPr>
              <a:t>fyzické i psychické</a:t>
            </a:r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, pak mluvíme o </a:t>
            </a:r>
          </a:p>
          <a:p>
            <a:endParaRPr lang="cs-CZ" sz="2400" b="1">
              <a:solidFill>
                <a:srgbClr val="000000"/>
              </a:solidFill>
              <a:latin typeface="Calibri" pitchFamily="34" charset="0"/>
            </a:endParaRPr>
          </a:p>
          <a:p>
            <a:r>
              <a:rPr lang="cs-CZ" sz="2400" b="1" u="sng">
                <a:solidFill>
                  <a:srgbClr val="000000"/>
                </a:solidFill>
                <a:latin typeface="Segoe Print"/>
              </a:rPr>
              <a:t>stereotypu </a:t>
            </a:r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a  o </a:t>
            </a:r>
            <a:r>
              <a:rPr lang="cs-CZ" sz="2400" b="1" u="sng">
                <a:solidFill>
                  <a:srgbClr val="000000"/>
                </a:solidFill>
                <a:latin typeface="Segoe Print"/>
              </a:rPr>
              <a:t>stereotypním myšlení.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2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4313" y="285750"/>
            <a:ext cx="3448050" cy="4619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Máte na ně stejný názor?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4313" y="857250"/>
            <a:ext cx="3098800" cy="4619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Co vás hned napadne?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4313" y="1428750"/>
            <a:ext cx="8715375" cy="4619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Jste k některé skupině příliš kritičtí , vadí vám, nebo se vám nelíbí?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313" y="2071688"/>
            <a:ext cx="3286125" cy="46196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Míváte s nimi konflikty?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14313" y="2643188"/>
            <a:ext cx="4714875" cy="46196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Slyšeli jste na ně někdy nějaký vtip?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313" y="3286125"/>
            <a:ext cx="6215062" cy="830263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C00000"/>
                </a:solidFill>
              </a:rPr>
              <a:t>Slyšeli, nebo četli jste někdy se o nich něco v televizi,  v rádiu, nebo v novinách?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214313" y="4286250"/>
            <a:ext cx="3892550" cy="461963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Jak o nich mluví vaši rodiče?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57188" y="5214938"/>
            <a:ext cx="8429625" cy="89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Tak vidíte – tohle přesně jsou jen </a:t>
            </a:r>
            <a:r>
              <a:rPr lang="cs-CZ" sz="2800" b="1" u="sng">
                <a:solidFill>
                  <a:srgbClr val="000000"/>
                </a:solidFill>
                <a:latin typeface="Segoe Print"/>
              </a:rPr>
              <a:t>předsudky</a:t>
            </a:r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, které lidé i vy přiřazujeme k určité skupině.</a:t>
            </a:r>
          </a:p>
        </p:txBody>
      </p:sp>
      <p:pic>
        <p:nvPicPr>
          <p:cNvPr id="3892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75" y="2428875"/>
            <a:ext cx="174307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2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3" y="142875"/>
            <a:ext cx="1152525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6000792" cy="1200329"/>
          </a:xfrm>
          <a:prstGeom prst="rect">
            <a:avLst/>
          </a:prstGeom>
          <a:solidFill>
            <a:srgbClr val="FFC0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C00000"/>
                </a:solidFill>
              </a:rPr>
              <a:t>Jsou ale skutečně všichni v této skupině stejní?</a:t>
            </a:r>
          </a:p>
        </p:txBody>
      </p:sp>
      <p:sp>
        <p:nvSpPr>
          <p:cNvPr id="39940" name="TextovéPole 2"/>
          <p:cNvSpPr txBox="1">
            <a:spLocks noChangeArrowheads="1"/>
          </p:cNvSpPr>
          <p:nvPr/>
        </p:nvSpPr>
        <p:spPr bwMode="auto">
          <a:xfrm>
            <a:off x="3000375" y="1500188"/>
            <a:ext cx="2928938" cy="461962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Zkuste říct příklady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286000" y="6143625"/>
            <a:ext cx="1785938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Blondýnky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143750" y="6143625"/>
            <a:ext cx="1500188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Učitelky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357688" y="4214813"/>
            <a:ext cx="1000125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Ženy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86438" y="6072188"/>
            <a:ext cx="1000125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Muži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429375" y="1643063"/>
            <a:ext cx="2428875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Lidé na vozíčku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313" y="3571875"/>
            <a:ext cx="3571875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Národnostní menšiny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86563" y="3357563"/>
            <a:ext cx="1357312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Policie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14313" y="6143625"/>
            <a:ext cx="1571625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prstClr val="black"/>
                </a:solidFill>
              </a:rPr>
              <a:t>Sportovci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86563" y="142875"/>
            <a:ext cx="1946275" cy="148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25" y="4143375"/>
            <a:ext cx="1406525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813" y="1643063"/>
            <a:ext cx="1971675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63" y="4214813"/>
            <a:ext cx="1266825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86625" y="4000500"/>
            <a:ext cx="1681163" cy="1919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86000" y="4357688"/>
            <a:ext cx="1895475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357938" y="2357438"/>
            <a:ext cx="20669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071938" y="2143125"/>
            <a:ext cx="1590675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Obdélník 2"/>
          <p:cNvSpPr>
            <a:spLocks noChangeArrowheads="1"/>
          </p:cNvSpPr>
          <p:nvPr/>
        </p:nvSpPr>
        <p:spPr bwMode="auto">
          <a:xfrm>
            <a:off x="785813" y="428625"/>
            <a:ext cx="21431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u="sng">
                <a:solidFill>
                  <a:srgbClr val="C00000"/>
                </a:solidFill>
                <a:latin typeface="Segoe Print"/>
              </a:rPr>
              <a:t>  </a:t>
            </a:r>
            <a:endParaRPr lang="cs-CZ" sz="280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0962" name="TextovéPole 3"/>
          <p:cNvSpPr txBox="1">
            <a:spLocks noChangeArrowheads="1"/>
          </p:cNvSpPr>
          <p:nvPr/>
        </p:nvSpPr>
        <p:spPr bwMode="auto">
          <a:xfrm>
            <a:off x="1428750" y="142875"/>
            <a:ext cx="6596063" cy="5842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 b="1" u="sng">
                <a:solidFill>
                  <a:srgbClr val="FF0000"/>
                </a:solidFill>
                <a:latin typeface="Segoe Print"/>
              </a:rPr>
              <a:t>Předsudek</a:t>
            </a:r>
            <a:r>
              <a:rPr lang="cs-CZ" sz="3200" b="1">
                <a:solidFill>
                  <a:srgbClr val="FF0000"/>
                </a:solidFill>
                <a:latin typeface="Calibri" pitchFamily="34" charset="0"/>
              </a:rPr>
              <a:t>  </a:t>
            </a:r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má tedy mnoho podob :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57188" y="928688"/>
            <a:ext cx="8072437" cy="4000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</a:rPr>
              <a:t>Věkový předsudek </a:t>
            </a:r>
            <a:r>
              <a:rPr lang="cs-CZ" sz="2000" b="1" dirty="0">
                <a:solidFill>
                  <a:prstClr val="black"/>
                </a:solidFill>
              </a:rPr>
              <a:t>– </a:t>
            </a:r>
            <a:r>
              <a:rPr lang="cs-CZ" sz="2000" b="1" dirty="0" err="1">
                <a:solidFill>
                  <a:prstClr val="black"/>
                </a:solidFill>
              </a:rPr>
              <a:t>předsudek</a:t>
            </a:r>
            <a:r>
              <a:rPr lang="cs-CZ" sz="2000" b="1" dirty="0">
                <a:solidFill>
                  <a:prstClr val="black"/>
                </a:solidFill>
              </a:rPr>
              <a:t> vůči jinak starým lidem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7188" y="1625600"/>
            <a:ext cx="8072437" cy="4000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</a:rPr>
              <a:t>Náboženský předsudek </a:t>
            </a:r>
            <a:r>
              <a:rPr lang="cs-CZ" sz="2000" b="1" dirty="0">
                <a:solidFill>
                  <a:prstClr val="black"/>
                </a:solidFill>
              </a:rPr>
              <a:t>– </a:t>
            </a:r>
            <a:r>
              <a:rPr lang="cs-CZ" sz="2000" b="1" dirty="0" err="1">
                <a:solidFill>
                  <a:prstClr val="black"/>
                </a:solidFill>
              </a:rPr>
              <a:t>předsudek</a:t>
            </a:r>
            <a:r>
              <a:rPr lang="cs-CZ" sz="2000" b="1" dirty="0">
                <a:solidFill>
                  <a:prstClr val="black"/>
                </a:solidFill>
              </a:rPr>
              <a:t>, který se týká náboženské víry.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7188" y="2322513"/>
            <a:ext cx="8143875" cy="1016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</a:rPr>
              <a:t>Etnický předsudek </a:t>
            </a:r>
            <a:r>
              <a:rPr lang="cs-CZ" sz="2000" b="1" dirty="0">
                <a:solidFill>
                  <a:prstClr val="black"/>
                </a:solidFill>
              </a:rPr>
              <a:t>– </a:t>
            </a:r>
            <a:r>
              <a:rPr lang="cs-CZ" sz="2000" b="1" dirty="0" err="1">
                <a:solidFill>
                  <a:prstClr val="black"/>
                </a:solidFill>
              </a:rPr>
              <a:t>předsudek</a:t>
            </a:r>
            <a:r>
              <a:rPr lang="cs-CZ" sz="2000" b="1" dirty="0">
                <a:solidFill>
                  <a:prstClr val="black"/>
                </a:solidFill>
              </a:rPr>
              <a:t>, který se vztahuje k určité etnické skupině -  její členové jsou odsuzování za svou kulturu, jazyk, zvyky, oblékání, jídlo,apod.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57188" y="3633788"/>
            <a:ext cx="8143875" cy="7080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</a:rPr>
              <a:t>Národní předsudek </a:t>
            </a:r>
            <a:r>
              <a:rPr lang="cs-CZ" sz="2000" b="1" dirty="0">
                <a:solidFill>
                  <a:prstClr val="black"/>
                </a:solidFill>
              </a:rPr>
              <a:t>– odsuzování někoho za to, že on, nebo jeho rodina pochází z té či oné země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88" y="4638675"/>
            <a:ext cx="8072437" cy="7080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</a:rPr>
              <a:t>Předsudek vůči postiženým </a:t>
            </a:r>
            <a:r>
              <a:rPr lang="cs-CZ" sz="2000" b="1" dirty="0">
                <a:solidFill>
                  <a:prstClr val="black"/>
                </a:solidFill>
              </a:rPr>
              <a:t>– předsudek, který se vztahuje k postiženým osobám (hluché, slepé, vozíčkáři, snížená schopnost učit se…)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57188" y="5643563"/>
            <a:ext cx="8072437" cy="40005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C00000"/>
                </a:solidFill>
              </a:rPr>
              <a:t>Předsudek vůči pohlaví </a:t>
            </a:r>
            <a:r>
              <a:rPr lang="cs-CZ" sz="2000" b="1" dirty="0">
                <a:solidFill>
                  <a:prstClr val="black"/>
                </a:solidFill>
              </a:rPr>
              <a:t>– posuzování někoho jen na základě pohlaví.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extovéPole 3"/>
          <p:cNvSpPr txBox="1">
            <a:spLocks noChangeArrowheads="1"/>
          </p:cNvSpPr>
          <p:nvPr/>
        </p:nvSpPr>
        <p:spPr bwMode="auto">
          <a:xfrm>
            <a:off x="2214563" y="357188"/>
            <a:ext cx="528637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A dovedete vysvětlit pojem</a:t>
            </a:r>
          </a:p>
          <a:p>
            <a:endParaRPr lang="cs-CZ" sz="3200" b="1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14313" y="5762625"/>
            <a:ext cx="8715375" cy="52387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I tento problém si ukážeme na příkladech z vašeho života.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571750" y="1285875"/>
            <a:ext cx="4071938" cy="708025"/>
          </a:xfrm>
          <a:prstGeom prst="rect">
            <a:avLst/>
          </a:prstGeom>
          <a:solidFill>
            <a:srgbClr val="FFC000"/>
          </a:solidFill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4000" b="1" u="sng">
                <a:solidFill>
                  <a:srgbClr val="C00000"/>
                </a:solidFill>
                <a:latin typeface="Segoe Print"/>
              </a:rPr>
              <a:t>diskriminace ?</a:t>
            </a:r>
            <a:endParaRPr lang="cs-CZ" sz="4000">
              <a:solidFill>
                <a:srgbClr val="C00000"/>
              </a:solidFill>
              <a:latin typeface="Calibri" pitchFamily="34" charset="0"/>
            </a:endParaRPr>
          </a:p>
        </p:txBody>
      </p:sp>
      <p:pic>
        <p:nvPicPr>
          <p:cNvPr id="41988" name="Picture 3" descr="D:\Pictures\Galerie médií\AG00317_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25" y="1595438"/>
            <a:ext cx="2928938" cy="376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TextovéPole 1"/>
          <p:cNvSpPr txBox="1">
            <a:spLocks noChangeArrowheads="1"/>
          </p:cNvSpPr>
          <p:nvPr/>
        </p:nvSpPr>
        <p:spPr bwMode="auto">
          <a:xfrm>
            <a:off x="642938" y="428625"/>
            <a:ext cx="7286625" cy="5842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Chováte se k těmto skupinám lidí stejně?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42938" y="1357313"/>
            <a:ext cx="4714875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Mladí lidé – teenageři – dospělí – staří lidé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2938" y="1955800"/>
            <a:ext cx="3286125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Zdraví – nemocní - postižení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2938" y="2555875"/>
            <a:ext cx="1785937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Malí - vysocí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42938" y="3154363"/>
            <a:ext cx="1757362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Hubení – tlustí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42938" y="3754438"/>
            <a:ext cx="2928937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Blondýnky - tmavovlásky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42938" y="4352925"/>
            <a:ext cx="2714625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Bílé pleti – snědé pleti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42938" y="4951413"/>
            <a:ext cx="2432050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Hezký – méně hezký 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42938" y="5551488"/>
            <a:ext cx="3214687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Dlouhé vlasy – krátké vlasy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42938" y="6149975"/>
            <a:ext cx="4500562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Vietnamec – ind – rom – čech – japonec   </a:t>
            </a:r>
          </a:p>
        </p:txBody>
      </p:sp>
      <p:pic>
        <p:nvPicPr>
          <p:cNvPr id="4301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25" y="3071813"/>
            <a:ext cx="222885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Pravá složená závorka 12"/>
          <p:cNvSpPr/>
          <p:nvPr/>
        </p:nvSpPr>
        <p:spPr>
          <a:xfrm>
            <a:off x="5357813" y="1285875"/>
            <a:ext cx="785812" cy="5214938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black"/>
              </a:solidFill>
            </a:endParaRPr>
          </a:p>
        </p:txBody>
      </p:sp>
      <p:sp>
        <p:nvSpPr>
          <p:cNvPr id="14" name="Obláček 13"/>
          <p:cNvSpPr/>
          <p:nvPr/>
        </p:nvSpPr>
        <p:spPr>
          <a:xfrm>
            <a:off x="6500813" y="1071563"/>
            <a:ext cx="2500312" cy="1500187"/>
          </a:xfrm>
          <a:prstGeom prst="cloudCallout">
            <a:avLst>
              <a:gd name="adj1" fmla="val -3835"/>
              <a:gd name="adj2" fmla="val 80528"/>
            </a:avLst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858000" y="1285875"/>
            <a:ext cx="20716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Asi nééé, jak bych se asi cítil?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extovéPole 1"/>
          <p:cNvSpPr txBox="1">
            <a:spLocks noChangeArrowheads="1"/>
          </p:cNvSpPr>
          <p:nvPr/>
        </p:nvSpPr>
        <p:spPr bwMode="auto">
          <a:xfrm>
            <a:off x="3106738" y="285750"/>
            <a:ext cx="32162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A přesně tohle je </a:t>
            </a:r>
          </a:p>
        </p:txBody>
      </p:sp>
      <p:sp>
        <p:nvSpPr>
          <p:cNvPr id="44034" name="Obdélník 2"/>
          <p:cNvSpPr>
            <a:spLocks noChangeArrowheads="1"/>
          </p:cNvSpPr>
          <p:nvPr/>
        </p:nvSpPr>
        <p:spPr bwMode="auto">
          <a:xfrm>
            <a:off x="3105150" y="1143000"/>
            <a:ext cx="3219450" cy="646113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 u="sng">
                <a:solidFill>
                  <a:srgbClr val="000000"/>
                </a:solidFill>
                <a:latin typeface="Segoe Print"/>
              </a:rPr>
              <a:t>diskriminace</a:t>
            </a:r>
            <a:r>
              <a:rPr lang="cs-CZ" sz="3600" b="1">
                <a:solidFill>
                  <a:srgbClr val="000000"/>
                </a:solidFill>
                <a:latin typeface="Calibri" pitchFamily="34" charset="0"/>
              </a:rPr>
              <a:t>.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500188" y="2214563"/>
            <a:ext cx="6429375" cy="461962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latin typeface="Calibri" pitchFamily="34" charset="0"/>
              </a:rPr>
              <a:t>Jiné, odlišné zacházení s někým na základě jeho :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85813" y="3000375"/>
            <a:ext cx="3071812" cy="341630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+mn-cs"/>
              </a:rPr>
              <a:t>Věku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+mn-cs"/>
              </a:rPr>
              <a:t>Náboženství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+mn-cs"/>
              </a:rPr>
              <a:t>Etnika – národnosti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+mn-cs"/>
              </a:rPr>
              <a:t>Handicapu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+mn-cs"/>
              </a:rPr>
              <a:t>Sexuální orientace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+mn-cs"/>
              </a:rPr>
              <a:t>Rasy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+mn-cs"/>
              </a:rPr>
              <a:t>Pohlaví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+mn-cs"/>
              </a:rPr>
              <a:t>Povolání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400" b="1" dirty="0">
                <a:solidFill>
                  <a:prstClr val="black"/>
                </a:solidFill>
                <a:latin typeface="+mn-lt"/>
                <a:cs typeface="+mn-cs"/>
              </a:rPr>
              <a:t>……………..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57750" y="3143250"/>
            <a:ext cx="38576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Tzn. Vaše </a:t>
            </a:r>
            <a:r>
              <a:rPr lang="cs-CZ" sz="2400" b="1" u="sng">
                <a:solidFill>
                  <a:srgbClr val="000000"/>
                </a:solidFill>
                <a:latin typeface="Segoe Print"/>
              </a:rPr>
              <a:t>předsudky</a:t>
            </a:r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  o těchto lidech projevujete navenek.</a:t>
            </a:r>
          </a:p>
        </p:txBody>
      </p:sp>
      <p:pic>
        <p:nvPicPr>
          <p:cNvPr id="440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0875" y="4500563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3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" y="214313"/>
            <a:ext cx="200977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4663" y="4557713"/>
            <a:ext cx="2224087" cy="182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TextovéPole 1"/>
          <p:cNvSpPr txBox="1">
            <a:spLocks noChangeArrowheads="1"/>
          </p:cNvSpPr>
          <p:nvPr/>
        </p:nvSpPr>
        <p:spPr bwMode="auto">
          <a:xfrm>
            <a:off x="571500" y="500063"/>
            <a:ext cx="7572375" cy="584200"/>
          </a:xfrm>
          <a:prstGeom prst="rect">
            <a:avLst/>
          </a:prstGeom>
          <a:solidFill>
            <a:srgbClr val="FF66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A teď si ukážeme některé lidské momenty:  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500188" y="4857750"/>
            <a:ext cx="6072187" cy="461963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S kterou dívkou byste šli raději do kina?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500438" y="5429250"/>
            <a:ext cx="1428750" cy="646113"/>
          </a:xfrm>
          <a:prstGeom prst="rect">
            <a:avLst/>
          </a:prstGeom>
          <a:solidFill>
            <a:srgbClr val="FF66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solidFill>
                  <a:srgbClr val="000000"/>
                </a:solidFill>
                <a:latin typeface="Calibri" pitchFamily="34" charset="0"/>
              </a:rPr>
              <a:t>Proč? 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28750" y="6286500"/>
            <a:ext cx="6858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Jak se asi cítí obě dívky? Jak by ses cítila, kdybys byla dívkou vpravo?</a:t>
            </a:r>
          </a:p>
        </p:txBody>
      </p:sp>
      <p:pic>
        <p:nvPicPr>
          <p:cNvPr id="45061" name="Picture 2" descr="neformální,spokojené,fotolia,volný čas,mobilní telefony,příroda,portréty,hezké,ženy,hovořící,komunikace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16640" b="18030"/>
          <a:stretch>
            <a:fillRect/>
          </a:stretch>
        </p:blipFill>
        <p:spPr bwMode="auto">
          <a:xfrm>
            <a:off x="381000" y="1884363"/>
            <a:ext cx="3686175" cy="240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2" name="Picture 4" descr="http://upload.wikimedia.org/wikipedia/commons/9/9d/LazyGirl6.jpg?uselang=c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5325" y="1884363"/>
            <a:ext cx="4283075" cy="2408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357188" y="995363"/>
            <a:ext cx="5572125" cy="2862262"/>
          </a:xfrm>
          <a:prstGeom prst="rect">
            <a:avLst/>
          </a:prstGeom>
          <a:solidFill>
            <a:srgbClr val="FFCC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/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Při dopravní nehodě jsi byl zraněn a jsi na vozíčku.</a:t>
            </a:r>
          </a:p>
          <a:p>
            <a:pPr marL="342900" indent="-342900"/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Když jdeš ven, všímáš si pohledů lidí.</a:t>
            </a:r>
          </a:p>
          <a:p>
            <a:pPr marL="342900" indent="-342900"/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Zaslechneš věty:</a:t>
            </a:r>
          </a:p>
          <a:p>
            <a:pPr marL="342900" indent="-342900"/>
            <a:endParaRPr lang="cs-CZ" sz="2000">
              <a:solidFill>
                <a:srgbClr val="000000"/>
              </a:solidFill>
              <a:latin typeface="Calibri" pitchFamily="34" charset="0"/>
            </a:endParaRPr>
          </a:p>
          <a:p>
            <a:pPr marL="342900" indent="-342900"/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„Taková mladá….“</a:t>
            </a:r>
          </a:p>
          <a:p>
            <a:pPr marL="342900" indent="-342900"/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„To je hrůza……“</a:t>
            </a:r>
          </a:p>
          <a:p>
            <a:pPr marL="342900" indent="-342900"/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„Jak to může vydržet?...“</a:t>
            </a:r>
          </a:p>
          <a:p>
            <a:pPr marL="342900" indent="-342900"/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„Proboha, co bude dělat?...“</a:t>
            </a:r>
          </a:p>
          <a:p>
            <a:pPr marL="342900" indent="-342900"/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„Já bych raději….“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6215063" y="500063"/>
            <a:ext cx="2433637" cy="5238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Jak by ses cítil?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85750" y="4214813"/>
            <a:ext cx="6000750" cy="224631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  <a:latin typeface="+mn-lt"/>
                <a:cs typeface="+mn-cs"/>
              </a:rPr>
              <a:t>Vyrůstáš v rodině, ve které o poslední módě nemají ani potuchy. Nemáte dost peněz, nemáte na nové oblečení.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  <a:latin typeface="+mn-lt"/>
                <a:cs typeface="+mn-cs"/>
              </a:rPr>
              <a:t>Tví spolužáci o Tobě říkají, že chodíš oblečen – staromódně, nemožně, nevkusně.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  <a:latin typeface="+mn-lt"/>
                <a:cs typeface="+mn-cs"/>
              </a:rPr>
              <a:t>Často o Tobě říkají: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dirty="0">
              <a:solidFill>
                <a:prstClr val="black"/>
              </a:solidFill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solidFill>
                  <a:prstClr val="black"/>
                </a:solidFill>
                <a:latin typeface="+mn-lt"/>
                <a:cs typeface="+mn-cs"/>
              </a:rPr>
              <a:t>„Ty vypadáš……..Ty máš pecku……. </a:t>
            </a:r>
            <a:r>
              <a:rPr lang="cs-CZ" sz="2000" dirty="0" err="1">
                <a:solidFill>
                  <a:prstClr val="black"/>
                </a:solidFill>
                <a:latin typeface="+mn-lt"/>
                <a:cs typeface="+mn-cs"/>
              </a:rPr>
              <a:t>Socka</a:t>
            </a:r>
            <a:r>
              <a:rPr lang="cs-CZ" sz="2000" dirty="0">
                <a:solidFill>
                  <a:prstClr val="black"/>
                </a:solidFill>
                <a:latin typeface="+mn-lt"/>
                <a:cs typeface="+mn-cs"/>
              </a:rPr>
              <a:t> !!!!!! „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6500813" y="4214813"/>
            <a:ext cx="2433637" cy="523875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/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Jak by ses cítil?</a:t>
            </a:r>
          </a:p>
        </p:txBody>
      </p:sp>
      <p:sp>
        <p:nvSpPr>
          <p:cNvPr id="46085" name="TextovéPole 8"/>
          <p:cNvSpPr txBox="1">
            <a:spLocks noChangeArrowheads="1"/>
          </p:cNvSpPr>
          <p:nvPr/>
        </p:nvSpPr>
        <p:spPr bwMode="auto">
          <a:xfrm>
            <a:off x="571500" y="285750"/>
            <a:ext cx="4000500" cy="461963"/>
          </a:xfrm>
          <a:prstGeom prst="rect">
            <a:avLst/>
          </a:prstGeom>
          <a:solidFill>
            <a:srgbClr val="FFC0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A teď se zamysli a představ si:</a:t>
            </a:r>
          </a:p>
        </p:txBody>
      </p:sp>
      <p:pic>
        <p:nvPicPr>
          <p:cNvPr id="46086" name="Picture 2" descr="File:Begging mentally disabled man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 l="33980" b="6480"/>
          <a:stretch>
            <a:fillRect/>
          </a:stretch>
        </p:blipFill>
        <p:spPr bwMode="auto">
          <a:xfrm>
            <a:off x="6097588" y="4868863"/>
            <a:ext cx="1885950" cy="1773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087" name="Picture 4" descr="handicapovaný,invalidní vozíky,medicína,muži,osoby,zdravotní postižení,zdravotnictví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78450" y="1716088"/>
            <a:ext cx="2289175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5" grpId="0" animBg="1"/>
      <p:bldP spid="7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28625" y="4500563"/>
            <a:ext cx="2428875" cy="1570037"/>
          </a:xfrm>
          <a:prstGeom prst="rect">
            <a:avLst/>
          </a:prstGeom>
          <a:solidFill>
            <a:srgbClr val="FF33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Jak se asi žije lidem na vozíku?</a:t>
            </a:r>
          </a:p>
        </p:txBody>
      </p:sp>
      <p:pic>
        <p:nvPicPr>
          <p:cNvPr id="4710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50" y="4429125"/>
            <a:ext cx="162877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7" name="Picture 2" descr="atleti,basketbal,basketbalisté,fotografie,hráči,hřiště na basketbal,invalidní vozíky,lidé,míče,muži,rekreace,sport,sportovci na invalidním vozíku,volný čas"/>
          <p:cNvPicPr>
            <a:picLocks noChangeAspect="1" noChangeArrowheads="1"/>
          </p:cNvPicPr>
          <p:nvPr/>
        </p:nvPicPr>
        <p:blipFill>
          <a:blip r:embed="rId3"/>
          <a:srcRect t="17671" r="19774" b="17882"/>
          <a:stretch>
            <a:fillRect/>
          </a:stretch>
        </p:blipFill>
        <p:spPr bwMode="auto">
          <a:xfrm>
            <a:off x="5146675" y="3983038"/>
            <a:ext cx="3386138" cy="2720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8" name="Picture 4" descr="File:Man on a recumbent tricycl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43488" y="396875"/>
            <a:ext cx="3921125" cy="321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109" name="Picture 6" descr="File:Boston MFA (6001499133)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 l="125" t="53639" r="-125" b="174"/>
          <a:stretch>
            <a:fillRect/>
          </a:stretch>
        </p:blipFill>
        <p:spPr bwMode="auto">
          <a:xfrm>
            <a:off x="211138" y="908050"/>
            <a:ext cx="465455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extovéPole 3"/>
          <p:cNvSpPr txBox="1">
            <a:spLocks noChangeArrowheads="1"/>
          </p:cNvSpPr>
          <p:nvPr/>
        </p:nvSpPr>
        <p:spPr bwMode="auto">
          <a:xfrm>
            <a:off x="2928938" y="85725"/>
            <a:ext cx="3000375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A co říkáte na tyto ženy?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2162175" y="1516063"/>
            <a:ext cx="5357813" cy="400050"/>
          </a:xfrm>
          <a:prstGeom prst="rect">
            <a:avLst/>
          </a:prstGeom>
          <a:solidFill>
            <a:srgbClr val="FF66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Je to stejná žena, která měla nehodu – ale přežila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35050" y="3665538"/>
            <a:ext cx="2143125" cy="95567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prstClr val="white"/>
                </a:solidFill>
              </a:rPr>
              <a:t>Jaké je to být velký 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16013" y="5572125"/>
            <a:ext cx="2143125" cy="5238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prstClr val="white"/>
                </a:solidFill>
              </a:rPr>
              <a:t>Nebo malý?</a:t>
            </a:r>
          </a:p>
        </p:txBody>
      </p:sp>
      <p:pic>
        <p:nvPicPr>
          <p:cNvPr id="7170" name="Picture 2" descr="http://upload.wikimedia.org/wikipedia/commons/thumb/5/5c/Robert_Wadlow.jpg/640px-Robert_Wadlow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95738" y="2238375"/>
            <a:ext cx="3168650" cy="4503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4" name="Obdélník 9"/>
          <p:cNvSpPr>
            <a:spLocks noChangeArrowheads="1"/>
          </p:cNvSpPr>
          <p:nvPr/>
        </p:nvSpPr>
        <p:spPr bwMode="auto">
          <a:xfrm>
            <a:off x="857250" y="692150"/>
            <a:ext cx="76406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hlinkClick r:id="rId3"/>
              </a:rPr>
              <a:t>http://www.lidovky.cz/ustrelil-ji-oblicej-presto-sveho-muze-stale-miluje-f8s-/zpravy-svet.aspx?c=A110927_103635_ln_zahranici_mtr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612775" y="152400"/>
            <a:ext cx="4143375" cy="8302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Která z těchto tří dívenek je nejlepší kamarádka? Proč?</a:t>
            </a:r>
          </a:p>
        </p:txBody>
      </p:sp>
      <p:pic>
        <p:nvPicPr>
          <p:cNvPr id="49154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1196975"/>
            <a:ext cx="162877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5" name="Picture 2" descr="škola,Američanky asijského původu,batohy,knihy,kampusy,koleje,rozmanitost,vzdělání,ženské,Fotolia,přátelé,přátelství,děvčata,knihovny,Fotografie,školy,studenti,univerzity,ženy,mladí dospělí"/>
          <p:cNvPicPr>
            <a:picLocks noChangeAspect="1" noChangeArrowheads="1"/>
          </p:cNvPicPr>
          <p:nvPr/>
        </p:nvPicPr>
        <p:blipFill>
          <a:blip r:embed="rId3"/>
          <a:srcRect t="18681" b="16815"/>
          <a:stretch>
            <a:fillRect/>
          </a:stretch>
        </p:blipFill>
        <p:spPr bwMode="auto">
          <a:xfrm>
            <a:off x="684213" y="3170238"/>
            <a:ext cx="5235575" cy="3376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156" name="Picture 4" descr="File:Prizren Roma girl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27834" t="11755" r="33258"/>
          <a:stretch>
            <a:fillRect/>
          </a:stretch>
        </p:blipFill>
        <p:spPr bwMode="auto">
          <a:xfrm>
            <a:off x="6011863" y="152400"/>
            <a:ext cx="3033712" cy="459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143000" y="115888"/>
            <a:ext cx="6643688" cy="461962"/>
          </a:xfrm>
          <a:prstGeom prst="rect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0000"/>
                </a:solidFill>
                <a:latin typeface="Calibri" pitchFamily="34" charset="0"/>
              </a:rPr>
              <a:t>A s kterou dívkou byste šli raději na koupaliště?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54463" y="796925"/>
            <a:ext cx="1214437" cy="585788"/>
          </a:xfrm>
          <a:prstGeom prst="rect">
            <a:avLst/>
          </a:prstGeom>
          <a:solidFill>
            <a:srgbClr val="FF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Proč?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954338" y="1501775"/>
            <a:ext cx="36766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Nejsou ty vlevo lepší kamarádky? 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602038" y="5338763"/>
            <a:ext cx="18478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Jak se asi cítí?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614738" y="6011863"/>
            <a:ext cx="3786187" cy="585787"/>
          </a:xfrm>
          <a:prstGeom prst="rect">
            <a:avLst/>
          </a:prstGeom>
          <a:solidFill>
            <a:srgbClr val="FF66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Jak by bylo tobě?</a:t>
            </a: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82925" y="1812925"/>
            <a:ext cx="1743075" cy="1914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Skupina 3"/>
          <p:cNvGrpSpPr>
            <a:grpSpLocks/>
          </p:cNvGrpSpPr>
          <p:nvPr/>
        </p:nvGrpSpPr>
        <p:grpSpPr bwMode="auto">
          <a:xfrm flipH="1">
            <a:off x="5129213" y="3863975"/>
            <a:ext cx="2525712" cy="1119188"/>
            <a:chOff x="2743175" y="4857760"/>
            <a:chExt cx="2571768" cy="928694"/>
          </a:xfrm>
        </p:grpSpPr>
        <p:sp>
          <p:nvSpPr>
            <p:cNvPr id="14" name="Oválný popisek 13"/>
            <p:cNvSpPr/>
            <p:nvPr/>
          </p:nvSpPr>
          <p:spPr>
            <a:xfrm>
              <a:off x="2743175" y="4857760"/>
              <a:ext cx="2571768" cy="928694"/>
            </a:xfrm>
            <a:prstGeom prst="wedgeEllipseCallout">
              <a:avLst>
                <a:gd name="adj1" fmla="val -55386"/>
                <a:gd name="adj2" fmla="val 61113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50189" name="TextovéPole 14"/>
            <p:cNvSpPr txBox="1">
              <a:spLocks noChangeArrowheads="1"/>
            </p:cNvSpPr>
            <p:nvPr/>
          </p:nvSpPr>
          <p:spPr bwMode="auto">
            <a:xfrm>
              <a:off x="3100365" y="4998941"/>
              <a:ext cx="1857388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b="1">
                  <a:solidFill>
                    <a:srgbClr val="000000"/>
                  </a:solidFill>
                  <a:latin typeface="Calibri" pitchFamily="34" charset="0"/>
                </a:rPr>
                <a:t>Znáš jiné příklady diskriminace?</a:t>
              </a:r>
            </a:p>
          </p:txBody>
        </p:sp>
      </p:grpSp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59638" y="4624388"/>
            <a:ext cx="1628775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8" name="Picture 2" descr="File:Teenage obesity 2013-12-04 15-3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t="11308"/>
          <a:stretch>
            <a:fillRect/>
          </a:stretch>
        </p:blipFill>
        <p:spPr bwMode="auto">
          <a:xfrm>
            <a:off x="250825" y="765175"/>
            <a:ext cx="2420938" cy="3465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 descr="File:Obesidade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22250" y="4483100"/>
            <a:ext cx="3232150" cy="215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632575" y="769938"/>
            <a:ext cx="2044700" cy="306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/>
      <p:bldP spid="8" grpId="0"/>
      <p:bldP spid="9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válný popisek 7"/>
          <p:cNvSpPr/>
          <p:nvPr/>
        </p:nvSpPr>
        <p:spPr>
          <a:xfrm>
            <a:off x="5214938" y="1857375"/>
            <a:ext cx="3357562" cy="642938"/>
          </a:xfrm>
          <a:prstGeom prst="wedgeEllipseCallout">
            <a:avLst>
              <a:gd name="adj1" fmla="val -86041"/>
              <a:gd name="adj2" fmla="val -10375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85750" y="285750"/>
            <a:ext cx="4143375" cy="40005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Zavřete oči a </a:t>
            </a: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vzpomeňte </a:t>
            </a:r>
            <a:r>
              <a:rPr lang="cs-CZ" sz="2000" b="1" dirty="0">
                <a:solidFill>
                  <a:prstClr val="black"/>
                </a:solidFill>
                <a:latin typeface="+mn-lt"/>
                <a:cs typeface="+mn-cs"/>
              </a:rPr>
              <a:t>si na chvíli 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285750" y="1285875"/>
            <a:ext cx="3571875" cy="461963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alibri" pitchFamily="34" charset="0"/>
              </a:rPr>
              <a:t>Kdy vás někdo zranil slovy.</a:t>
            </a:r>
          </a:p>
        </p:txBody>
      </p:sp>
      <p:sp>
        <p:nvSpPr>
          <p:cNvPr id="6" name="Oválný popisek 5"/>
          <p:cNvSpPr/>
          <p:nvPr/>
        </p:nvSpPr>
        <p:spPr>
          <a:xfrm>
            <a:off x="5072063" y="214313"/>
            <a:ext cx="3357562" cy="642937"/>
          </a:xfrm>
          <a:prstGeom prst="wedgeEllipseCallout">
            <a:avLst>
              <a:gd name="adj1" fmla="val -82972"/>
              <a:gd name="adj2" fmla="val 134613"/>
            </a:avLst>
          </a:prstGeom>
          <a:solidFill>
            <a:srgbClr val="FF66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5072063" y="1071563"/>
            <a:ext cx="3357562" cy="642937"/>
          </a:xfrm>
          <a:prstGeom prst="wedgeEllipseCallout">
            <a:avLst>
              <a:gd name="adj1" fmla="val -82206"/>
              <a:gd name="adj2" fmla="val 2406"/>
            </a:avLst>
          </a:prstGeom>
          <a:solidFill>
            <a:srgbClr val="FFCC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5429250" y="2643188"/>
            <a:ext cx="3357563" cy="642937"/>
          </a:xfrm>
          <a:prstGeom prst="wedgeEllipseCallout">
            <a:avLst>
              <a:gd name="adj1" fmla="val -93329"/>
              <a:gd name="adj2" fmla="val -20591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5214938" y="3714750"/>
            <a:ext cx="3357562" cy="642938"/>
          </a:xfrm>
          <a:prstGeom prst="wedgeEllipseCallout">
            <a:avLst>
              <a:gd name="adj1" fmla="val -89877"/>
              <a:gd name="adj2" fmla="val 180684"/>
            </a:avLst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500688" y="1214438"/>
            <a:ext cx="2286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Jaká to byla slova?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929313" y="1928813"/>
            <a:ext cx="2000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Jak jste se cítili?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500688" y="357188"/>
            <a:ext cx="23574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Jaká to byla situace?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572125" y="2786063"/>
            <a:ext cx="3143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Proč to ta osoba udělala?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28625" y="5072063"/>
            <a:ext cx="3357563" cy="954087"/>
          </a:xfrm>
          <a:prstGeom prst="rect">
            <a:avLst/>
          </a:prstGeom>
          <a:solidFill>
            <a:srgbClr val="FF00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Kdy jsi někoho zranil slovy TY?</a:t>
            </a:r>
          </a:p>
        </p:txBody>
      </p:sp>
      <p:sp>
        <p:nvSpPr>
          <p:cNvPr id="16" name="Oválný popisek 15"/>
          <p:cNvSpPr/>
          <p:nvPr/>
        </p:nvSpPr>
        <p:spPr>
          <a:xfrm>
            <a:off x="5286375" y="4572000"/>
            <a:ext cx="3357563" cy="642938"/>
          </a:xfrm>
          <a:prstGeom prst="wedgeEllipseCallout">
            <a:avLst>
              <a:gd name="adj1" fmla="val -91411"/>
              <a:gd name="adj2" fmla="val 76522"/>
            </a:avLst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5572125" y="6072188"/>
            <a:ext cx="3357563" cy="642937"/>
          </a:xfrm>
          <a:prstGeom prst="wedgeEllipseCallout">
            <a:avLst>
              <a:gd name="adj1" fmla="val -100233"/>
              <a:gd name="adj2" fmla="val -117780"/>
            </a:avLst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429250" y="3857625"/>
            <a:ext cx="33575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Kdo to byl, koho jsi zranil?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786438" y="4714875"/>
            <a:ext cx="25003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Proč jsi to udělal?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000750" y="6007100"/>
            <a:ext cx="29289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Jak se asi osoba, kterou jsi zranil cítila?</a:t>
            </a:r>
          </a:p>
        </p:txBody>
      </p:sp>
      <p:sp>
        <p:nvSpPr>
          <p:cNvPr id="23" name="Oválný popisek 22"/>
          <p:cNvSpPr/>
          <p:nvPr/>
        </p:nvSpPr>
        <p:spPr>
          <a:xfrm>
            <a:off x="5572125" y="5286375"/>
            <a:ext cx="3357563" cy="642938"/>
          </a:xfrm>
          <a:prstGeom prst="wedgeEllipseCallout">
            <a:avLst>
              <a:gd name="adj1" fmla="val -101384"/>
              <a:gd name="adj2" fmla="val -5605"/>
            </a:avLst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6215063" y="5214938"/>
            <a:ext cx="26431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Co jsi takovým jednáním získal?</a:t>
            </a:r>
          </a:p>
        </p:txBody>
      </p:sp>
      <p:pic>
        <p:nvPicPr>
          <p:cNvPr id="5122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63" y="2357438"/>
            <a:ext cx="2478087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4" grpId="0" animBg="1"/>
      <p:bldP spid="6" grpId="0" animBg="1"/>
      <p:bldP spid="7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 animBg="1"/>
      <p:bldP spid="16" grpId="0" animBg="1"/>
      <p:bldP spid="18" grpId="0" animBg="1"/>
      <p:bldP spid="20" grpId="0"/>
      <p:bldP spid="21" grpId="0"/>
      <p:bldP spid="22" grpId="0"/>
      <p:bldP spid="23" grpId="0" animBg="1"/>
      <p:bldP spid="2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TextovéPole 1"/>
          <p:cNvSpPr txBox="1">
            <a:spLocks noChangeArrowheads="1"/>
          </p:cNvSpPr>
          <p:nvPr/>
        </p:nvSpPr>
        <p:spPr bwMode="auto">
          <a:xfrm>
            <a:off x="2643188" y="142875"/>
            <a:ext cx="3571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Víte, co znamená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28625" y="2260600"/>
            <a:ext cx="5857875" cy="954088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0000"/>
                </a:solidFill>
                <a:latin typeface="Calibri" pitchFamily="34" charset="0"/>
              </a:rPr>
              <a:t>Vzpomeňte si jak vám bylo, kdy vám někdo ubližoval……. </a:t>
            </a:r>
          </a:p>
        </p:txBody>
      </p:sp>
      <p:sp>
        <p:nvSpPr>
          <p:cNvPr id="52227" name="TextovéPole 3"/>
          <p:cNvSpPr txBox="1">
            <a:spLocks noChangeArrowheads="1"/>
          </p:cNvSpPr>
          <p:nvPr/>
        </p:nvSpPr>
        <p:spPr bwMode="auto">
          <a:xfrm>
            <a:off x="2571750" y="785813"/>
            <a:ext cx="4071938" cy="708025"/>
          </a:xfrm>
          <a:prstGeom prst="rect">
            <a:avLst/>
          </a:prstGeom>
          <a:solidFill>
            <a:srgbClr val="FFC000"/>
          </a:solidFill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solidFill>
                  <a:srgbClr val="C00000"/>
                </a:solidFill>
                <a:latin typeface="Calibri" pitchFamily="34" charset="0"/>
              </a:rPr>
              <a:t> </a:t>
            </a:r>
            <a:r>
              <a:rPr lang="cs-CZ" sz="4000" b="1" u="sng">
                <a:solidFill>
                  <a:srgbClr val="C00000"/>
                </a:solidFill>
                <a:latin typeface="Segoe Print"/>
              </a:rPr>
              <a:t>Empatie ?</a:t>
            </a:r>
            <a:endParaRPr lang="cs-CZ" sz="4000">
              <a:solidFill>
                <a:srgbClr val="C00000"/>
              </a:solidFill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28625" y="3357563"/>
            <a:ext cx="4786313" cy="400050"/>
          </a:xfrm>
          <a:prstGeom prst="rect">
            <a:avLst/>
          </a:prstGeom>
          <a:solidFill>
            <a:srgbClr val="FF33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A jak se asi cítí lidé, kterým je ubližováno?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625" y="3857625"/>
            <a:ext cx="4714875" cy="400050"/>
          </a:xfrm>
          <a:prstGeom prst="rect">
            <a:avLst/>
          </a:prstGeom>
          <a:solidFill>
            <a:srgbClr val="FFCCCC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Jak se cítí lidé na předchozích obrázcích?</a:t>
            </a:r>
          </a:p>
        </p:txBody>
      </p:sp>
      <p:sp>
        <p:nvSpPr>
          <p:cNvPr id="52230" name="TextovéPole 7"/>
          <p:cNvSpPr txBox="1">
            <a:spLocks noChangeArrowheads="1"/>
          </p:cNvSpPr>
          <p:nvPr/>
        </p:nvSpPr>
        <p:spPr bwMode="auto">
          <a:xfrm>
            <a:off x="357188" y="1571625"/>
            <a:ext cx="29289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rgbClr val="000000"/>
                </a:solidFill>
                <a:latin typeface="Calibri" pitchFamily="34" charset="0"/>
              </a:rPr>
              <a:t>Tak si připomeňte: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28625" y="4429125"/>
            <a:ext cx="4786313" cy="4000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000000"/>
                </a:solidFill>
                <a:latin typeface="Calibri" pitchFamily="34" charset="0"/>
              </a:rPr>
              <a:t>Dokážeš se do pocitů těchto osob vcítit?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714500" y="5000625"/>
            <a:ext cx="7143750" cy="1570038"/>
          </a:xfrm>
          <a:prstGeom prst="rect">
            <a:avLst/>
          </a:prstGeom>
          <a:solidFill>
            <a:srgbClr val="FF66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0000"/>
                </a:solidFill>
                <a:latin typeface="Calibri" pitchFamily="34" charset="0"/>
              </a:rPr>
              <a:t>A právě tato schopnost – vcítit se do pocitů a jednání druhého člověka – je </a:t>
            </a:r>
            <a:r>
              <a:rPr lang="cs-CZ" sz="3200" b="1" u="sng">
                <a:solidFill>
                  <a:srgbClr val="000000"/>
                </a:solidFill>
                <a:latin typeface="Segoe Print"/>
              </a:rPr>
              <a:t>Empatie .</a:t>
            </a:r>
            <a:endParaRPr lang="cs-CZ" sz="3200" b="1">
              <a:solidFill>
                <a:srgbClr val="000000"/>
              </a:solidFill>
              <a:latin typeface="Calibri" pitchFamily="34" charset="0"/>
            </a:endParaRPr>
          </a:p>
        </p:txBody>
      </p:sp>
      <p:pic>
        <p:nvPicPr>
          <p:cNvPr id="5223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0" y="1928813"/>
            <a:ext cx="200977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9" grpId="0" animBg="1"/>
      <p:bldP spid="11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50" y="428625"/>
            <a:ext cx="8072438" cy="61309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2200" b="1" u="sng">
                <a:solidFill>
                  <a:srgbClr val="000000"/>
                </a:solidFill>
                <a:cs typeface="Arial" charset="0"/>
              </a:rPr>
              <a:t>A na závěr si odpovíte na 8 otázek :</a:t>
            </a:r>
          </a:p>
          <a:p>
            <a:endParaRPr lang="cs-CZ" sz="2200" b="1">
              <a:solidFill>
                <a:srgbClr val="000000"/>
              </a:solidFill>
              <a:cs typeface="Arial" charset="0"/>
            </a:endParaRPr>
          </a:p>
          <a:p>
            <a:pPr>
              <a:buFontTx/>
              <a:buAutoNum type="arabicPeriod"/>
            </a:pPr>
            <a:r>
              <a:rPr lang="cs-CZ" sz="2200" b="1">
                <a:solidFill>
                  <a:srgbClr val="000000"/>
                </a:solidFill>
                <a:cs typeface="Arial" charset="0"/>
              </a:rPr>
              <a:t>Chováš se k některým svým spolužákům nebo vrstevníkům jinak než ostatní? A proč se tak chováš?</a:t>
            </a:r>
          </a:p>
          <a:p>
            <a:pPr>
              <a:buFontTx/>
              <a:buAutoNum type="arabicPeriod"/>
            </a:pPr>
            <a:endParaRPr lang="cs-CZ" sz="2200" b="1">
              <a:solidFill>
                <a:srgbClr val="000000"/>
              </a:solidFill>
              <a:cs typeface="Arial" charset="0"/>
            </a:endParaRPr>
          </a:p>
          <a:p>
            <a:pPr>
              <a:buFontTx/>
              <a:buAutoNum type="arabicPeriod"/>
            </a:pPr>
            <a:r>
              <a:rPr lang="cs-CZ" sz="2200" b="1">
                <a:solidFill>
                  <a:srgbClr val="000000"/>
                </a:solidFill>
                <a:cs typeface="Arial" charset="0"/>
              </a:rPr>
              <a:t>Pomáháš svým spolužákům nebo vrstevníkům, když se k nim chovají ošklivě?</a:t>
            </a:r>
          </a:p>
          <a:p>
            <a:pPr>
              <a:buFontTx/>
              <a:buAutoNum type="arabicPeriod"/>
            </a:pPr>
            <a:endParaRPr lang="cs-CZ" sz="2200" b="1">
              <a:solidFill>
                <a:srgbClr val="000000"/>
              </a:solidFill>
              <a:cs typeface="Arial" charset="0"/>
            </a:endParaRPr>
          </a:p>
          <a:p>
            <a:pPr>
              <a:buFontTx/>
              <a:buAutoNum type="arabicPeriod"/>
            </a:pPr>
            <a:r>
              <a:rPr lang="cs-CZ" sz="2200" b="1">
                <a:solidFill>
                  <a:srgbClr val="000000"/>
                </a:solidFill>
                <a:cs typeface="Arial" charset="0"/>
              </a:rPr>
              <a:t>Máš i Ty nějaké předsudky a uvědomuješ si je?</a:t>
            </a:r>
          </a:p>
          <a:p>
            <a:pPr>
              <a:buFontTx/>
              <a:buAutoNum type="arabicPeriod"/>
            </a:pPr>
            <a:endParaRPr lang="cs-CZ" sz="2200" b="1">
              <a:solidFill>
                <a:srgbClr val="000000"/>
              </a:solidFill>
              <a:cs typeface="Arial" charset="0"/>
            </a:endParaRPr>
          </a:p>
          <a:p>
            <a:pPr>
              <a:buFontTx/>
              <a:buAutoNum type="arabicPeriod"/>
            </a:pPr>
            <a:r>
              <a:rPr lang="cs-CZ" sz="2200" b="1">
                <a:solidFill>
                  <a:srgbClr val="000000"/>
                </a:solidFill>
                <a:cs typeface="Arial" charset="0"/>
              </a:rPr>
              <a:t>Uvažuješ o některých lidech stereotypně?</a:t>
            </a:r>
          </a:p>
          <a:p>
            <a:pPr>
              <a:buFontTx/>
              <a:buAutoNum type="arabicPeriod"/>
            </a:pPr>
            <a:endParaRPr lang="cs-CZ" sz="2200" b="1">
              <a:solidFill>
                <a:srgbClr val="000000"/>
              </a:solidFill>
              <a:cs typeface="Arial" charset="0"/>
            </a:endParaRPr>
          </a:p>
          <a:p>
            <a:pPr>
              <a:buFontTx/>
              <a:buAutoNum type="arabicPeriod"/>
            </a:pPr>
            <a:r>
              <a:rPr lang="cs-CZ" sz="2200" b="1">
                <a:solidFill>
                  <a:srgbClr val="000000"/>
                </a:solidFill>
                <a:cs typeface="Arial" charset="0"/>
              </a:rPr>
              <a:t>Pomáhá Tvoje škola, když je někdo diskriminován?</a:t>
            </a:r>
          </a:p>
          <a:p>
            <a:pPr>
              <a:buFontTx/>
              <a:buAutoNum type="arabicPeriod"/>
            </a:pPr>
            <a:endParaRPr lang="cs-CZ" sz="2200" b="1">
              <a:solidFill>
                <a:srgbClr val="000000"/>
              </a:solidFill>
              <a:cs typeface="Arial" charset="0"/>
            </a:endParaRPr>
          </a:p>
          <a:p>
            <a:pPr>
              <a:buFontTx/>
              <a:buAutoNum type="arabicPeriod"/>
            </a:pPr>
            <a:r>
              <a:rPr lang="cs-CZ" sz="2200" b="1">
                <a:solidFill>
                  <a:srgbClr val="000000"/>
                </a:solidFill>
                <a:cs typeface="Arial" charset="0"/>
              </a:rPr>
              <a:t>Na koho se obrátíš o pomoc, když budeš diskriminován?</a:t>
            </a:r>
          </a:p>
          <a:p>
            <a:pPr>
              <a:buFontTx/>
              <a:buAutoNum type="arabicPeriod"/>
            </a:pPr>
            <a:endParaRPr lang="cs-CZ" sz="2200" b="1">
              <a:solidFill>
                <a:srgbClr val="000000"/>
              </a:solidFill>
              <a:cs typeface="Arial" charset="0"/>
            </a:endParaRPr>
          </a:p>
          <a:p>
            <a:pPr>
              <a:buFontTx/>
              <a:buAutoNum type="arabicPeriod"/>
            </a:pPr>
            <a:r>
              <a:rPr lang="cs-CZ" sz="2200" b="1">
                <a:solidFill>
                  <a:srgbClr val="000000"/>
                </a:solidFill>
                <a:cs typeface="Arial" charset="0"/>
              </a:rPr>
              <a:t>Pochopil jsi v tomto průvodci problémy, o kterých jsme mluvili?</a:t>
            </a:r>
          </a:p>
          <a:p>
            <a:endParaRPr lang="cs-CZ" sz="2200" b="1">
              <a:solidFill>
                <a:srgbClr val="000000"/>
              </a:solidFill>
              <a:cs typeface="Arial" charset="0"/>
            </a:endParaRPr>
          </a:p>
        </p:txBody>
      </p:sp>
      <p:pic>
        <p:nvPicPr>
          <p:cNvPr id="5325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43625" y="2500313"/>
            <a:ext cx="2009775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Obdélník 1"/>
          <p:cNvSpPr>
            <a:spLocks noChangeArrowheads="1"/>
          </p:cNvSpPr>
          <p:nvPr/>
        </p:nvSpPr>
        <p:spPr bwMode="auto">
          <a:xfrm>
            <a:off x="119063" y="2016125"/>
            <a:ext cx="86423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  <a:hlinkClick r:id="rId2"/>
              </a:rPr>
              <a:t>http://cs.wikipedia.org/wiki/Down%C5%AFv_syndrom#mediaviewer/Soubor:Trisomie_21_illustration_artlibre.png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54274" name="Obdélník 2"/>
          <p:cNvSpPr>
            <a:spLocks noChangeArrowheads="1"/>
          </p:cNvSpPr>
          <p:nvPr/>
        </p:nvSpPr>
        <p:spPr bwMode="auto">
          <a:xfrm>
            <a:off x="119063" y="2660650"/>
            <a:ext cx="878998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MARIA RAQUEL COCHEZ. http://commons.wikimedia.org [online]. [cit. 13.5.2014]. Dostupný na WWW: </a:t>
            </a:r>
            <a:r>
              <a:rPr lang="cs-CZ" sz="1600">
                <a:latin typeface="Calibri" pitchFamily="34" charset="0"/>
                <a:hlinkClick r:id="rId3"/>
              </a:rPr>
              <a:t>http://commons.wikimedia.org/wiki/File:LazyGirl6.jpg?uselang=cs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54275" name="Obdélník 3"/>
          <p:cNvSpPr>
            <a:spLocks noChangeArrowheads="1"/>
          </p:cNvSpPr>
          <p:nvPr/>
        </p:nvSpPr>
        <p:spPr bwMode="auto">
          <a:xfrm>
            <a:off x="119063" y="3306763"/>
            <a:ext cx="864235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LUIS MIGUEL BUGALLO SÁNCHEZ (LMBUGA). http://commons.wikimedia.org/wiki/File:Obesidade.jpg [online]. [cit. 13.5.2014]. Dostupný na WWW: </a:t>
            </a:r>
            <a:r>
              <a:rPr lang="cs-CZ" sz="1600">
                <a:latin typeface="Calibri" pitchFamily="34" charset="0"/>
                <a:hlinkClick r:id="rId4"/>
              </a:rPr>
              <a:t>http://commons.wikimedia.org/wiki/File:Prizren_Roma_girl.jpg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54276" name="Obdélník 4"/>
          <p:cNvSpPr>
            <a:spLocks noChangeArrowheads="1"/>
          </p:cNvSpPr>
          <p:nvPr/>
        </p:nvSpPr>
        <p:spPr bwMode="auto">
          <a:xfrm>
            <a:off x="119063" y="4197350"/>
            <a:ext cx="86423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VALERO RIOJA. </a:t>
            </a:r>
            <a:r>
              <a:rPr lang="cs-CZ" sz="1600" i="1">
                <a:latin typeface="Calibri" pitchFamily="34" charset="0"/>
              </a:rPr>
              <a:t>http://commons.wikimedia.org/wiki/File:Obesidade.jpg</a:t>
            </a:r>
            <a:r>
              <a:rPr lang="cs-CZ" sz="1600">
                <a:latin typeface="Calibri" pitchFamily="34" charset="0"/>
              </a:rPr>
              <a:t> [online]. [cit. 13.5.2014]. Dostupný na WWW: </a:t>
            </a:r>
            <a:r>
              <a:rPr lang="cs-CZ" sz="1600">
                <a:latin typeface="Calibri" pitchFamily="34" charset="0"/>
                <a:hlinkClick r:id="rId5"/>
              </a:rPr>
              <a:t>http://commons.wikimedia.org/wiki/File:Cristina_Warner.JPG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54277" name="TextovéPole 5"/>
          <p:cNvSpPr txBox="1">
            <a:spLocks noChangeArrowheads="1"/>
          </p:cNvSpPr>
          <p:nvPr/>
        </p:nvSpPr>
        <p:spPr bwMode="auto">
          <a:xfrm>
            <a:off x="179388" y="84138"/>
            <a:ext cx="9350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 b="1">
                <a:latin typeface="Calibri" pitchFamily="34" charset="0"/>
              </a:rPr>
              <a:t>Zdroje:</a:t>
            </a:r>
          </a:p>
        </p:txBody>
      </p:sp>
      <p:sp>
        <p:nvSpPr>
          <p:cNvPr id="54278" name="TextovéPole 6"/>
          <p:cNvSpPr txBox="1">
            <a:spLocks noChangeArrowheads="1"/>
          </p:cNvSpPr>
          <p:nvPr/>
        </p:nvSpPr>
        <p:spPr bwMode="auto">
          <a:xfrm>
            <a:off x="119063" y="820738"/>
            <a:ext cx="25812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www. office.microsoft.com</a:t>
            </a:r>
          </a:p>
        </p:txBody>
      </p:sp>
      <p:sp>
        <p:nvSpPr>
          <p:cNvPr id="54279" name="TextovéPole 7"/>
          <p:cNvSpPr txBox="1">
            <a:spLocks noChangeArrowheads="1"/>
          </p:cNvSpPr>
          <p:nvPr/>
        </p:nvSpPr>
        <p:spPr bwMode="auto">
          <a:xfrm>
            <a:off x="119063" y="1219200"/>
            <a:ext cx="2967037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Calibri" pitchFamily="34" charset="0"/>
              </a:rPr>
              <a:t>Vlastní tvorba – printscreen (jpg.)</a:t>
            </a:r>
          </a:p>
        </p:txBody>
      </p:sp>
      <p:sp>
        <p:nvSpPr>
          <p:cNvPr id="54280" name="TextovéPole 8"/>
          <p:cNvSpPr txBox="1">
            <a:spLocks noChangeArrowheads="1"/>
          </p:cNvSpPr>
          <p:nvPr/>
        </p:nvSpPr>
        <p:spPr bwMode="auto">
          <a:xfrm>
            <a:off x="119063" y="1617663"/>
            <a:ext cx="30765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600">
                <a:latin typeface="Calibri" pitchFamily="34" charset="0"/>
              </a:rPr>
              <a:t>Vlastní tvorba – studijní materiály</a:t>
            </a:r>
          </a:p>
        </p:txBody>
      </p:sp>
      <p:sp>
        <p:nvSpPr>
          <p:cNvPr id="54281" name="Obdélník 9"/>
          <p:cNvSpPr>
            <a:spLocks noChangeArrowheads="1"/>
          </p:cNvSpPr>
          <p:nvPr/>
        </p:nvSpPr>
        <p:spPr bwMode="auto">
          <a:xfrm>
            <a:off x="119063" y="4841875"/>
            <a:ext cx="8569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nl-NL" sz="1600">
                <a:latin typeface="Calibri" pitchFamily="34" charset="0"/>
              </a:rPr>
              <a:t>PETER VAN DER SLUIJS. http://commons.wikimedia.org/wiki/File:Begging_mentally_disabled_man.jpg [online]. [cit. 13.5.2014]. Dostupný na WWW: </a:t>
            </a:r>
            <a:r>
              <a:rPr lang="nl-NL" sz="1600">
                <a:latin typeface="Calibri" pitchFamily="34" charset="0"/>
                <a:hlinkClick r:id="rId3"/>
              </a:rPr>
              <a:t>http://commons.wikimedia.org/wiki/File:LazyGirl6.jpg?uselang=cs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54282" name="Obdélník 10"/>
          <p:cNvSpPr>
            <a:spLocks noChangeArrowheads="1"/>
          </p:cNvSpPr>
          <p:nvPr/>
        </p:nvSpPr>
        <p:spPr bwMode="auto">
          <a:xfrm>
            <a:off x="119063" y="5732463"/>
            <a:ext cx="87852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nl-NL" sz="1600">
                <a:latin typeface="Calibri" pitchFamily="34" charset="0"/>
              </a:rPr>
              <a:t>PETER VAN DER SLUIJS. http://commons.wikimedia.org/wiki/File:Begging_mentally_disabled_man.jpg [online]. [cit. 13.5.2014]. Dostupný na WWW: </a:t>
            </a:r>
            <a:r>
              <a:rPr lang="nl-NL" sz="1600">
                <a:latin typeface="Calibri" pitchFamily="34" charset="0"/>
                <a:hlinkClick r:id="rId6"/>
              </a:rPr>
              <a:t>http://commons.wikimedia.org/wiki/File:Man_on_a_recumbent_tricycle.jpg</a:t>
            </a:r>
            <a:endParaRPr lang="cs-CZ" sz="1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Obdélník 3"/>
          <p:cNvSpPr>
            <a:spLocks noChangeArrowheads="1"/>
          </p:cNvSpPr>
          <p:nvPr/>
        </p:nvSpPr>
        <p:spPr bwMode="auto">
          <a:xfrm>
            <a:off x="30163" y="919163"/>
            <a:ext cx="87852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it-IT" sz="1600">
                <a:latin typeface="Calibri" pitchFamily="34" charset="0"/>
              </a:rPr>
              <a:t>FRANCISCO ANZOLA. http://commons.wikimedia.org/wiki/File:Boston_MFA_(6001499133).jpg [online]. [cit. 13.5.2014]. Dostupný na WWW: </a:t>
            </a:r>
            <a:r>
              <a:rPr lang="it-IT" sz="1600">
                <a:latin typeface="Calibri" pitchFamily="34" charset="0"/>
                <a:hlinkClick r:id="rId2"/>
              </a:rPr>
              <a:t>http://commons.wikimedia.org/wiki/File:Man_on_a_recumbent_tricycle.jpg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55298" name="Obdélník 4"/>
          <p:cNvSpPr>
            <a:spLocks noChangeArrowheads="1"/>
          </p:cNvSpPr>
          <p:nvPr/>
        </p:nvSpPr>
        <p:spPr bwMode="auto">
          <a:xfrm>
            <a:off x="30163" y="333375"/>
            <a:ext cx="8567737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  <a:hlinkClick r:id="rId3"/>
              </a:rPr>
              <a:t>http://cs.wikipedia.org/wiki/Gigantismus#mediaviewer/Soubor:Robert_Wadlow.jpg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55299" name="Obdélník 5"/>
          <p:cNvSpPr>
            <a:spLocks noChangeArrowheads="1"/>
          </p:cNvSpPr>
          <p:nvPr/>
        </p:nvSpPr>
        <p:spPr bwMode="auto">
          <a:xfrm>
            <a:off x="30163" y="1997075"/>
            <a:ext cx="8567737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fr-FR" sz="1600">
                <a:latin typeface="Calibri" pitchFamily="34" charset="0"/>
              </a:rPr>
              <a:t>CHARLES ROFFEY. http://commons.wikimedia.org/wiki/File:Boston_MFA_(6001499133).jpg [online]. [cit. 13.5.2014]. Dostupný na WWW: </a:t>
            </a:r>
            <a:r>
              <a:rPr lang="fr-FR" sz="1600">
                <a:latin typeface="Calibri" pitchFamily="34" charset="0"/>
                <a:hlinkClick r:id="rId4"/>
              </a:rPr>
              <a:t>http://commons.wikimedia.org/wiki/File:Prizren_Roma_girl.jpg</a:t>
            </a:r>
            <a:endParaRPr lang="cs-CZ" sz="1600">
              <a:latin typeface="Calibri" pitchFamily="34" charset="0"/>
            </a:endParaRPr>
          </a:p>
        </p:txBody>
      </p:sp>
      <p:sp>
        <p:nvSpPr>
          <p:cNvPr id="55300" name="Obdélník 6"/>
          <p:cNvSpPr>
            <a:spLocks noChangeArrowheads="1"/>
          </p:cNvSpPr>
          <p:nvPr/>
        </p:nvSpPr>
        <p:spPr bwMode="auto">
          <a:xfrm>
            <a:off x="30163" y="2830513"/>
            <a:ext cx="84248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600">
                <a:latin typeface="Calibri" pitchFamily="34" charset="0"/>
              </a:rPr>
              <a:t>USER:THERIT. http://commons.wikimedia.org/wiki/File:Teenage_obesity_2013-12-04_15-32.jpg?uselang=cs [online]. [cit. 13.5.2014]. Dostupný na WWW: </a:t>
            </a:r>
            <a:r>
              <a:rPr lang="en-US" sz="1600">
                <a:latin typeface="Calibri" pitchFamily="34" charset="0"/>
                <a:hlinkClick r:id="rId4"/>
              </a:rPr>
              <a:t>http://commons.wikimedia.org/wiki/File:Prizren_Roma_girl.jpg</a:t>
            </a:r>
            <a:endParaRPr lang="cs-CZ" sz="1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1369</Words>
  <Application>Microsoft Office PowerPoint</Application>
  <PresentationFormat>On-screen Show (4:3)</PresentationFormat>
  <Paragraphs>293</Paragraphs>
  <Slides>29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6" baseType="lpstr">
      <vt:lpstr>Calibri</vt:lpstr>
      <vt:lpstr>Arial</vt:lpstr>
      <vt:lpstr>Times New Roman</vt:lpstr>
      <vt:lpstr>Wingdings</vt:lpstr>
      <vt:lpstr>Segoe Print</vt:lpstr>
      <vt:lpstr>Motiv systému Office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DUM</cp:lastModifiedBy>
  <cp:revision>18</cp:revision>
  <dcterms:created xsi:type="dcterms:W3CDTF">2014-05-13T14:56:22Z</dcterms:created>
  <dcterms:modified xsi:type="dcterms:W3CDTF">2014-05-14T17:21:22Z</dcterms:modified>
</cp:coreProperties>
</file>