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58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21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6473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1592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9523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7381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600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8878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9134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5646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21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0164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62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A9E69-A994-4992-B613-6FBB9FF6513E}" type="datetimeFigureOut">
              <a:rPr lang="cs-CZ" smtClean="0"/>
              <a:pPr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0CFC2-81BC-4EB9-9985-8CFE06F7B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6423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en.wikipedia.org/wiki/File:Apollonie_Sabatier_by_Vincent_Vidal_(M500901_0000130_p)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4/4f/Baudelaire_signatur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1/16/Jeanne_Duval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393417533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Charles Baudelaire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život a dílo jednoho z nejznámějších představitelů dekadentní poezie, skupiny tzv. prokletých básníků.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14. 8. 2013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27" name="Skupina 26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28" name="Obrázek 27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29" name="Obrázek 28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" name="Obrázek 29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" name="Obdélník 3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688491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CHARLES BAUDELAIRE</a:t>
            </a:r>
            <a:endParaRPr lang="cs-CZ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4871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6408712" cy="352839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f</a:t>
            </a:r>
            <a:r>
              <a:rPr lang="cs-CZ" sz="2000" dirty="0" smtClean="0">
                <a:solidFill>
                  <a:schemeClr val="bg1"/>
                </a:solidFill>
              </a:rPr>
              <a:t>rancouzský básník, prozaik a překladatel, první ze skupiny tzv. </a:t>
            </a:r>
            <a:r>
              <a:rPr lang="cs-CZ" sz="2000" dirty="0" smtClean="0">
                <a:solidFill>
                  <a:schemeClr val="tx1"/>
                </a:solidFill>
              </a:rPr>
              <a:t>„prokletých básníků“ </a:t>
            </a:r>
            <a:r>
              <a:rPr lang="cs-CZ" sz="2000" dirty="0" smtClean="0">
                <a:solidFill>
                  <a:schemeClr val="bg1"/>
                </a:solidFill>
              </a:rPr>
              <a:t>(nepočítáme-li mezi ně jejich předchůdce Fran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çois Villona), představitel </a:t>
            </a:r>
            <a:r>
              <a:rPr lang="cs-CZ" sz="2000" dirty="0" smtClean="0">
                <a:solidFill>
                  <a:schemeClr val="tx1"/>
                </a:solidFill>
                <a:effectLst/>
              </a:rPr>
              <a:t>dekadentní poezie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ž</a:t>
            </a:r>
            <a:r>
              <a:rPr lang="cs-CZ" sz="2000" dirty="0" smtClean="0">
                <a:solidFill>
                  <a:schemeClr val="bg1"/>
                </a:solidFill>
              </a:rPr>
              <a:t>il v letech </a:t>
            </a:r>
            <a:r>
              <a:rPr lang="cs-CZ" sz="2000" dirty="0" smtClean="0">
                <a:solidFill>
                  <a:schemeClr val="tx1"/>
                </a:solidFill>
              </a:rPr>
              <a:t>1821 – 1867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s</a:t>
            </a:r>
            <a:r>
              <a:rPr lang="cs-CZ" sz="2000" dirty="0" smtClean="0">
                <a:solidFill>
                  <a:schemeClr val="bg1"/>
                </a:solidFill>
              </a:rPr>
              <a:t>tejně jako jeho mladší souputníci vedl bouřlivý život, revoltoval proti společenské morálce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upload.wikimedia.org/wikipedia/commons/thumb/1/16/%C3%89tienne_Carjat%2C_Portrait_of_Charles_Baudelaire%2C_circa_1862.jpg/640px-%C3%89tienne_Carjat%2C_Portrait_of_Charles_Baudelaire%2C_circa_18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4208"/>
            <a:ext cx="1630020" cy="205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251520" y="3435845"/>
            <a:ext cx="3960440" cy="157892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Dekadence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p</a:t>
            </a:r>
            <a:r>
              <a:rPr lang="cs-CZ" sz="1200" dirty="0" smtClean="0">
                <a:solidFill>
                  <a:srgbClr val="002060"/>
                </a:solidFill>
              </a:rPr>
              <a:t>ojem pochází z latinského slova decadencia – úpadek, nejprve šlo o posměšné označení takto píšících autorů, kteří žili velmi bouřlivým životem, revoltovali proti společnosti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klade důraz na subjektivitu, osobní prožitek čtenáře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ybíraná témata mají opět velmi často morbidní námět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32040" y="3435844"/>
            <a:ext cx="3960440" cy="157892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Prokletí básníci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o</a:t>
            </a:r>
            <a:r>
              <a:rPr lang="cs-CZ" sz="1200" dirty="0" smtClean="0">
                <a:solidFill>
                  <a:srgbClr val="002060"/>
                </a:solidFill>
              </a:rPr>
              <a:t>značení používané pro nekonformní francouzské básníky působící ve druhé polovině 19. století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t</a:t>
            </a:r>
            <a:r>
              <a:rPr lang="cs-CZ" sz="1200" dirty="0" smtClean="0">
                <a:solidFill>
                  <a:srgbClr val="002060"/>
                </a:solidFill>
              </a:rPr>
              <a:t>voří pod vlivem nově se utvářejících básnických směrů – impresionismus, dekadence, symbolismus atd.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Patří sem např. J. A. Rimbaud, Paul Verlaine, Stéphane Mallarmé a další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0448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ŽIVOTNÍ OSUDY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8712968" cy="3744416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narodil se </a:t>
            </a:r>
            <a:r>
              <a:rPr lang="cs-CZ" sz="2000" dirty="0" smtClean="0">
                <a:solidFill>
                  <a:schemeClr val="tx1"/>
                </a:solidFill>
              </a:rPr>
              <a:t>8. 4. 1821 v Paříži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v</a:t>
            </a:r>
            <a:r>
              <a:rPr lang="cs-CZ" sz="2000" dirty="0" smtClean="0">
                <a:solidFill>
                  <a:schemeClr val="bg1"/>
                </a:solidFill>
              </a:rPr>
              <a:t> sedmi letech přišel otce, svého otčíma následně nenáviděl (považoval ho za hloupého měšťáka)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e</a:t>
            </a:r>
            <a:r>
              <a:rPr lang="cs-CZ" sz="2000" dirty="0" smtClean="0">
                <a:solidFill>
                  <a:schemeClr val="bg1"/>
                </a:solidFill>
              </a:rPr>
              <a:t>xtravagantně se oblékal, před maturitou byl vyloučen ze školy, načež podnikl devítiměsíční cestu na lodi, kterou popsal ve svých básních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cítil </a:t>
            </a:r>
            <a:r>
              <a:rPr lang="cs-CZ" sz="2000" dirty="0" smtClean="0">
                <a:solidFill>
                  <a:schemeClr val="tx1"/>
                </a:solidFill>
              </a:rPr>
              <a:t>osudovou spřízněnost </a:t>
            </a:r>
            <a:r>
              <a:rPr lang="cs-CZ" sz="2000" dirty="0" smtClean="0">
                <a:solidFill>
                  <a:schemeClr val="bg1"/>
                </a:solidFill>
              </a:rPr>
              <a:t>s americkým spisovatelem </a:t>
            </a:r>
            <a:r>
              <a:rPr lang="cs-CZ" sz="2000" dirty="0" smtClean="0">
                <a:solidFill>
                  <a:schemeClr val="tx1"/>
                </a:solidFill>
              </a:rPr>
              <a:t>E. A. Poe, </a:t>
            </a:r>
            <a:r>
              <a:rPr lang="cs-CZ" sz="2000" dirty="0" smtClean="0">
                <a:solidFill>
                  <a:schemeClr val="bg1"/>
                </a:solidFill>
              </a:rPr>
              <a:t>jehož díla s oblibou překládal 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živil se mj. jako </a:t>
            </a:r>
            <a:r>
              <a:rPr lang="cs-CZ" sz="2000" dirty="0" smtClean="0">
                <a:solidFill>
                  <a:schemeClr val="tx1"/>
                </a:solidFill>
              </a:rPr>
              <a:t>umělecký kritik</a:t>
            </a:r>
            <a:r>
              <a:rPr lang="cs-CZ" sz="2000" dirty="0" smtClean="0">
                <a:solidFill>
                  <a:schemeClr val="bg1"/>
                </a:solidFill>
              </a:rPr>
              <a:t>, po celý život řídil několik uměleckých časopisů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revolučního roku </a:t>
            </a:r>
            <a:r>
              <a:rPr lang="cs-CZ" sz="2000" dirty="0" smtClean="0">
                <a:solidFill>
                  <a:schemeClr val="tx1"/>
                </a:solidFill>
              </a:rPr>
              <a:t>1848 se zúčastnil jako zastánce demokracie </a:t>
            </a:r>
            <a:r>
              <a:rPr lang="cs-CZ" sz="2000" dirty="0" smtClean="0">
                <a:solidFill>
                  <a:schemeClr val="bg1"/>
                </a:solidFill>
              </a:rPr>
              <a:t>přímo na pařížských barikádách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jeho osudovou láskou byla herečka </a:t>
            </a:r>
            <a:r>
              <a:rPr lang="cs-CZ" sz="2000" dirty="0">
                <a:solidFill>
                  <a:schemeClr val="tx1"/>
                </a:solidFill>
              </a:rPr>
              <a:t>J</a:t>
            </a:r>
            <a:r>
              <a:rPr lang="cs-CZ" sz="2000" dirty="0" smtClean="0">
                <a:solidFill>
                  <a:schemeClr val="tx1"/>
                </a:solidFill>
              </a:rPr>
              <a:t>ean Duvalová</a:t>
            </a:r>
            <a:r>
              <a:rPr lang="cs-CZ" sz="2000" dirty="0" smtClean="0">
                <a:solidFill>
                  <a:schemeClr val="bg1"/>
                </a:solidFill>
              </a:rPr>
              <a:t>, kvůli které upadl do dluhů, jež ho tížily celý život, dlouhý vztah měl i s konkubínou </a:t>
            </a:r>
            <a:r>
              <a:rPr lang="cs-CZ" sz="2000" dirty="0" smtClean="0">
                <a:solidFill>
                  <a:schemeClr val="tx1"/>
                </a:solidFill>
              </a:rPr>
              <a:t>Apollonie Sabatierovou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zemřel </a:t>
            </a:r>
            <a:r>
              <a:rPr lang="cs-CZ" sz="2000" dirty="0" smtClean="0">
                <a:solidFill>
                  <a:schemeClr val="tx1"/>
                </a:solidFill>
              </a:rPr>
              <a:t>31. 8. 1867 v Paříži</a:t>
            </a:r>
            <a:r>
              <a:rPr lang="cs-CZ" sz="2000" dirty="0" smtClean="0">
                <a:solidFill>
                  <a:schemeClr val="bg1"/>
                </a:solidFill>
              </a:rPr>
              <a:t> v zuboženém stavu zřejmě následkem progresivní paralýzy (demence a fyzická sešlost v posledním stadiu syfilis…)   </a:t>
            </a:r>
          </a:p>
        </p:txBody>
      </p:sp>
    </p:spTree>
    <p:extLst>
      <p:ext uri="{BB962C8B-B14F-4D97-AF65-F5344CB8AC3E}">
        <p14:creationId xmlns:p14="http://schemas.microsoft.com/office/powerpoint/2010/main" xmlns="" val="3159935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OSUDOVÉ ŽENY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7504" y="4587974"/>
            <a:ext cx="8784976" cy="504056"/>
          </a:xfrm>
        </p:spPr>
        <p:txBody>
          <a:bodyPr>
            <a:normAutofit fontScale="92500" lnSpcReduction="10000"/>
          </a:bodyPr>
          <a:lstStyle/>
          <a:p>
            <a:r>
              <a:rPr lang="cs-CZ" sz="1600" i="1" dirty="0" smtClean="0">
                <a:solidFill>
                  <a:schemeClr val="tx1"/>
                </a:solidFill>
              </a:rPr>
              <a:t>Osudové ženy Charlese Baudelaira zpodobněné slavnými malíři – vlevo Jean Duvalová od Édourda Maneta                      a vlevo Apollonie Sabatierová od Vincenta Vidala, Nemají obě ženy něco společné? </a:t>
            </a:r>
            <a:r>
              <a:rPr lang="cs-CZ" sz="1600" i="1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r>
              <a:rPr lang="cs-CZ" sz="1600" i="1" dirty="0" smtClean="0">
                <a:solidFill>
                  <a:schemeClr val="tx1"/>
                </a:solidFill>
              </a:rPr>
              <a:t>  </a:t>
            </a:r>
            <a:endParaRPr lang="cs-CZ" sz="1600" i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upload.wikimedia.org/wikipedia/commons/thumb/e/e4/Apollonie_Sabatier_by_Vincent_Vidal_%28M500901_0000130_p%29.jpg/220px-Apollonie_Sabatier_by_Vincent_Vidal_%28M500901_0000130_p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35394"/>
            <a:ext cx="1407790" cy="22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Jeanne Duva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205" y="1645862"/>
            <a:ext cx="2448272" cy="20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Baudelaire signatu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1834" y="4008169"/>
            <a:ext cx="3168352" cy="52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thumb/e/e0/Charles_Baudelaire.jpg/640px-Charles_Baudelair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53478"/>
            <a:ext cx="1772196" cy="260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75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DÍLO – KVĚTY ZLA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6336704" cy="3744416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Baudelairova poezie je  </a:t>
            </a:r>
            <a:r>
              <a:rPr lang="cs-CZ" sz="2000" dirty="0" smtClean="0">
                <a:solidFill>
                  <a:schemeClr val="tx1"/>
                </a:solidFill>
              </a:rPr>
              <a:t>plná protikladů - </a:t>
            </a:r>
            <a:r>
              <a:rPr lang="cs-CZ" sz="2000" dirty="0" smtClean="0">
                <a:solidFill>
                  <a:schemeClr val="bg1"/>
                </a:solidFill>
              </a:rPr>
              <a:t>relativizuje protikladné pojmy (krása x ošklivost, dobro x zlo, život x smrt atd.)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tato rozporuplnost plně koresponduje s básníkovým životem jeho názory, jde o poezii velmi intenzivně prožívanou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taková je i nejznámější Baudelairova sbírka </a:t>
            </a:r>
            <a:r>
              <a:rPr lang="cs-CZ" sz="2000" dirty="0" smtClean="0">
                <a:solidFill>
                  <a:schemeClr val="tx1"/>
                </a:solidFill>
              </a:rPr>
              <a:t>Květy zla </a:t>
            </a:r>
            <a:r>
              <a:rPr lang="cs-CZ" sz="2000" dirty="0" smtClean="0">
                <a:solidFill>
                  <a:schemeClr val="bg1"/>
                </a:solidFill>
              </a:rPr>
              <a:t>(1857)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edno z nejvýznamnějších děl moderní světové poezie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bg1"/>
                </a:solidFill>
              </a:rPr>
              <a:t>obsahují celkem 145 básní vznikajících po dobu přibližně 15 let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bg1"/>
                </a:solidFill>
              </a:rPr>
              <a:t>v</a:t>
            </a:r>
            <a:r>
              <a:rPr lang="cs-CZ" sz="2000" dirty="0" smtClean="0">
                <a:solidFill>
                  <a:schemeClr val="bg1"/>
                </a:solidFill>
              </a:rPr>
              <a:t> díle básník nepřikrášleně komentuje svůj vztah ke společnosti, touží po kráse a štěstí, sbírka je však pesimistická, nevidí jiné východisko z prožívané bolesti než spočinutí ve smrti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bg1"/>
                </a:solidFill>
              </a:rPr>
              <a:t>d</a:t>
            </a:r>
            <a:r>
              <a:rPr lang="cs-CZ" sz="2000" dirty="0" smtClean="0">
                <a:solidFill>
                  <a:schemeClr val="bg1"/>
                </a:solidFill>
              </a:rPr>
              <a:t>ílo vyvolalo, bouřlivý ohlas, autor i jeho vydavatel stanuli před soudem a museli zaplatit pokutu za urážku mravnosti  a náboženství  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6588224" y="987574"/>
            <a:ext cx="2304256" cy="412467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Nápis na odsouzenou knihu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Můj dobrý, klidný, bukolický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prostoduchý čtenáři,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krev žene se ti do tváři,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pryč s tímto svazkem, není lidský.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Už odbyl sis svůj rétorický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kurs? Chodils v pekle k vikáři?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Nic nepochopíš, taškáři,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řekneš, že jsem hysterický.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Však jestli nebudeš se bát,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že zlákám tě, </a:t>
            </a:r>
            <a:r>
              <a:rPr lang="cs-CZ" sz="1200" dirty="0" err="1">
                <a:solidFill>
                  <a:srgbClr val="002060"/>
                </a:solidFill>
              </a:rPr>
              <a:t>patř</a:t>
            </a:r>
            <a:r>
              <a:rPr lang="cs-CZ" sz="1200" dirty="0">
                <a:solidFill>
                  <a:srgbClr val="002060"/>
                </a:solidFill>
              </a:rPr>
              <a:t> do propasti,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čti, nauč se mě milovat,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ty duše, která nemáš vlasti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hledáš ráj jak poeta,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lituj mne! Ne? Buď prokleta! </a:t>
            </a:r>
            <a:br>
              <a:rPr lang="cs-CZ" sz="1200" dirty="0">
                <a:solidFill>
                  <a:srgbClr val="002060"/>
                </a:solidFill>
              </a:rPr>
            </a:br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100" dirty="0" smtClean="0">
                <a:solidFill>
                  <a:srgbClr val="002060"/>
                </a:solidFill>
              </a:rPr>
              <a:t>(přeložil Vítězslav Nezval, báseň není součástí sbírky Květy zla)</a:t>
            </a:r>
            <a:endParaRPr lang="cs-CZ" sz="1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432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42937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DÍLO – KVĚTY ZLA, UKÁZKA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1059582"/>
            <a:ext cx="8856984" cy="405266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3" rtlCol="0" anchor="ctr"/>
          <a:lstStyle/>
          <a:p>
            <a:endParaRPr lang="cs-CZ" sz="1200" dirty="0" smtClean="0">
              <a:solidFill>
                <a:srgbClr val="002060"/>
              </a:solidFill>
            </a:endParaRPr>
          </a:p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Mrcha</a:t>
            </a:r>
            <a:endParaRPr lang="cs-CZ" sz="1200" b="1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Zda</a:t>
            </a:r>
            <a:r>
              <a:rPr lang="cs-CZ" sz="1200" dirty="0">
                <a:solidFill>
                  <a:srgbClr val="002060"/>
                </a:solidFill>
              </a:rPr>
              <a:t>, drahá, vzpomínáš, co viděli jsme dnes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ve sladký úsvit rána?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 záhybu silnice ležela mrcha kdes,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kde štěrkem cesta stlána.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Své nohy do výše jak žena opilá,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jed potící a žhoucí,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cynicky, lhostejně své břicho odkryla,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výpary kolem </a:t>
            </a:r>
            <a:r>
              <a:rPr lang="cs-CZ" sz="1200" dirty="0" err="1">
                <a:solidFill>
                  <a:srgbClr val="002060"/>
                </a:solidFill>
              </a:rPr>
              <a:t>stroucí</a:t>
            </a:r>
            <a:r>
              <a:rPr lang="cs-CZ" sz="1200" dirty="0">
                <a:solidFill>
                  <a:srgbClr val="002060"/>
                </a:solidFill>
              </a:rPr>
              <a:t>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slunce sálalo na tuto zdechlinu,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péci by ji chtělo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stokrát přírodě v tu vrátit vteřinu,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co dříve v celku dlelo.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slunce hledělo nádhernou na mrchu,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jež jako květ se </a:t>
            </a:r>
            <a:r>
              <a:rPr lang="cs-CZ" sz="1200" dirty="0" err="1">
                <a:solidFill>
                  <a:srgbClr val="002060"/>
                </a:solidFill>
              </a:rPr>
              <a:t>stkvěla</a:t>
            </a: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silně páchnula na trávy povrchu,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div že jsi neomdlela.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A </a:t>
            </a:r>
            <a:r>
              <a:rPr lang="cs-CZ" sz="1200" dirty="0">
                <a:solidFill>
                  <a:srgbClr val="002060"/>
                </a:solidFill>
              </a:rPr>
              <a:t>vířících much pln byl hnijící </a:t>
            </a:r>
            <a:r>
              <a:rPr lang="cs-CZ" sz="1200" dirty="0" err="1">
                <a:solidFill>
                  <a:srgbClr val="002060"/>
                </a:solidFill>
              </a:rPr>
              <a:t>juž</a:t>
            </a:r>
            <a:r>
              <a:rPr lang="cs-CZ" sz="1200" dirty="0">
                <a:solidFill>
                  <a:srgbClr val="002060"/>
                </a:solidFill>
              </a:rPr>
              <a:t> bok,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z </a:t>
            </a:r>
            <a:r>
              <a:rPr lang="cs-CZ" sz="1200" dirty="0" err="1">
                <a:solidFill>
                  <a:srgbClr val="002060"/>
                </a:solidFill>
              </a:rPr>
              <a:t>kad</a:t>
            </a:r>
            <a:r>
              <a:rPr lang="cs-CZ" sz="1200" dirty="0">
                <a:solidFill>
                  <a:srgbClr val="002060"/>
                </a:solidFill>
              </a:rPr>
              <a:t> vylézala chasa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červů se líhnoucích, hustých jak černý mok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přes živé hadry masa.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To všecko stoupalo jak vlna v tvarů stech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tryskalo a vřelo,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že řek’ bys, ožilo, </a:t>
            </a:r>
            <a:r>
              <a:rPr lang="cs-CZ" sz="1200" dirty="0" err="1">
                <a:solidFill>
                  <a:srgbClr val="002060"/>
                </a:solidFill>
              </a:rPr>
              <a:t>kýs</a:t>
            </a:r>
            <a:r>
              <a:rPr lang="cs-CZ" sz="1200" dirty="0">
                <a:solidFill>
                  <a:srgbClr val="002060"/>
                </a:solidFill>
              </a:rPr>
              <a:t> nadchnul je zas dech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rostlo toto tělo.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hudbou podivnou se ten svět zachvíval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vlna, vítr lítá,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zrní, v </a:t>
            </a:r>
            <a:r>
              <a:rPr lang="cs-CZ" sz="1200" dirty="0" err="1">
                <a:solidFill>
                  <a:srgbClr val="002060"/>
                </a:solidFill>
              </a:rPr>
              <a:t>rhytmickém</a:t>
            </a:r>
            <a:r>
              <a:rPr lang="cs-CZ" sz="1200" dirty="0">
                <a:solidFill>
                  <a:srgbClr val="002060"/>
                </a:solidFill>
              </a:rPr>
              <a:t> jímž spádu blíž i v dál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 řešetě mlatec zmítá.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tvary mizely a nebyly než sen,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jen pouhá </a:t>
            </a:r>
            <a:r>
              <a:rPr lang="cs-CZ" sz="1200" dirty="0" err="1">
                <a:solidFill>
                  <a:srgbClr val="002060"/>
                </a:solidFill>
              </a:rPr>
              <a:t>skizza</a:t>
            </a:r>
            <a:r>
              <a:rPr lang="cs-CZ" sz="1200" dirty="0">
                <a:solidFill>
                  <a:srgbClr val="002060"/>
                </a:solidFill>
              </a:rPr>
              <a:t> stinná,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na plátně umělec již zapomněl, již jen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si matně připomíná.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Za </a:t>
            </a:r>
            <a:r>
              <a:rPr lang="cs-CZ" sz="1200" dirty="0">
                <a:solidFill>
                  <a:srgbClr val="002060"/>
                </a:solidFill>
              </a:rPr>
              <a:t>skalou neklidný se krčil litý pes,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nás hněvným měřil okem,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na chvíli čekaje, kdy na mrchu by kles’,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na hnát, jejž pustil, skokem.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této hnilobě zde ve výparech zlých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se budeš rovnat zcela,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ty slunce, </a:t>
            </a:r>
            <a:r>
              <a:rPr lang="cs-CZ" sz="1200" dirty="0" err="1">
                <a:solidFill>
                  <a:srgbClr val="002060"/>
                </a:solidFill>
              </a:rPr>
              <a:t>anděle</a:t>
            </a:r>
            <a:r>
              <a:rPr lang="cs-CZ" sz="1200" dirty="0">
                <a:solidFill>
                  <a:srgbClr val="002060"/>
                </a:solidFill>
              </a:rPr>
              <a:t>, ty hvězdo nocí mých,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ty moje vášni vřelá!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Ty vděků královno, tak budeš zapáchat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po </a:t>
            </a:r>
            <a:r>
              <a:rPr lang="cs-CZ" sz="1200" dirty="0" smtClean="0">
                <a:solidFill>
                  <a:srgbClr val="002060"/>
                </a:solidFill>
              </a:rPr>
              <a:t>posledním </a:t>
            </a:r>
            <a:r>
              <a:rPr lang="cs-CZ" sz="1200" dirty="0">
                <a:solidFill>
                  <a:srgbClr val="002060"/>
                </a:solidFill>
              </a:rPr>
              <a:t>pomazání,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až k hnití uloží tě v hřbitovních trav chlad,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 tříšť kostí, moje paní!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Však potom, kráso má, </a:t>
            </a:r>
            <a:r>
              <a:rPr lang="cs-CZ" sz="1200" dirty="0" err="1">
                <a:solidFill>
                  <a:srgbClr val="002060"/>
                </a:solidFill>
              </a:rPr>
              <a:t>rci</a:t>
            </a:r>
            <a:r>
              <a:rPr lang="cs-CZ" sz="1200" dirty="0">
                <a:solidFill>
                  <a:srgbClr val="002060"/>
                </a:solidFill>
              </a:rPr>
              <a:t> klidně v červů svár,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již polibky tě zkruší,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že božskou podstatu i mrtvé lásky tvar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v své zachoval jsem duši!</a:t>
            </a:r>
            <a:r>
              <a:rPr lang="cs-CZ" sz="1200" dirty="0" smtClean="0">
                <a:solidFill>
                  <a:srgbClr val="002060"/>
                </a:solidFill>
              </a:rPr>
              <a:t> </a:t>
            </a: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                       (přeložil Jaroslav Vrchlický)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1822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42937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DÍLO – KVĚTY ZLA, UKÁZKA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049413" y="1110655"/>
            <a:ext cx="2952328" cy="38678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rgbClr val="002060"/>
                </a:solidFill>
              </a:rPr>
              <a:t>Harmonie večera</a:t>
            </a:r>
          </a:p>
          <a:p>
            <a:r>
              <a:rPr lang="cs-CZ" sz="1100" dirty="0" smtClean="0">
                <a:solidFill>
                  <a:srgbClr val="002060"/>
                </a:solidFill>
              </a:rPr>
              <a:t>Hle</a:t>
            </a:r>
            <a:r>
              <a:rPr lang="cs-CZ" sz="1100" dirty="0">
                <a:solidFill>
                  <a:srgbClr val="002060"/>
                </a:solidFill>
              </a:rPr>
              <a:t>, chvíle tu, kdy na svém stonku květ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se </a:t>
            </a:r>
            <a:r>
              <a:rPr lang="cs-CZ" sz="1100" dirty="0" err="1">
                <a:solidFill>
                  <a:srgbClr val="002060"/>
                </a:solidFill>
              </a:rPr>
              <a:t>chví</a:t>
            </a:r>
            <a:r>
              <a:rPr lang="cs-CZ" sz="1100" dirty="0">
                <a:solidFill>
                  <a:srgbClr val="002060"/>
                </a:solidFill>
              </a:rPr>
              <a:t> a </a:t>
            </a:r>
            <a:r>
              <a:rPr lang="cs-CZ" sz="1100" dirty="0" err="1">
                <a:solidFill>
                  <a:srgbClr val="002060"/>
                </a:solidFill>
              </a:rPr>
              <a:t>kaditelnou</a:t>
            </a:r>
            <a:r>
              <a:rPr lang="cs-CZ" sz="1100" dirty="0">
                <a:solidFill>
                  <a:srgbClr val="002060"/>
                </a:solidFill>
              </a:rPr>
              <a:t> vůně </a:t>
            </a:r>
            <a:r>
              <a:rPr lang="cs-CZ" sz="1100" dirty="0" err="1">
                <a:solidFill>
                  <a:srgbClr val="002060"/>
                </a:solidFill>
              </a:rPr>
              <a:t>dýše</a:t>
            </a:r>
            <a:r>
              <a:rPr lang="cs-CZ" sz="1100" dirty="0">
                <a:solidFill>
                  <a:srgbClr val="002060"/>
                </a:solidFill>
              </a:rPr>
              <a:t>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kdy vůně, zvuky vzduchem krouží výše,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to smutný rej a nyvý, snivý let!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A </a:t>
            </a:r>
            <a:r>
              <a:rPr lang="cs-CZ" sz="1100" dirty="0" err="1">
                <a:solidFill>
                  <a:srgbClr val="002060"/>
                </a:solidFill>
              </a:rPr>
              <a:t>kaditelnou</a:t>
            </a:r>
            <a:r>
              <a:rPr lang="cs-CZ" sz="1100" dirty="0">
                <a:solidFill>
                  <a:srgbClr val="002060"/>
                </a:solidFill>
              </a:rPr>
              <a:t> každý květ kol </a:t>
            </a:r>
            <a:r>
              <a:rPr lang="cs-CZ" sz="1100" dirty="0" err="1">
                <a:solidFill>
                  <a:srgbClr val="002060"/>
                </a:solidFill>
              </a:rPr>
              <a:t>dýše</a:t>
            </a:r>
            <a:r>
              <a:rPr lang="cs-CZ" sz="1100" dirty="0">
                <a:solidFill>
                  <a:srgbClr val="002060"/>
                </a:solidFill>
              </a:rPr>
              <a:t>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srdce v žalu slyšíš housle znět.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Ó smutný tanec, nyvý, snivý let,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velký oltář nebe kyne s výše.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srdce v žalu slyšíš housle znět,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srdce </a:t>
            </a:r>
            <a:r>
              <a:rPr lang="cs-CZ" sz="1100" dirty="0" err="1">
                <a:solidFill>
                  <a:srgbClr val="002060"/>
                </a:solidFill>
              </a:rPr>
              <a:t>zhrdající</a:t>
            </a:r>
            <a:r>
              <a:rPr lang="cs-CZ" sz="1100" dirty="0">
                <a:solidFill>
                  <a:srgbClr val="002060"/>
                </a:solidFill>
              </a:rPr>
              <a:t> </a:t>
            </a:r>
            <a:r>
              <a:rPr lang="cs-CZ" sz="1100" dirty="0" smtClean="0">
                <a:solidFill>
                  <a:srgbClr val="002060"/>
                </a:solidFill>
              </a:rPr>
              <a:t>prázdnem </a:t>
            </a:r>
            <a:r>
              <a:rPr lang="cs-CZ" sz="1100" dirty="0">
                <a:solidFill>
                  <a:srgbClr val="002060"/>
                </a:solidFill>
              </a:rPr>
              <a:t>v pýše!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velký oltář nebe kyne s výše,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v své krvi slunce mře, jež stydne hned.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A srdce </a:t>
            </a:r>
            <a:r>
              <a:rPr lang="cs-CZ" sz="1100" dirty="0" err="1">
                <a:solidFill>
                  <a:srgbClr val="002060"/>
                </a:solidFill>
              </a:rPr>
              <a:t>zhrdající</a:t>
            </a:r>
            <a:r>
              <a:rPr lang="cs-CZ" sz="1100" dirty="0">
                <a:solidFill>
                  <a:srgbClr val="002060"/>
                </a:solidFill>
              </a:rPr>
              <a:t> světem v pýše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si minulosti chrání každý sled;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v své krvi slunce mře, ta stydne hned.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Jak </a:t>
            </a:r>
            <a:r>
              <a:rPr lang="cs-CZ" sz="1100" dirty="0" err="1">
                <a:solidFill>
                  <a:srgbClr val="002060"/>
                </a:solidFill>
              </a:rPr>
              <a:t>monstranc</a:t>
            </a:r>
            <a:r>
              <a:rPr lang="cs-CZ" sz="1100" dirty="0">
                <a:solidFill>
                  <a:srgbClr val="002060"/>
                </a:solidFill>
              </a:rPr>
              <a:t> vzpomínka tvá plá mi tiše.</a:t>
            </a:r>
            <a:r>
              <a:rPr lang="cs-CZ" sz="1100" dirty="0" smtClean="0">
                <a:solidFill>
                  <a:srgbClr val="002060"/>
                </a:solidFill>
              </a:rPr>
              <a:t> </a:t>
            </a: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endParaRPr lang="cs-CZ" sz="1100" dirty="0" smtClean="0">
              <a:solidFill>
                <a:srgbClr val="002060"/>
              </a:solidFill>
            </a:endParaRPr>
          </a:p>
          <a:p>
            <a:pPr algn="r"/>
            <a:r>
              <a:rPr lang="cs-CZ" sz="1100" dirty="0" smtClean="0">
                <a:solidFill>
                  <a:srgbClr val="002060"/>
                </a:solidFill>
              </a:rPr>
              <a:t>(přeložil Jaroslav Vrchlický)</a:t>
            </a:r>
            <a:endParaRPr lang="cs-CZ" sz="11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84168" y="1131590"/>
            <a:ext cx="2952328" cy="38678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rgbClr val="002060"/>
                </a:solidFill>
              </a:rPr>
              <a:t>Harmonie večera</a:t>
            </a:r>
          </a:p>
          <a:p>
            <a:r>
              <a:rPr lang="cs-CZ" sz="1100" dirty="0">
                <a:solidFill>
                  <a:srgbClr val="002060"/>
                </a:solidFill>
              </a:rPr>
              <a:t>Hle už je hodina, kdy každý kvítek dýmá,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noc vypařuje se jak kaditelnice,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vzduch plyne s vůněmi, jež víří zvučíce,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slyš valčík, při kterém tě sladká závrať jímá!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Noc vypařuje se jak kaditelnice,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hle, housle vibrují jak srdce, když je zima.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Slyš valčík, při kterém tě sladká závrať jímá!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Nebe jak oltář ční ve svitu měsíce.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Hle housle vibrují jak srdce, když je zima,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to srdce, děsící se prázdna, vánice!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Nebe jak oltář ční ve svitu měsíce,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vrak slunce utonul v své krvi, která dýmá...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Mé srdce děsící se prázdna, vánice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sní o minulosti a o příznivém klima!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Vrak slunce utonul v své krvi, která dýmá.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>Ty ve mně zůstáváš jak zlatá monstrance! </a:t>
            </a:r>
            <a:br>
              <a:rPr lang="cs-CZ" sz="1100" dirty="0">
                <a:solidFill>
                  <a:srgbClr val="002060"/>
                </a:solidFill>
              </a:rPr>
            </a:br>
            <a:endParaRPr lang="cs-CZ" sz="1100" dirty="0" smtClean="0">
              <a:solidFill>
                <a:srgbClr val="002060"/>
              </a:solidFill>
            </a:endParaRPr>
          </a:p>
          <a:p>
            <a:pPr algn="r"/>
            <a:r>
              <a:rPr lang="cs-CZ" sz="1100" dirty="0" smtClean="0">
                <a:solidFill>
                  <a:srgbClr val="002060"/>
                </a:solidFill>
              </a:rPr>
              <a:t>(přeložil Vítězslav Nezval)</a:t>
            </a:r>
            <a:endParaRPr lang="cs-CZ" sz="1100" dirty="0">
              <a:solidFill>
                <a:srgbClr val="00206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293" y="1110655"/>
            <a:ext cx="2952328" cy="38678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0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000" b="1" dirty="0" smtClean="0">
                <a:solidFill>
                  <a:srgbClr val="002060"/>
                </a:solidFill>
              </a:rPr>
              <a:t>Harmonie du Soir</a:t>
            </a:r>
          </a:p>
          <a:p>
            <a:r>
              <a:rPr lang="fr-FR" sz="1000" dirty="0" smtClean="0">
                <a:solidFill>
                  <a:srgbClr val="002060"/>
                </a:solidFill>
              </a:rPr>
              <a:t>Voici </a:t>
            </a:r>
            <a:r>
              <a:rPr lang="fr-FR" sz="1000" dirty="0">
                <a:solidFill>
                  <a:srgbClr val="002060"/>
                </a:solidFill>
              </a:rPr>
              <a:t>venir les temps où vibrant sur sa tige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Chaque fleur s'évapore ainsi qu'un encensoir;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Les sons et les parfums tournent dans l'air du soir;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Valse mélancolique et langoureux vertige!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/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Chaque fleur s'évapore ainsi qu'un encensoir;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violon frémit comme un coeur qu'on afflige;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Valse mélancolique et langoureux vertige!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ciel est triste et beau comme un grand reposoir.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/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violon frémit comme un coeur qu'on afflige,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Un coeur tendre, qui hait le néant vaste et noir!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ciel est triste et beau comme un grand reposoir;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soleil s'est noyé dans son sang qui se fige.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/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Un coeur tendre, qui hait le néant vaste et noir,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Du passé lumineux recueille tout vestige!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Le soleil s'est noyé dans son sang qui se fige...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000" dirty="0">
                <a:solidFill>
                  <a:srgbClr val="002060"/>
                </a:solidFill>
              </a:rPr>
              <a:t>Ton souvenir en moi luit comme un ostensoir! </a:t>
            </a:r>
            <a:br>
              <a:rPr lang="fr-FR" sz="1000" dirty="0">
                <a:solidFill>
                  <a:srgbClr val="002060"/>
                </a:solidFill>
              </a:rPr>
            </a:br>
            <a:r>
              <a:rPr lang="fr-FR" sz="1100" dirty="0">
                <a:solidFill>
                  <a:srgbClr val="002060"/>
                </a:solidFill>
              </a:rPr>
              <a:t/>
            </a:r>
            <a:br>
              <a:rPr lang="fr-FR" sz="1100" dirty="0">
                <a:solidFill>
                  <a:srgbClr val="002060"/>
                </a:solidFill>
              </a:rPr>
            </a:br>
            <a:endParaRPr lang="cs-CZ" sz="1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141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DÍLO – MALÉ BÁSNĚ V PRÓZE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3096344" cy="3744416"/>
          </a:xfrm>
        </p:spPr>
        <p:txBody>
          <a:bodyPr>
            <a:no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ceněná je rovněž i další Baudelairova sbírka -</a:t>
            </a:r>
            <a:r>
              <a:rPr lang="cs-CZ" sz="2000" dirty="0" smtClean="0">
                <a:solidFill>
                  <a:schemeClr val="tx1"/>
                </a:solidFill>
              </a:rPr>
              <a:t>Malé básně v próze, </a:t>
            </a:r>
            <a:r>
              <a:rPr lang="cs-CZ" sz="2000" dirty="0" smtClean="0">
                <a:solidFill>
                  <a:schemeClr val="bg1"/>
                </a:solidFill>
              </a:rPr>
              <a:t>které vyšly až posmrtně (1869)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jde o padesát krátkých poetických próz (zamyšlení), za Baudelairova života vycházely postupně časopisecky pod názvem </a:t>
            </a:r>
            <a:r>
              <a:rPr lang="cs-CZ" sz="2000" dirty="0" smtClean="0">
                <a:solidFill>
                  <a:schemeClr val="tx1"/>
                </a:solidFill>
              </a:rPr>
              <a:t>Splín Paříže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347864" y="1131590"/>
            <a:ext cx="5688632" cy="396043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100" dirty="0" smtClean="0">
              <a:solidFill>
                <a:srgbClr val="002060"/>
              </a:solidFill>
            </a:endParaRPr>
          </a:p>
          <a:p>
            <a:endParaRPr lang="cs-CZ" sz="1100" dirty="0">
              <a:solidFill>
                <a:srgbClr val="002060"/>
              </a:solidFill>
            </a:endParaRPr>
          </a:p>
          <a:p>
            <a:endParaRPr lang="cs-CZ" sz="1100" dirty="0" smtClean="0">
              <a:solidFill>
                <a:srgbClr val="002060"/>
              </a:solidFill>
            </a:endParaRPr>
          </a:p>
          <a:p>
            <a:pPr algn="ctr"/>
            <a:r>
              <a:rPr lang="cs-CZ" sz="1100" b="1" dirty="0" smtClean="0">
                <a:solidFill>
                  <a:srgbClr val="002060"/>
                </a:solidFill>
              </a:rPr>
              <a:t>Samota</a:t>
            </a:r>
            <a:endParaRPr lang="cs-CZ" sz="1100" b="1" dirty="0">
              <a:solidFill>
                <a:srgbClr val="002060"/>
              </a:solidFill>
            </a:endParaRPr>
          </a:p>
          <a:p>
            <a:r>
              <a:rPr lang="cs-CZ" sz="1100" dirty="0" smtClean="0">
                <a:solidFill>
                  <a:srgbClr val="002060"/>
                </a:solidFill>
              </a:rPr>
              <a:t>Jeden </a:t>
            </a:r>
            <a:r>
              <a:rPr lang="cs-CZ" sz="1100" dirty="0">
                <a:solidFill>
                  <a:srgbClr val="002060"/>
                </a:solidFill>
              </a:rPr>
              <a:t>lidumilný novinář mi pravil, že samota člověku neslouží; a aby podepřel svou tezi, citoval, jako všichni nevěřící, slova Církevních Otců. Vím, že ďábel rád chodí po místech suchých a že Duch vraždy a oplzlosti se zázračně rozplameňuje na místech osamělých. Ale možná, že tato samota je nebezpečná jen duši lenivé a toulavé, která ji zalidňuje svými vášněmi a svými chimérami. Jest jisto, že mluvka, jehož největším potěšením je mluvit z katedry nebo z tribuny, byl by ve velikém nebezpečí stát se na ostrově Robinsonově zuřivým šílencem. Nežádám na svém novináři odvážných ctností </a:t>
            </a:r>
            <a:r>
              <a:rPr lang="cs-CZ" sz="1100" dirty="0" err="1">
                <a:solidFill>
                  <a:srgbClr val="002060"/>
                </a:solidFill>
              </a:rPr>
              <a:t>Crusoëových</a:t>
            </a:r>
            <a:r>
              <a:rPr lang="cs-CZ" sz="1100" dirty="0">
                <a:solidFill>
                  <a:srgbClr val="002060"/>
                </a:solidFill>
              </a:rPr>
              <a:t>, ale přeji si, aby nepronášel obvinění proti těm, kdož milují samotu a tajemství. Jsou v našich žvástavých rasách individua, která by s menším odporem se smířila s trestem smrti, kdyby jim bylo dovoleno z popraviště promluvit důkladnou řeč bez obavy, že </a:t>
            </a:r>
            <a:r>
              <a:rPr lang="cs-CZ" sz="1100" dirty="0" err="1">
                <a:solidFill>
                  <a:srgbClr val="002060"/>
                </a:solidFill>
              </a:rPr>
              <a:t>Santerrovi</a:t>
            </a:r>
            <a:r>
              <a:rPr lang="cs-CZ" sz="1100" dirty="0">
                <a:solidFill>
                  <a:srgbClr val="002060"/>
                </a:solidFill>
              </a:rPr>
              <a:t> tamboři jim nevčasně nepřetrhnou řeč. Nelituji jich, poněvadž tuším, že jejich řečnické výlevy jim připravují stejné rozkoše, jakých jiným poskytuje mlčení a rozjímání; ale pohrdám jimi. Zvláště toužím, aby můj zlořečený novinář nechal mě bavit se podle mé chuti. "Což nikdy nepociťujete," pravil mi s velmi apoštolským nosovým přídechem, "potřebu sdělit svou rozkoš?" Podívejme se na toho prohnaného </a:t>
            </a:r>
            <a:r>
              <a:rPr lang="cs-CZ" sz="1100" dirty="0" err="1">
                <a:solidFill>
                  <a:srgbClr val="002060"/>
                </a:solidFill>
              </a:rPr>
              <a:t>závistníka</a:t>
            </a:r>
            <a:r>
              <a:rPr lang="cs-CZ" sz="1100" dirty="0">
                <a:solidFill>
                  <a:srgbClr val="002060"/>
                </a:solidFill>
              </a:rPr>
              <a:t>! Ví, že pohrdám jeho rozkošemi, vtírá se do mých, ten ošklivý </a:t>
            </a:r>
            <a:r>
              <a:rPr lang="cs-CZ" sz="1100" dirty="0" err="1">
                <a:solidFill>
                  <a:srgbClr val="002060"/>
                </a:solidFill>
              </a:rPr>
              <a:t>kazimír</a:t>
            </a:r>
            <a:r>
              <a:rPr lang="cs-CZ" sz="1100" dirty="0">
                <a:solidFill>
                  <a:srgbClr val="002060"/>
                </a:solidFill>
              </a:rPr>
              <a:t>! "Jak veliké to neštěstí nemoci být sám!..." praví kdesi La </a:t>
            </a:r>
            <a:r>
              <a:rPr lang="cs-CZ" sz="1100" dirty="0" err="1">
                <a:solidFill>
                  <a:srgbClr val="002060"/>
                </a:solidFill>
              </a:rPr>
              <a:t>Bruy`ere</a:t>
            </a:r>
            <a:r>
              <a:rPr lang="cs-CZ" sz="1100" dirty="0">
                <a:solidFill>
                  <a:srgbClr val="002060"/>
                </a:solidFill>
              </a:rPr>
              <a:t>, jako by chtěl zahanbit všechny ty, kteří běží zapomínat na sebe mezi dav, bojíce se nepochybně, že nebudou snesitelnými sami sobě. "Skoro všechna naše neštěstí přicházejí na nás z toho, že jsme nedovedli zůstat ve své světnici," praví jiný mudrc, tuším Pascal, volaje takto do cely rozjímání všechny ty ztřeštěnce, kteří hledají štěstí ve vzrušení a prostituci, již bych mohl nazvat prostitucí bratříčkování se, kdybych chtěl mluvit krásnou řečí svého století. </a:t>
            </a:r>
            <a:br>
              <a:rPr lang="cs-CZ" sz="1100" dirty="0">
                <a:solidFill>
                  <a:srgbClr val="002060"/>
                </a:solidFill>
              </a:rPr>
            </a:br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endParaRPr lang="cs-CZ" sz="1100" dirty="0">
              <a:solidFill>
                <a:srgbClr val="002060"/>
              </a:solidFill>
            </a:endParaRPr>
          </a:p>
          <a:p>
            <a:r>
              <a:rPr lang="cs-CZ" sz="1100" dirty="0">
                <a:solidFill>
                  <a:srgbClr val="002060"/>
                </a:solidFill>
              </a:rPr>
              <a:t/>
            </a:r>
            <a:br>
              <a:rPr lang="cs-CZ" sz="1100" dirty="0">
                <a:solidFill>
                  <a:srgbClr val="002060"/>
                </a:solidFill>
              </a:rPr>
            </a:br>
            <a:endParaRPr lang="cs-CZ" sz="1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1923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4539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DALŠÍ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DÍLO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4824536" cy="3744416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Baudelaire, jakožto umělecký kritik, uveřejnil za svůj život celou řadu uměleckých statí, literárních esejí, samostatných básní a dalších děl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m</a:t>
            </a:r>
            <a:r>
              <a:rPr lang="cs-CZ" sz="2000" dirty="0" smtClean="0">
                <a:solidFill>
                  <a:schemeClr val="bg1"/>
                </a:solidFill>
              </a:rPr>
              <a:t>ezi nejvýznamnější patří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Albatros </a:t>
            </a:r>
            <a:r>
              <a:rPr lang="cs-CZ" sz="2000" dirty="0" smtClean="0">
                <a:solidFill>
                  <a:schemeClr val="bg1"/>
                </a:solidFill>
              </a:rPr>
              <a:t>– jedna z básní napsaná po dobrodružné cestě na lodi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Umělé ráje </a:t>
            </a:r>
            <a:r>
              <a:rPr lang="cs-CZ" sz="2000" dirty="0" smtClean="0">
                <a:solidFill>
                  <a:schemeClr val="bg1"/>
                </a:solidFill>
              </a:rPr>
              <a:t>(1860) – literární esej o účincích hašiše a opia (vydáváno i jako Báseň o hašiši)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Intimní deníky </a:t>
            </a:r>
            <a:r>
              <a:rPr lang="cs-CZ" sz="2000" dirty="0" smtClean="0">
                <a:solidFill>
                  <a:schemeClr val="bg1"/>
                </a:solidFill>
              </a:rPr>
              <a:t>(1909) – posmrtně vydaný výbor úvah na různá témata</a:t>
            </a:r>
          </a:p>
          <a:p>
            <a:pPr marL="914400" lvl="1" indent="-457200" algn="l">
              <a:buClr>
                <a:schemeClr val="bg1"/>
              </a:buClr>
              <a:buFont typeface="Wingdings" panose="05000000000000000000" pitchFamily="2" charset="2"/>
              <a:buChar char="ü"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48064" y="987574"/>
            <a:ext cx="3816424" cy="412467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Albatros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Aby </a:t>
            </a:r>
            <a:r>
              <a:rPr lang="cs-CZ" sz="1200" dirty="0">
                <a:solidFill>
                  <a:srgbClr val="002060"/>
                </a:solidFill>
              </a:rPr>
              <a:t>čas na moři za plavby krátilo si,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tu mužstvo posádky si chytá v dlouhých dnech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své němé průvodce na cestách, albatrosy,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spějící za lodí po hořkých propastech.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Ti vládci blankytu, jen postaveni na zem,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hned neohrabaní a plni ostychu,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svá křídla veliká jak vesla spustí rázem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zplihlá po bocích je </a:t>
            </a:r>
            <a:r>
              <a:rPr lang="cs-CZ" sz="1200" dirty="0" err="1">
                <a:solidFill>
                  <a:srgbClr val="002060"/>
                </a:solidFill>
              </a:rPr>
              <a:t>vlekou</a:t>
            </a:r>
            <a:r>
              <a:rPr lang="cs-CZ" sz="1200" dirty="0">
                <a:solidFill>
                  <a:srgbClr val="002060"/>
                </a:solidFill>
              </a:rPr>
              <a:t> potichu.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Jak nemotorný je ten poutník okřídlený!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On, prve krásný tak, jak směšný, chudák, je!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Ten zobák dráždí mu svou lulkou z </a:t>
            </a:r>
            <a:r>
              <a:rPr lang="cs-CZ" sz="1200" dirty="0" smtClean="0">
                <a:solidFill>
                  <a:srgbClr val="002060"/>
                </a:solidFill>
              </a:rPr>
              <a:t>mořské </a:t>
            </a:r>
            <a:r>
              <a:rPr lang="cs-CZ" sz="1200" dirty="0">
                <a:solidFill>
                  <a:srgbClr val="002060"/>
                </a:solidFill>
              </a:rPr>
              <a:t>pěny,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ten po něm, bezmocném, zas chodí kulhaje.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Básník také je jak tento kníže výší,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jenž létá bouřemi a z šípů má jen smích;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když stojí na zemi, kde posměch v tvář mu čiší, 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při chůzi vadí mu pár křídel olbřímích. </a:t>
            </a:r>
            <a:endParaRPr lang="cs-CZ" sz="1200" dirty="0" smtClean="0">
              <a:solidFill>
                <a:srgbClr val="002060"/>
              </a:solidFill>
            </a:endParaRPr>
          </a:p>
          <a:p>
            <a:pPr algn="r"/>
            <a:r>
              <a:rPr lang="cs-CZ" sz="1200" dirty="0" smtClean="0">
                <a:solidFill>
                  <a:srgbClr val="002060"/>
                </a:solidFill>
              </a:rPr>
              <a:t>(přeložil Svatopluk Kadlec)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779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CITÁTY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295636" y="1419622"/>
            <a:ext cx="6552728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>
                <a:solidFill>
                  <a:srgbClr val="002060"/>
                </a:solidFill>
              </a:rPr>
              <a:t>Se ženami vycházejí nejlépe </a:t>
            </a:r>
            <a:r>
              <a:rPr lang="cs-CZ" sz="1600" dirty="0" smtClean="0">
                <a:solidFill>
                  <a:srgbClr val="002060"/>
                </a:solidFill>
              </a:rPr>
              <a:t>ti muži, </a:t>
            </a:r>
            <a:r>
              <a:rPr lang="cs-CZ" sz="1600" dirty="0">
                <a:solidFill>
                  <a:srgbClr val="002060"/>
                </a:solidFill>
              </a:rPr>
              <a:t>kteří vědí, jak se bez nich obejít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Žena je </a:t>
            </a:r>
            <a:r>
              <a:rPr lang="cs-CZ" sz="1600" dirty="0">
                <a:solidFill>
                  <a:srgbClr val="002060"/>
                </a:solidFill>
              </a:rPr>
              <a:t>něžnější než květ, ale tvrdší než kámen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 smtClean="0">
                <a:solidFill>
                  <a:srgbClr val="002060"/>
                </a:solidFill>
              </a:rPr>
              <a:t>Život je </a:t>
            </a:r>
            <a:r>
              <a:rPr lang="cs-CZ" sz="1600" dirty="0">
                <a:solidFill>
                  <a:srgbClr val="002060"/>
                </a:solidFill>
              </a:rPr>
              <a:t>nemocnice, v níž je každý pacient posedlý touhou změnit </a:t>
            </a:r>
            <a:r>
              <a:rPr lang="cs-CZ" sz="1600" dirty="0" smtClean="0">
                <a:solidFill>
                  <a:srgbClr val="002060"/>
                </a:solidFill>
              </a:rPr>
              <a:t>postel.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Sen je dobrodružná výprava, na kterou se vydáváme každého večera.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411760" y="4083918"/>
            <a:ext cx="4824536" cy="66521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DĚKUJI ZA POZORNOST.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699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CHARLES BAUDELAIRE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712968" cy="3528392"/>
          </a:xfrm>
        </p:spPr>
        <p:txBody>
          <a:bodyPr>
            <a:normAutofit fontScale="92500" lnSpcReduction="10000"/>
          </a:bodyPr>
          <a:lstStyle/>
          <a:p>
            <a:pPr algn="l">
              <a:spcBef>
                <a:spcPts val="0"/>
              </a:spcBef>
            </a:pPr>
            <a:r>
              <a:rPr lang="cs-CZ" sz="1200" dirty="0" smtClean="0">
                <a:solidFill>
                  <a:schemeClr val="bg1"/>
                </a:solidFill>
              </a:rPr>
              <a:t>Literatura pro 3. ročník středních škol – Učebnice. 1. Vyd. Brno, </a:t>
            </a:r>
            <a:r>
              <a:rPr lang="cs-CZ" sz="1200" dirty="0" err="1" smtClean="0">
                <a:solidFill>
                  <a:schemeClr val="bg1"/>
                </a:solidFill>
              </a:rPr>
              <a:t>Didaktis</a:t>
            </a:r>
            <a:r>
              <a:rPr lang="cs-CZ" sz="1200" dirty="0" smtClean="0">
                <a:solidFill>
                  <a:schemeClr val="bg1"/>
                </a:solidFill>
              </a:rPr>
              <a:t> 2009. 151 s. ISBN 978-80-7358-135-0</a:t>
            </a:r>
          </a:p>
          <a:p>
            <a:pPr algn="l">
              <a:spcBef>
                <a:spcPts val="0"/>
              </a:spcBef>
            </a:pPr>
            <a:r>
              <a:rPr lang="cs-CZ" sz="1200" dirty="0" smtClean="0">
                <a:solidFill>
                  <a:schemeClr val="bg1"/>
                </a:solidFill>
              </a:rPr>
              <a:t>KOLEKTIV AUTORŮ. </a:t>
            </a:r>
            <a:r>
              <a:rPr lang="cs-CZ" sz="1200" i="1" dirty="0" smtClean="0">
                <a:solidFill>
                  <a:schemeClr val="bg1"/>
                </a:solidFill>
              </a:rPr>
              <a:t>Malá </a:t>
            </a:r>
            <a:r>
              <a:rPr lang="cs-CZ" sz="1200" i="1" dirty="0" err="1" smtClean="0">
                <a:solidFill>
                  <a:schemeClr val="bg1"/>
                </a:solidFill>
              </a:rPr>
              <a:t>encyklopédia</a:t>
            </a:r>
            <a:r>
              <a:rPr lang="cs-CZ" sz="1200" i="1" dirty="0" smtClean="0">
                <a:solidFill>
                  <a:schemeClr val="bg1"/>
                </a:solidFill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</a:rPr>
              <a:t>spisovateľov</a:t>
            </a:r>
            <a:r>
              <a:rPr lang="cs-CZ" sz="1200" i="1" dirty="0" smtClean="0">
                <a:solidFill>
                  <a:schemeClr val="bg1"/>
                </a:solidFill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</a:rPr>
              <a:t>sveta</a:t>
            </a:r>
            <a:r>
              <a:rPr lang="cs-CZ" sz="1200" dirty="0" smtClean="0">
                <a:solidFill>
                  <a:schemeClr val="bg1"/>
                </a:solidFill>
              </a:rPr>
              <a:t>. Bratislava: Obzor, 1978, ISBN NEUVEDENO.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</a:rPr>
              <a:t>NEZVAL, Vítězslav. Moderní básnické směry. Praha: československý spisovatel, 1969, ISBN NEUVEDENO.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http://cs.wikipedia.org/wiki/Baudelaire#mediaviewer/Soubor:%C3%89tienne_Carjat%2C_Portrait_of_Charles_Baudelaire%2C_circa_1862.jpg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Charles Baudelaire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http://cs.wikipedia.org/wiki/Baudelaire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VIDAL, Vincent.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http://en.wikipedia.org/wiki/File:Apollonie_Sabatier_by_Vincent_Vidal_(M500901_0000130_p).jpg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MANET, </a:t>
            </a:r>
            <a:r>
              <a:rPr lang="cs-CZ" sz="1200" dirty="0" err="1" smtClean="0">
                <a:solidFill>
                  <a:schemeClr val="bg1"/>
                </a:solidFill>
                <a:effectLst/>
              </a:rPr>
              <a:t>Édouard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http://en.wikipedia.org/wiki/File:Jeanne_Duval.JPG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BAUDELAIRE, Charles.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http://en.wikipedia.org/wiki/File:Baudelaire_signatur.jpg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NADAR.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14.8.2013]. Dostupný na WWW: http://cs.wikipedia.org/wiki/Baudelaire#mediaviewer/Soubor:Charles_Baudelaire.jpg 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BAUDELAIRE, Charles. </a:t>
            </a:r>
            <a:r>
              <a:rPr lang="cs-CZ" sz="1200" i="1" dirty="0">
                <a:solidFill>
                  <a:schemeClr val="bg1"/>
                </a:solidFill>
              </a:rPr>
              <a:t>Mrcha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14.8.2013].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cs.wikisource.org/wiki/Mrcha 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BAUDELAIRE, Charles. </a:t>
            </a:r>
            <a:r>
              <a:rPr lang="cs-CZ" sz="1200" i="1" dirty="0">
                <a:solidFill>
                  <a:schemeClr val="bg1"/>
                </a:solidFill>
              </a:rPr>
              <a:t>Harmonie večera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14.8.2013].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http://cs.wikisource.org/wiki/Harmonie_ve%C4%8Dera 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r>
              <a:rPr lang="fr-FR" sz="1200" dirty="0">
                <a:solidFill>
                  <a:schemeClr val="bg1"/>
                </a:solidFill>
              </a:rPr>
              <a:t>BAUDELAIRE, Charles. </a:t>
            </a:r>
            <a:r>
              <a:rPr lang="fr-FR" sz="1200" i="1" dirty="0">
                <a:solidFill>
                  <a:schemeClr val="bg1"/>
                </a:solidFill>
              </a:rPr>
              <a:t>Harmonie du Soir</a:t>
            </a:r>
            <a:r>
              <a:rPr lang="fr-FR" sz="1200" dirty="0">
                <a:solidFill>
                  <a:schemeClr val="bg1"/>
                </a:solidFill>
              </a:rPr>
              <a:t> [online]. [cit. </a:t>
            </a:r>
            <a:r>
              <a:rPr lang="fr-FR" sz="1200" dirty="0" smtClean="0">
                <a:solidFill>
                  <a:schemeClr val="bg1"/>
                </a:solidFill>
              </a:rPr>
              <a:t>14.</a:t>
            </a:r>
            <a:r>
              <a:rPr lang="cs-CZ" sz="1200" dirty="0" smtClean="0">
                <a:solidFill>
                  <a:schemeClr val="bg1"/>
                </a:solidFill>
              </a:rPr>
              <a:t>8</a:t>
            </a:r>
            <a:r>
              <a:rPr lang="fr-FR" sz="1200" dirty="0" smtClean="0">
                <a:solidFill>
                  <a:schemeClr val="bg1"/>
                </a:solidFill>
              </a:rPr>
              <a:t>.201</a:t>
            </a:r>
            <a:r>
              <a:rPr lang="cs-CZ" sz="1200" dirty="0" smtClean="0">
                <a:solidFill>
                  <a:schemeClr val="bg1"/>
                </a:solidFill>
              </a:rPr>
              <a:t>3</a:t>
            </a:r>
            <a:r>
              <a:rPr lang="fr-FR" sz="1200" dirty="0" smtClean="0">
                <a:solidFill>
                  <a:schemeClr val="bg1"/>
                </a:solidFill>
              </a:rPr>
              <a:t>]. </a:t>
            </a:r>
            <a:r>
              <a:rPr lang="fr-FR" sz="1200" dirty="0">
                <a:solidFill>
                  <a:schemeClr val="bg1"/>
                </a:solidFill>
              </a:rPr>
              <a:t>Dostupný na WWW: http://www.ceskaliteratura.cz/translat/baud.htm 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BAUDELAIRE, Charles. </a:t>
            </a:r>
            <a:r>
              <a:rPr lang="cs-CZ" sz="1200" i="1" dirty="0">
                <a:solidFill>
                  <a:schemeClr val="bg1"/>
                </a:solidFill>
              </a:rPr>
              <a:t>Samota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14.8.2013].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www.baudelaire.cz/works.html?aID=2&amp;artID=24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BAUDELAIRE, Charles. </a:t>
            </a:r>
            <a:r>
              <a:rPr lang="cs-CZ" sz="1200" i="1" dirty="0">
                <a:solidFill>
                  <a:schemeClr val="bg1"/>
                </a:solidFill>
              </a:rPr>
              <a:t>Albatros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14.8.2013].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http://www.baudelaire.cz/works.html?aID=1&amp;artID=4 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BAUDELAIRE, Charles. </a:t>
            </a:r>
            <a:r>
              <a:rPr lang="cs-CZ" sz="1200" i="1" dirty="0">
                <a:solidFill>
                  <a:schemeClr val="bg1"/>
                </a:solidFill>
              </a:rPr>
              <a:t>Citáty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14.8.2013].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http://cs.wikiquote.org/wiki/Charles_Baudelaire 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  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0600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1422</Words>
  <Application>Microsoft Office PowerPoint</Application>
  <PresentationFormat>Předvádění na obrazovce (16:9)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CHARLES BAUDELAIRE</vt:lpstr>
      <vt:lpstr>CHARLES BAUDELAIRE ÚVOD</vt:lpstr>
      <vt:lpstr>CHARLES BAUDELAIRE ŽIVOTNÍ OSUDY</vt:lpstr>
      <vt:lpstr>CHARLES BAUDELAIRE OSUDOVÉ ŽENY</vt:lpstr>
      <vt:lpstr>CHARLES BAUDELAIRE DÍLO – KVĚTY ZLA</vt:lpstr>
      <vt:lpstr>CHARLES BAUDELAIRE DÍLO – KVĚTY ZLA, UKÁZKA</vt:lpstr>
      <vt:lpstr>CHARLES BAUDELAIRE DÍLO – KVĚTY ZLA, UKÁZKA</vt:lpstr>
      <vt:lpstr>CHARLES BAUDELAIRE DÍLO – MALÉ BÁSNĚ V PRÓZE</vt:lpstr>
      <vt:lpstr>CHARLES BAUDELAIRE DALŠÍ DÍLO</vt:lpstr>
      <vt:lpstr>CHARLES BAUDELAIRE CITÁTY</vt:lpstr>
      <vt:lpstr>CHARLES BAUDELAIRE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Škola</cp:lastModifiedBy>
  <cp:revision>45</cp:revision>
  <dcterms:created xsi:type="dcterms:W3CDTF">2014-05-13T14:55:43Z</dcterms:created>
  <dcterms:modified xsi:type="dcterms:W3CDTF">2014-05-14T07:33:44Z</dcterms:modified>
</cp:coreProperties>
</file>