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65" r:id="rId2"/>
    <p:sldId id="267" r:id="rId3"/>
    <p:sldId id="256" r:id="rId4"/>
    <p:sldId id="258" r:id="rId5"/>
    <p:sldId id="261" r:id="rId6"/>
    <p:sldId id="260" r:id="rId7"/>
    <p:sldId id="262" r:id="rId8"/>
    <p:sldId id="263" r:id="rId9"/>
    <p:sldId id="259" r:id="rId10"/>
    <p:sldId id="264" r:id="rId11"/>
    <p:sldId id="266" r:id="rId12"/>
    <p:sldId id="26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26" autoAdjust="0"/>
    <p:restoredTop sz="94660"/>
  </p:normalViewPr>
  <p:slideViewPr>
    <p:cSldViewPr>
      <p:cViewPr varScale="1">
        <p:scale>
          <a:sx n="69" d="100"/>
          <a:sy n="69" d="100"/>
        </p:scale>
        <p:origin x="-1440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65EE0E3-9C3A-42ED-9E0A-722150C4F421}" type="datetimeFigureOut">
              <a:rPr lang="cs-CZ" smtClean="0"/>
              <a:t>4.4.2012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057E51F-0A60-461F-9C19-2A5B19E6B1C3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057E51F-0A60-461F-9C19-2A5B19E6B1C3}" type="slidenum">
              <a:rPr lang="cs-CZ" smtClean="0"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057E51F-0A60-461F-9C19-2A5B19E6B1C3}" type="slidenum">
              <a:rPr lang="cs-CZ" smtClean="0"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057E51F-0A60-461F-9C19-2A5B19E6B1C3}" type="slidenum">
              <a:rPr lang="cs-CZ" smtClean="0"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057E51F-0A60-461F-9C19-2A5B19E6B1C3}" type="slidenum">
              <a:rPr lang="cs-CZ" smtClean="0"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057E51F-0A60-461F-9C19-2A5B19E6B1C3}" type="slidenum">
              <a:rPr lang="cs-CZ" smtClean="0"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057E51F-0A60-461F-9C19-2A5B19E6B1C3}" type="slidenum">
              <a:rPr lang="cs-CZ" smtClean="0"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057E51F-0A60-461F-9C19-2A5B19E6B1C3}" type="slidenum">
              <a:rPr lang="cs-CZ" smtClean="0"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057E51F-0A60-461F-9C19-2A5B19E6B1C3}" type="slidenum">
              <a:rPr lang="cs-CZ" smtClean="0"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057E51F-0A60-461F-9C19-2A5B19E6B1C3}" type="slidenum">
              <a:rPr lang="cs-CZ" smtClean="0"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057E51F-0A60-461F-9C19-2A5B19E6B1C3}" type="slidenum">
              <a:rPr lang="cs-CZ" smtClean="0"/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057E51F-0A60-461F-9C19-2A5B19E6B1C3}" type="slidenum">
              <a:rPr lang="cs-CZ" smtClean="0"/>
              <a:t>11</a:t>
            </a:fld>
            <a:endParaRPr lang="cs-CZ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057E51F-0A60-461F-9C19-2A5B19E6B1C3}" type="slidenum">
              <a:rPr lang="cs-CZ" smtClean="0"/>
              <a:t>12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99E626-A5C6-44EE-8A58-BAB81509CF3C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E363E2-0829-46FA-9685-97E59900E77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1177550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99E626-A5C6-44EE-8A58-BAB81509CF3C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E363E2-0829-46FA-9685-97E59900E77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4104524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99E626-A5C6-44EE-8A58-BAB81509CF3C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E363E2-0829-46FA-9685-97E59900E77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114086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99E626-A5C6-44EE-8A58-BAB81509CF3C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E363E2-0829-46FA-9685-97E59900E77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631980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99E626-A5C6-44EE-8A58-BAB81509CF3C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E363E2-0829-46FA-9685-97E59900E77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988846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99E626-A5C6-44EE-8A58-BAB81509CF3C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E363E2-0829-46FA-9685-97E59900E77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415468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99E626-A5C6-44EE-8A58-BAB81509CF3C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E363E2-0829-46FA-9685-97E59900E77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8858392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99E626-A5C6-44EE-8A58-BAB81509CF3C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E363E2-0829-46FA-9685-97E59900E77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01470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99E626-A5C6-44EE-8A58-BAB81509CF3C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E363E2-0829-46FA-9685-97E59900E77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095261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99E626-A5C6-44EE-8A58-BAB81509CF3C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E363E2-0829-46FA-9685-97E59900E77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8020140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99E626-A5C6-44EE-8A58-BAB81509CF3C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E363E2-0829-46FA-9685-97E59900E77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783650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499E626-A5C6-44EE-8A58-BAB81509CF3C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3E363E2-0829-46FA-9685-97E59900E77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338510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jpeg"/><Relationship Id="rId5" Type="http://schemas.openxmlformats.org/officeDocument/2006/relationships/image" Target="../media/image13.jpeg"/><Relationship Id="rId4" Type="http://schemas.openxmlformats.org/officeDocument/2006/relationships/image" Target="../media/image12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0.jpeg"/><Relationship Id="rId5" Type="http://schemas.openxmlformats.org/officeDocument/2006/relationships/image" Target="../media/image19.jpeg"/><Relationship Id="rId4" Type="http://schemas.openxmlformats.org/officeDocument/2006/relationships/image" Target="../media/image18.jpe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</p:spPr>
        <p:txBody>
          <a:bodyPr>
            <a:normAutofit/>
          </a:bodyPr>
          <a:lstStyle/>
          <a:p>
            <a:r>
              <a:rPr lang="pl-PL" sz="3200" b="1" dirty="0">
                <a:solidFill>
                  <a:srgbClr val="000000"/>
                </a:solidFill>
                <a:latin typeface="Times New Roman"/>
              </a:rPr>
              <a:t>Základní škola a Mateřská škola, Baška, p. o.</a:t>
            </a:r>
            <a:br>
              <a:rPr lang="pl-PL" sz="3200" b="1" dirty="0">
                <a:solidFill>
                  <a:srgbClr val="000000"/>
                </a:solidFill>
                <a:latin typeface="Times New Roman"/>
              </a:rPr>
            </a:br>
            <a:r>
              <a:rPr lang="sv-SE" sz="3200" dirty="0">
                <a:solidFill>
                  <a:srgbClr val="000000"/>
                </a:solidFill>
                <a:latin typeface="Times New Roman"/>
              </a:rPr>
              <a:t>Baška 137, 739 01 Baška</a:t>
            </a:r>
            <a:endParaRPr lang="cs-CZ" sz="3200" dirty="0"/>
          </a:p>
        </p:txBody>
      </p:sp>
      <p:pic>
        <p:nvPicPr>
          <p:cNvPr id="4" name="Zástupný symbol pro obsah 3"/>
          <p:cNvPicPr>
            <a:picLocks noGrp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275856" y="1268760"/>
            <a:ext cx="2562583" cy="2238688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899592" y="4437112"/>
            <a:ext cx="7668344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ctr"/>
            <a:r>
              <a:rPr lang="cs-CZ" sz="2400" dirty="0"/>
              <a:t> </a:t>
            </a:r>
            <a:r>
              <a:rPr lang="cs-CZ" sz="2400" dirty="0" smtClean="0"/>
              <a:t>Anotace: výklad nového učiva</a:t>
            </a:r>
            <a:endParaRPr lang="cs-CZ" sz="2400" dirty="0"/>
          </a:p>
          <a:p>
            <a:pPr lvl="0" algn="ctr"/>
            <a:r>
              <a:rPr lang="cs-CZ" sz="2400" dirty="0"/>
              <a:t>          Autor</a:t>
            </a:r>
            <a:r>
              <a:rPr lang="cs-CZ" sz="2400" dirty="0" smtClean="0"/>
              <a:t>: Mgr. Eva </a:t>
            </a:r>
            <a:r>
              <a:rPr lang="cs-CZ" sz="2400" dirty="0"/>
              <a:t>Palovská,2011</a:t>
            </a:r>
          </a:p>
          <a:p>
            <a:pPr lvl="0" algn="ctr"/>
            <a:r>
              <a:rPr lang="cs-CZ" sz="2400" dirty="0"/>
              <a:t>       Ověření ve </a:t>
            </a:r>
            <a:r>
              <a:rPr lang="cs-CZ" sz="2400" dirty="0" smtClean="0"/>
              <a:t>výuce:2.12.2011,2.třída</a:t>
            </a:r>
            <a:endParaRPr lang="cs-CZ" sz="2400" dirty="0"/>
          </a:p>
          <a:p>
            <a:pPr lvl="0" algn="ctr"/>
            <a:r>
              <a:rPr lang="cs-CZ" sz="2400" dirty="0"/>
              <a:t>          Vyučovací předmět</a:t>
            </a:r>
            <a:r>
              <a:rPr lang="cs-CZ" sz="2400" dirty="0" smtClean="0"/>
              <a:t>: Prvouka</a:t>
            </a:r>
          </a:p>
          <a:p>
            <a:pPr algn="ctr"/>
            <a:r>
              <a:rPr lang="cs-CZ" sz="2400" dirty="0"/>
              <a:t>Vzdělávací oblast: Místo, kde </a:t>
            </a:r>
            <a:r>
              <a:rPr lang="cs-CZ" sz="2400" dirty="0" smtClean="0"/>
              <a:t>žijeme</a:t>
            </a:r>
            <a:endParaRPr lang="cs-CZ" sz="2400" dirty="0"/>
          </a:p>
          <a:p>
            <a:pPr lvl="0" algn="ctr"/>
            <a:r>
              <a:rPr lang="cs-CZ" sz="2400" dirty="0"/>
              <a:t>Číslo </a:t>
            </a:r>
            <a:r>
              <a:rPr lang="cs-CZ" sz="2400" dirty="0" smtClean="0"/>
              <a:t>materiálu:VY_32_INOVACE_12_Prv </a:t>
            </a:r>
            <a:r>
              <a:rPr lang="cs-CZ" sz="2400" dirty="0"/>
              <a:t>I</a:t>
            </a:r>
            <a:r>
              <a:rPr lang="cs-CZ" dirty="0"/>
              <a:t>.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3131840" y="3596355"/>
            <a:ext cx="482453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Náš domov</a:t>
            </a:r>
            <a:endParaRPr lang="cs-CZ" sz="4000" b="1" dirty="0"/>
          </a:p>
        </p:txBody>
      </p:sp>
    </p:spTree>
    <p:extLst>
      <p:ext uri="{BB962C8B-B14F-4D97-AF65-F5344CB8AC3E}">
        <p14:creationId xmlns:p14="http://schemas.microsoft.com/office/powerpoint/2010/main" xmlns="" val="30601840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27881" y="2386013"/>
            <a:ext cx="7488237" cy="21605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2412206" y="5049838"/>
            <a:ext cx="4895850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pPr eaLnBrk="1" hangingPunct="1"/>
            <a:r>
              <a:rPr lang="cs-CZ"/>
              <a:t>               ZŠ a MŠ Baška př. org.</a:t>
            </a:r>
          </a:p>
          <a:p>
            <a:pPr eaLnBrk="1" hangingPunct="1"/>
            <a:r>
              <a:rPr lang="cs-CZ"/>
              <a:t>                   739 01 Baška 137  </a:t>
            </a:r>
          </a:p>
        </p:txBody>
      </p:sp>
      <p:sp>
        <p:nvSpPr>
          <p:cNvPr id="6" name="TextovéPole 4"/>
          <p:cNvSpPr txBox="1">
            <a:spLocks noChangeArrowheads="1"/>
          </p:cNvSpPr>
          <p:nvPr/>
        </p:nvSpPr>
        <p:spPr bwMode="auto">
          <a:xfrm>
            <a:off x="970756" y="1162050"/>
            <a:ext cx="7200900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pPr eaLnBrk="1" hangingPunct="1"/>
            <a:r>
              <a:rPr lang="cs-CZ" sz="3200" dirty="0"/>
              <a:t>   Práce zpracovaná v rámci projektu:</a:t>
            </a:r>
          </a:p>
        </p:txBody>
      </p:sp>
    </p:spTree>
    <p:extLst>
      <p:ext uri="{BB962C8B-B14F-4D97-AF65-F5344CB8AC3E}">
        <p14:creationId xmlns:p14="http://schemas.microsoft.com/office/powerpoint/2010/main" xmlns="" val="18184054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188640"/>
            <a:ext cx="7772400" cy="1470025"/>
          </a:xfr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6600" dirty="0" smtClean="0"/>
              <a:t>Náš domov</a:t>
            </a:r>
            <a:endParaRPr lang="cs-CZ" sz="6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640" y="1993955"/>
            <a:ext cx="6400800" cy="1752600"/>
          </a:xfrm>
          <a:ln>
            <a:noFill/>
          </a:ln>
          <a:effectLst>
            <a:outerShdw blurRad="225425" dist="50800" dir="5220000" algn="ctr">
              <a:srgbClr val="000000">
                <a:alpha val="33000"/>
              </a:srgbClr>
            </a:outerShdw>
          </a:effectLst>
          <a:scene3d>
            <a:camera prst="perspectiveFront" fov="3300000">
              <a:rot lat="486000" lon="19530000" rev="174000"/>
            </a:camera>
            <a:lightRig rig="harsh" dir="t">
              <a:rot lat="0" lon="0" rev="3000000"/>
            </a:lightRig>
          </a:scene3d>
          <a:sp3d extrusionH="254000" contourW="19050">
            <a:bevelT w="82550" h="44450" prst="angle"/>
            <a:bevelB w="82550" h="44450" prst="angle"/>
            <a:contourClr>
              <a:srgbClr val="FFFFFF"/>
            </a:contourClr>
          </a:sp3d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4400" dirty="0" smtClean="0">
                <a:solidFill>
                  <a:schemeClr val="tx1"/>
                </a:solidFill>
              </a:rPr>
              <a:t>Všichni žijeme na planetě </a:t>
            </a:r>
            <a:r>
              <a:rPr lang="cs-CZ" sz="4400" dirty="0" smtClean="0">
                <a:solidFill>
                  <a:schemeClr val="tx1"/>
                </a:solidFill>
              </a:rPr>
              <a:t>Zemi.</a:t>
            </a:r>
            <a:endParaRPr lang="cs-CZ" sz="4400" dirty="0">
              <a:solidFill>
                <a:schemeClr val="tx1"/>
              </a:solidFill>
            </a:endParaRPr>
          </a:p>
        </p:txBody>
      </p:sp>
      <p:pic>
        <p:nvPicPr>
          <p:cNvPr id="8194" name="Picture 2" descr="C:\Users\Eva\Pictures\Obrázek1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24128" y="3645024"/>
            <a:ext cx="3187700" cy="3108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252172108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6" dur="20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uiExpand="1" build="p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C:\Users\Eva\Pictures\Obrázek13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771800" y="1733920"/>
            <a:ext cx="2597150" cy="19446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172" name="Picture 4" descr="C:\Users\Eva\Pictures\Obrázek12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28184" y="711273"/>
            <a:ext cx="2590800" cy="19446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332656"/>
            <a:ext cx="8229600" cy="1143000"/>
          </a:xfrm>
          <a:ln>
            <a:noFill/>
          </a:ln>
          <a:effectLst>
            <a:outerShdw blurRad="225425" dist="50800" dir="5220000" algn="ctr">
              <a:srgbClr val="000000">
                <a:alpha val="33000"/>
              </a:srgbClr>
            </a:outerShdw>
          </a:effectLst>
          <a:scene3d>
            <a:camera prst="perspectiveFront" fov="3300000">
              <a:rot lat="486000" lon="19530000" rev="174000"/>
            </a:camera>
            <a:lightRig rig="harsh" dir="t">
              <a:rot lat="0" lon="0" rev="3000000"/>
            </a:lightRig>
          </a:scene3d>
          <a:sp3d extrusionH="254000" contourW="19050">
            <a:bevelT w="82550" h="44450" prst="angle"/>
            <a:bevelB w="82550" h="44450" prst="angle"/>
            <a:contourClr>
              <a:srgbClr val="FFFFFF"/>
            </a:contourClr>
          </a:sp3d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anchor="ctr"/>
          <a:lstStyle/>
          <a:p>
            <a:r>
              <a:rPr lang="cs-CZ" dirty="0" smtClean="0">
                <a:latin typeface="+mn-lt"/>
              </a:rPr>
              <a:t>Na Zemi jsou pevniny a </a:t>
            </a:r>
            <a:r>
              <a:rPr lang="cs-CZ" dirty="0" smtClean="0">
                <a:latin typeface="+mn-lt"/>
              </a:rPr>
              <a:t>moře.</a:t>
            </a:r>
            <a:endParaRPr lang="cs-CZ" dirty="0"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3933056"/>
            <a:ext cx="5457800" cy="968971"/>
          </a:xfrm>
          <a:ln>
            <a:noFill/>
          </a:ln>
          <a:effectLst>
            <a:outerShdw blurRad="225425" dist="50800" dir="5220000" algn="ctr">
              <a:srgbClr val="000000">
                <a:alpha val="33000"/>
              </a:srgbClr>
            </a:outerShdw>
            <a:reflection blurRad="6350" stA="50000" endA="300" endPos="90000" dist="50800" dir="5400000" sy="-100000" algn="bl" rotWithShape="0"/>
          </a:effectLst>
          <a:scene3d>
            <a:camera prst="perspectiveFront" fov="3300000">
              <a:rot lat="486000" lon="19530000" rev="174000"/>
            </a:camera>
            <a:lightRig rig="harsh" dir="t">
              <a:rot lat="0" lon="0" rev="3000000"/>
            </a:lightRig>
          </a:scene3d>
          <a:sp3d extrusionH="254000" contourW="19050">
            <a:bevelT w="82550" h="44450" prst="angle"/>
            <a:bevelB w="82550" h="44450" prst="angle"/>
            <a:contourClr>
              <a:srgbClr val="FFFFFF"/>
            </a:contourClr>
          </a:sp3d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marL="0" indent="0">
              <a:buNone/>
            </a:pPr>
            <a:r>
              <a:rPr lang="cs-CZ" sz="4400" dirty="0" smtClean="0"/>
              <a:t>   My žijeme v </a:t>
            </a:r>
            <a:r>
              <a:rPr lang="cs-CZ" sz="4400" dirty="0" smtClean="0"/>
              <a:t>Evropě.</a:t>
            </a:r>
            <a:endParaRPr lang="cs-CZ" sz="4400" dirty="0"/>
          </a:p>
        </p:txBody>
      </p:sp>
      <p:pic>
        <p:nvPicPr>
          <p:cNvPr id="7171" name="Picture 3" descr="C:\Users\Eva\Pictures\Obrázek14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24128" y="3140967"/>
            <a:ext cx="3094856" cy="34808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002501260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71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404664"/>
            <a:ext cx="7380312" cy="2664296"/>
          </a:xfr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/>
          <a:lstStyle/>
          <a:p>
            <a:endParaRPr lang="cs-CZ" dirty="0" smtClean="0"/>
          </a:p>
          <a:p>
            <a:r>
              <a:rPr lang="cs-CZ" dirty="0" smtClean="0"/>
              <a:t>V Evropě je spousta států.</a:t>
            </a:r>
          </a:p>
          <a:p>
            <a:r>
              <a:rPr lang="cs-CZ" dirty="0" smtClean="0"/>
              <a:t>My žijeme v České </a:t>
            </a:r>
            <a:r>
              <a:rPr lang="cs-CZ" dirty="0" smtClean="0"/>
              <a:t>republice.</a:t>
            </a:r>
            <a:endParaRPr lang="cs-CZ" dirty="0" smtClean="0"/>
          </a:p>
          <a:p>
            <a:r>
              <a:rPr lang="cs-CZ" dirty="0" smtClean="0"/>
              <a:t>Česká republika je naše </a:t>
            </a:r>
            <a:r>
              <a:rPr lang="cs-CZ" dirty="0" smtClean="0"/>
              <a:t>vlast.</a:t>
            </a:r>
            <a:endParaRPr lang="cs-CZ" dirty="0"/>
          </a:p>
        </p:txBody>
      </p:sp>
      <p:pic>
        <p:nvPicPr>
          <p:cNvPr id="6146" name="Picture 2" descr="C:\Users\Eva\Pictures\Obrázek10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7504" y="3191000"/>
            <a:ext cx="4206875" cy="3578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 descr="C:\Users\Eva\Pictures\Obrázek11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60032" y="3432301"/>
            <a:ext cx="3095625" cy="3095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964826929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467031"/>
            <a:ext cx="8928992" cy="4525963"/>
          </a:xfrm>
        </p:spPr>
        <p:txBody>
          <a:bodyPr/>
          <a:lstStyle/>
          <a:p>
            <a:r>
              <a:rPr lang="cs-CZ" sz="3600" dirty="0" smtClean="0"/>
              <a:t>V České republice je mnoho měst a vesnic.</a:t>
            </a:r>
          </a:p>
          <a:p>
            <a:r>
              <a:rPr lang="cs-CZ" sz="3600" dirty="0" smtClean="0"/>
              <a:t>Města jsou větší, žije v nich více obyvatel.</a:t>
            </a:r>
            <a:endParaRPr lang="cs-CZ" sz="3600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973600" y="14230200"/>
            <a:ext cx="10287200" cy="7715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2" name="Picture 2" descr="C:\Users\Eva\Pictures\Obrázek9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2232" y="2204864"/>
            <a:ext cx="7752209" cy="4464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71346428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Ve městě sídlí úřady, banky, školy, nemocnice.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Jezdí zde mnoho aut, autobusy, někde tramvaje a trolejbusy.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489867" y="5352195"/>
            <a:ext cx="367240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V Praze jezdí metro.</a:t>
            </a:r>
            <a:endParaRPr lang="cs-CZ" sz="3200" dirty="0"/>
          </a:p>
        </p:txBody>
      </p:sp>
      <p:pic>
        <p:nvPicPr>
          <p:cNvPr id="2050" name="Picture 2" descr="C:\Users\Eva\Pictures\Obrázek6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41526" y="4784689"/>
            <a:ext cx="2946400" cy="18367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Eva\Pictures\Obrázek3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1473" y="3076210"/>
            <a:ext cx="2236787" cy="1676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Eva\Pictures\Obrázek4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90156" y="2768708"/>
            <a:ext cx="2633663" cy="17494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Eva\Pictures\Obrázek5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85015" y="2851510"/>
            <a:ext cx="2365375" cy="1365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7321071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16632"/>
            <a:ext cx="8229600" cy="1143000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Praha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43870" y="1268760"/>
            <a:ext cx="7427168" cy="820688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cs-CZ" sz="3800" dirty="0" smtClean="0"/>
              <a:t>Praha je hlavní město České republiky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13229" y="3079799"/>
            <a:ext cx="50405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Protéká zde řeka Vltava.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95036" y="1910249"/>
            <a:ext cx="75248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Je to největší a nejlidnatější město u nás.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95036" y="2495024"/>
            <a:ext cx="668366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Sídlí zde vláda a prezident.</a:t>
            </a:r>
            <a:endParaRPr lang="cs-CZ" sz="3200" dirty="0"/>
          </a:p>
        </p:txBody>
      </p:sp>
      <p:pic>
        <p:nvPicPr>
          <p:cNvPr id="3074" name="Picture 2" descr="C:\Users\Eva\Pictures\Obrázek7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139952" y="3637253"/>
            <a:ext cx="4762500" cy="3171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896297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9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/>
      <p:bldP spid="5" grpId="0"/>
      <p:bldP spid="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noFill/>
          </a:ln>
          <a:effectLst>
            <a:outerShdw blurRad="225425" dist="50800" dir="5220000" algn="ctr">
              <a:srgbClr val="000000">
                <a:alpha val="33000"/>
              </a:srgbClr>
            </a:outerShdw>
            <a:softEdge rad="317500"/>
          </a:effectLst>
          <a:scene3d>
            <a:camera prst="perspectiveFront" fov="3300000">
              <a:rot lat="486000" lon="19530000" rev="174000"/>
            </a:camera>
            <a:lightRig rig="harsh" dir="t">
              <a:rot lat="0" lon="0" rev="3000000"/>
            </a:lightRig>
          </a:scene3d>
          <a:sp3d extrusionH="254000" contourW="19050">
            <a:bevelT w="82550" h="44450" prst="angle"/>
            <a:bevelB w="82550" h="44450" prst="angle"/>
            <a:contourClr>
              <a:srgbClr val="FFFFFF"/>
            </a:contourClr>
          </a:sp3d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My žijeme ve vesnici </a:t>
            </a:r>
            <a:r>
              <a:rPr lang="cs-CZ" dirty="0" err="1" smtClean="0"/>
              <a:t>Baška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2204864"/>
            <a:ext cx="8229600" cy="4525963"/>
          </a:xfrm>
        </p:spPr>
        <p:txBody>
          <a:bodyPr/>
          <a:lstStyle/>
          <a:p>
            <a:r>
              <a:rPr lang="cs-CZ" dirty="0" smtClean="0"/>
              <a:t>Jsou zde různé domy, ulice nemají své názvy.</a:t>
            </a:r>
            <a:endParaRPr lang="cs-CZ" dirty="0"/>
          </a:p>
        </p:txBody>
      </p:sp>
      <p:pic>
        <p:nvPicPr>
          <p:cNvPr id="4098" name="Picture 2" descr="C:\Users\Eva\Pictures\Obrázek8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63688" y="2852936"/>
            <a:ext cx="5616624" cy="37449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220180088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Baška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99592" y="1950515"/>
            <a:ext cx="5482952" cy="168478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Baška vznikla spojením obcí Baška, Kunčičky u </a:t>
            </a:r>
            <a:r>
              <a:rPr lang="cs-CZ" dirty="0" err="1" smtClean="0"/>
              <a:t>Bašky</a:t>
            </a:r>
            <a:r>
              <a:rPr lang="cs-CZ" dirty="0" smtClean="0"/>
              <a:t>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a Hodoňovice.</a:t>
            </a:r>
            <a:endParaRPr lang="cs-CZ" dirty="0"/>
          </a:p>
        </p:txBody>
      </p:sp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87624" y="116632"/>
            <a:ext cx="15621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Picture 2" descr="C:\Users\Eva\Pictures\Obrázek1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5576" y="4005064"/>
            <a:ext cx="3067050" cy="23828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3" descr="C:\Users\Eva\Pictures\Obrázek2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915116" y="758031"/>
            <a:ext cx="2670175" cy="29575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Eva\Pictures\Obrázek5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20072" y="4005064"/>
            <a:ext cx="3187700" cy="2590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9934295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980728"/>
            <a:ext cx="9144000" cy="5733256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1400" dirty="0" smtClean="0"/>
              <a:t>1.12.2011:</a:t>
            </a:r>
            <a:r>
              <a:rPr lang="cs-CZ" sz="1400" b="1" u="sng" dirty="0" smtClean="0"/>
              <a:t>Zeměkoule</a:t>
            </a:r>
            <a:r>
              <a:rPr lang="cs-CZ" sz="1400" dirty="0" smtClean="0"/>
              <a:t>:Shop.dela.cz </a:t>
            </a:r>
            <a:r>
              <a:rPr lang="cs-CZ" sz="1400" dirty="0"/>
              <a:t>[online]. 2006 [cit. 2011-11-17]. Reklamní a dárkové předměty. Dostupné z WWW: &lt;http://shop.dela.cz/</a:t>
            </a:r>
            <a:r>
              <a:rPr lang="cs-CZ" sz="1400" dirty="0" err="1"/>
              <a:t>index.php?main_page</a:t>
            </a:r>
            <a:r>
              <a:rPr lang="cs-CZ" sz="1400" dirty="0"/>
              <a:t>=</a:t>
            </a:r>
            <a:r>
              <a:rPr lang="cs-CZ" sz="1400" dirty="0" err="1"/>
              <a:t>product_info&amp;products_id</a:t>
            </a:r>
            <a:r>
              <a:rPr lang="cs-CZ" sz="1400" dirty="0"/>
              <a:t>=32227</a:t>
            </a:r>
            <a:r>
              <a:rPr lang="cs-CZ" sz="1400" dirty="0" smtClean="0"/>
              <a:t>&gt;.</a:t>
            </a:r>
          </a:p>
          <a:p>
            <a:pPr marL="0" indent="0">
              <a:buNone/>
            </a:pPr>
            <a:endParaRPr lang="cs-CZ" sz="1400" dirty="0" smtClean="0"/>
          </a:p>
          <a:p>
            <a:pPr marL="0" indent="0">
              <a:buNone/>
            </a:pPr>
            <a:r>
              <a:rPr lang="cs-CZ" sz="1400" dirty="0"/>
              <a:t>1.12.2011:</a:t>
            </a:r>
            <a:r>
              <a:rPr lang="cs-CZ" sz="1400" b="1" u="sng" dirty="0" smtClean="0"/>
              <a:t>Poušť:</a:t>
            </a:r>
            <a:r>
              <a:rPr lang="cs-CZ" sz="1400" dirty="0" smtClean="0"/>
              <a:t>Www.komenskeho66.cz </a:t>
            </a:r>
            <a:r>
              <a:rPr lang="cs-CZ" sz="1400" dirty="0"/>
              <a:t>[online]. 2006 [cit. 2011-11-17]. Pouště a polopouště. Dostupné z WWW: &lt;http://www.komenskeho66.cz/</a:t>
            </a:r>
            <a:r>
              <a:rPr lang="cs-CZ" sz="1400" dirty="0" err="1"/>
              <a:t>materialy</a:t>
            </a:r>
            <a:r>
              <a:rPr lang="cs-CZ" sz="1400" dirty="0"/>
              <a:t>/</a:t>
            </a:r>
            <a:r>
              <a:rPr lang="cs-CZ" sz="1400" dirty="0" err="1"/>
              <a:t>zemepis</a:t>
            </a:r>
            <a:r>
              <a:rPr lang="cs-CZ" sz="1400" dirty="0"/>
              <a:t>/biosfera.htm</a:t>
            </a:r>
            <a:r>
              <a:rPr lang="cs-CZ" sz="1400" dirty="0" smtClean="0"/>
              <a:t>&gt;.</a:t>
            </a:r>
          </a:p>
          <a:p>
            <a:pPr marL="0" indent="0">
              <a:buNone/>
            </a:pPr>
            <a:endParaRPr lang="cs-CZ" sz="1400" dirty="0" smtClean="0"/>
          </a:p>
          <a:p>
            <a:pPr marL="0" indent="0">
              <a:buNone/>
            </a:pPr>
            <a:r>
              <a:rPr lang="cs-CZ" sz="1400" dirty="0"/>
              <a:t>1.12.2011:</a:t>
            </a:r>
            <a:r>
              <a:rPr lang="cs-CZ" sz="1400" b="1" u="sng" dirty="0" smtClean="0"/>
              <a:t>Oceán:</a:t>
            </a:r>
            <a:r>
              <a:rPr lang="cs-CZ" sz="1400" dirty="0" smtClean="0"/>
              <a:t>Www.komenskeho66.cz </a:t>
            </a:r>
            <a:r>
              <a:rPr lang="cs-CZ" sz="1400" dirty="0"/>
              <a:t>[online]. 2006 [cit. 2011-11-17]. Pouště a polopouště. Dostupné z WWW: &lt;http://www.komenskeho66.cz/</a:t>
            </a:r>
            <a:r>
              <a:rPr lang="cs-CZ" sz="1400" dirty="0" err="1"/>
              <a:t>materialy</a:t>
            </a:r>
            <a:r>
              <a:rPr lang="cs-CZ" sz="1400" dirty="0"/>
              <a:t>/</a:t>
            </a:r>
            <a:r>
              <a:rPr lang="cs-CZ" sz="1400" dirty="0" err="1"/>
              <a:t>zemepis</a:t>
            </a:r>
            <a:r>
              <a:rPr lang="cs-CZ" sz="1400" dirty="0"/>
              <a:t>/biosfera.htm</a:t>
            </a:r>
            <a:r>
              <a:rPr lang="cs-CZ" sz="1400" dirty="0" smtClean="0"/>
              <a:t>&gt;.</a:t>
            </a:r>
          </a:p>
          <a:p>
            <a:pPr marL="0" indent="0">
              <a:buNone/>
            </a:pPr>
            <a:endParaRPr lang="cs-CZ" sz="1400" b="1" u="sng" dirty="0" smtClean="0"/>
          </a:p>
          <a:p>
            <a:pPr marL="0" indent="0">
              <a:buNone/>
            </a:pPr>
            <a:r>
              <a:rPr lang="cs-CZ" sz="1400" dirty="0"/>
              <a:t>1.12.2011:</a:t>
            </a:r>
            <a:r>
              <a:rPr lang="cs-CZ" sz="1400" b="1" u="sng" dirty="0" smtClean="0"/>
              <a:t>Evropa:</a:t>
            </a:r>
            <a:r>
              <a:rPr lang="cs-CZ" sz="1400" dirty="0" smtClean="0"/>
              <a:t>Kamcaevropa.wz.cz </a:t>
            </a:r>
            <a:r>
              <a:rPr lang="cs-CZ" sz="1400" dirty="0"/>
              <a:t>[online]. 2008 [cit. 2011-11-17]. E V R O P A. Dostupné z WWW: &lt;http://kamcaevropa.wz.cz</a:t>
            </a:r>
            <a:r>
              <a:rPr lang="cs-CZ" sz="1400" dirty="0" smtClean="0"/>
              <a:t>/&gt;.</a:t>
            </a:r>
          </a:p>
          <a:p>
            <a:pPr marL="0" indent="0">
              <a:buNone/>
            </a:pPr>
            <a:endParaRPr lang="cs-CZ" sz="1400" dirty="0" smtClean="0"/>
          </a:p>
          <a:p>
            <a:pPr marL="0" indent="0">
              <a:buNone/>
            </a:pPr>
            <a:r>
              <a:rPr lang="cs-CZ" sz="1400" dirty="0"/>
              <a:t>1.12.2011:</a:t>
            </a:r>
            <a:r>
              <a:rPr lang="cs-CZ" sz="1400" b="1" u="sng" dirty="0" smtClean="0"/>
              <a:t>ČR vlajka</a:t>
            </a:r>
            <a:r>
              <a:rPr lang="cs-CZ" sz="1400" b="1" u="sng" dirty="0"/>
              <a:t>: </a:t>
            </a:r>
            <a:r>
              <a:rPr lang="cs-CZ" sz="1400" dirty="0"/>
              <a:t>Www.hyperzbozi.cz [online]. 2003 [cit. 2011-11-17]. Vlajka </a:t>
            </a:r>
            <a:r>
              <a:rPr lang="cs-CZ" sz="1400" dirty="0" err="1"/>
              <a:t>cr</a:t>
            </a:r>
            <a:r>
              <a:rPr lang="cs-CZ" sz="1400" dirty="0"/>
              <a:t>. Dostupné z WWW</a:t>
            </a:r>
            <a:r>
              <a:rPr lang="cs-CZ" sz="1400" dirty="0" smtClean="0"/>
              <a:t>: &lt;</a:t>
            </a:r>
            <a:r>
              <a:rPr lang="cs-CZ" sz="1400" dirty="0"/>
              <a:t>http://www.hyperzbozi.cz/zbozi/vlajka%20cr/?404 </a:t>
            </a:r>
            <a:r>
              <a:rPr lang="cs-CZ" sz="1400" dirty="0" smtClean="0"/>
              <a:t>&gt;.</a:t>
            </a:r>
          </a:p>
          <a:p>
            <a:pPr marL="0" indent="0">
              <a:buNone/>
            </a:pPr>
            <a:endParaRPr lang="cs-CZ" sz="1400" dirty="0" smtClean="0"/>
          </a:p>
          <a:p>
            <a:pPr marL="0" indent="0">
              <a:buNone/>
            </a:pPr>
            <a:r>
              <a:rPr lang="cs-CZ" sz="1400" dirty="0"/>
              <a:t>1.12.2011:</a:t>
            </a:r>
            <a:r>
              <a:rPr lang="cs-CZ" sz="1400" b="1" u="sng" dirty="0" smtClean="0"/>
              <a:t>ČR </a:t>
            </a:r>
            <a:r>
              <a:rPr lang="cs-CZ" sz="1400" b="1" u="sng" dirty="0" err="1"/>
              <a:t>mapa:</a:t>
            </a:r>
            <a:r>
              <a:rPr lang="cs-CZ" sz="1400" dirty="0" err="1"/>
              <a:t>Free-top.tym.cz</a:t>
            </a:r>
            <a:r>
              <a:rPr lang="cs-CZ" sz="1400" dirty="0"/>
              <a:t> [online]. 2007 [cit. 2011-11-17]. Slepá mapa ČR. Dostupné z WWW: &lt;http://free-top.tym.cz/</a:t>
            </a:r>
            <a:r>
              <a:rPr lang="cs-CZ" sz="1400" dirty="0" err="1"/>
              <a:t>download.php?ds</a:t>
            </a:r>
            <a:r>
              <a:rPr lang="cs-CZ" sz="1400" dirty="0"/>
              <a:t>=</a:t>
            </a:r>
            <a:r>
              <a:rPr lang="cs-CZ" sz="1400" dirty="0" err="1"/>
              <a:t>slepa</a:t>
            </a:r>
            <a:r>
              <a:rPr lang="cs-CZ" sz="1400" dirty="0"/>
              <a:t>-mapa-</a:t>
            </a:r>
            <a:r>
              <a:rPr lang="cs-CZ" sz="1400" dirty="0" err="1"/>
              <a:t>cr</a:t>
            </a:r>
            <a:r>
              <a:rPr lang="cs-CZ" sz="1400" dirty="0" smtClean="0"/>
              <a:t>&gt;.</a:t>
            </a:r>
          </a:p>
          <a:p>
            <a:pPr marL="0" indent="0">
              <a:buNone/>
            </a:pPr>
            <a:endParaRPr lang="cs-CZ" sz="1400" dirty="0" smtClean="0"/>
          </a:p>
          <a:p>
            <a:pPr marL="0" indent="0">
              <a:buNone/>
            </a:pPr>
            <a:r>
              <a:rPr lang="cs-CZ" sz="1400" dirty="0"/>
              <a:t>1.12.2011:</a:t>
            </a:r>
            <a:r>
              <a:rPr lang="cs-CZ" sz="1400" b="1" u="sng" dirty="0" smtClean="0"/>
              <a:t>Místek </a:t>
            </a:r>
            <a:r>
              <a:rPr lang="cs-CZ" sz="1400" b="1" u="sng" dirty="0" err="1"/>
              <a:t>Náměstí:</a:t>
            </a:r>
            <a:r>
              <a:rPr lang="cs-CZ" sz="1400" dirty="0" err="1"/>
              <a:t>Www.topzine.cz</a:t>
            </a:r>
            <a:r>
              <a:rPr lang="cs-CZ" sz="1400" dirty="0"/>
              <a:t> [online]. 2009 [cit. 2011-11-17]. Máte plány na </a:t>
            </a:r>
            <a:r>
              <a:rPr lang="cs-CZ" sz="1400" dirty="0" err="1"/>
              <a:t>sobotu?Místek</a:t>
            </a:r>
            <a:r>
              <a:rPr lang="cs-CZ" sz="1400" dirty="0"/>
              <a:t> nabízí den s průvodcem. Dostupné z WWW: &lt;http://www.topzine.cz/den-s-pruvodcem-v-mistku-v-sobotu-30-10-2010</a:t>
            </a:r>
            <a:r>
              <a:rPr lang="cs-CZ" sz="1400" dirty="0" smtClean="0"/>
              <a:t>&gt;.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107504" y="446322"/>
            <a:ext cx="231198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Zdroje informací: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3814390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476672"/>
            <a:ext cx="8784976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/>
              <a:t>1.12.2011:</a:t>
            </a:r>
            <a:r>
              <a:rPr lang="cs-CZ" sz="1400" b="1" u="sng" dirty="0"/>
              <a:t>Praha:</a:t>
            </a:r>
            <a:r>
              <a:rPr lang="cs-CZ" sz="1400" dirty="0"/>
              <a:t>Www.ceskarepublikainfo.cz [online]. 2009 [cit. 2011-11-17]. Hlavní město Praha. Dostupné z WWW: &lt;http://www.ceskarepublikainfo.cz/hlavni-mesto-praha-27&gt;.</a:t>
            </a:r>
          </a:p>
        </p:txBody>
      </p:sp>
      <p:sp>
        <p:nvSpPr>
          <p:cNvPr id="3" name="Obdélník 2"/>
          <p:cNvSpPr/>
          <p:nvPr/>
        </p:nvSpPr>
        <p:spPr>
          <a:xfrm>
            <a:off x="0" y="1124744"/>
            <a:ext cx="8964488" cy="31085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/>
              <a:t>1.12.2011:</a:t>
            </a:r>
            <a:r>
              <a:rPr lang="cs-CZ" sz="1400" b="1" u="sng" dirty="0"/>
              <a:t>Metro:</a:t>
            </a:r>
            <a:r>
              <a:rPr lang="cs-CZ" sz="1400" dirty="0"/>
              <a:t>Www.stopin-praha.cz [online]. 2009 [cit. 2011-11-17]. Veřejná doprava. Dostupné z WWW: &lt;http://www.stopin-praha.cz/public-</a:t>
            </a:r>
            <a:r>
              <a:rPr lang="cs-CZ" sz="1400" dirty="0" err="1"/>
              <a:t>transport.sta</a:t>
            </a:r>
            <a:r>
              <a:rPr lang="cs-CZ" sz="1400" dirty="0" smtClean="0"/>
              <a:t>&gt;.</a:t>
            </a:r>
          </a:p>
          <a:p>
            <a:endParaRPr lang="cs-CZ" sz="1400" dirty="0"/>
          </a:p>
          <a:p>
            <a:r>
              <a:rPr lang="cs-CZ" sz="1400" dirty="0"/>
              <a:t>1.12.2011:</a:t>
            </a:r>
            <a:r>
              <a:rPr lang="cs-CZ" sz="1400" b="1" u="sng" dirty="0"/>
              <a:t>Trolejbus:</a:t>
            </a:r>
            <a:r>
              <a:rPr lang="cs-CZ" sz="1400" dirty="0"/>
              <a:t>Www.dpo.cz [online]. 2006 [cit. 2011-11-17]. </a:t>
            </a:r>
            <a:r>
              <a:rPr lang="cs-CZ" sz="1400" dirty="0" err="1"/>
              <a:t>Solaris</a:t>
            </a:r>
            <a:r>
              <a:rPr lang="cs-CZ" sz="1400" dirty="0"/>
              <a:t> </a:t>
            </a:r>
            <a:r>
              <a:rPr lang="cs-CZ" sz="1400" dirty="0" err="1"/>
              <a:t>Trollino</a:t>
            </a:r>
            <a:r>
              <a:rPr lang="cs-CZ" sz="1400" dirty="0"/>
              <a:t> 18AC - konstrukce vozidla. Dostupné z WWW: &lt;http://www.dpo.cz/vozy/trollino_18ac/trollino_18ac_konstr.htm</a:t>
            </a:r>
            <a:r>
              <a:rPr lang="cs-CZ" sz="1400" dirty="0" smtClean="0"/>
              <a:t>&gt;.</a:t>
            </a:r>
          </a:p>
          <a:p>
            <a:endParaRPr lang="cs-CZ" sz="1400" dirty="0"/>
          </a:p>
          <a:p>
            <a:r>
              <a:rPr lang="cs-CZ" sz="1400" dirty="0"/>
              <a:t>1.12.2011:</a:t>
            </a:r>
            <a:r>
              <a:rPr lang="cs-CZ" sz="1400" b="1" u="sng" dirty="0"/>
              <a:t>Baška:</a:t>
            </a:r>
            <a:r>
              <a:rPr lang="cs-CZ" sz="1400" dirty="0"/>
              <a:t>Www.zivefirmy.cz [online]. 2011 [cit. 2011-11-17]. OBEC Baška. Dostupné z WWW: &lt;http://www.zivefirmy.cz/obec-baska_f273824</a:t>
            </a:r>
            <a:r>
              <a:rPr lang="cs-CZ" sz="1400" dirty="0" smtClean="0"/>
              <a:t>&gt;.</a:t>
            </a:r>
          </a:p>
          <a:p>
            <a:endParaRPr lang="cs-CZ" sz="1400" dirty="0"/>
          </a:p>
          <a:p>
            <a:r>
              <a:rPr lang="cs-CZ" sz="1400" dirty="0"/>
              <a:t>1.12.2011:</a:t>
            </a:r>
            <a:r>
              <a:rPr lang="cs-CZ" sz="1400" b="1" u="sng" dirty="0"/>
              <a:t>Baška </a:t>
            </a:r>
            <a:r>
              <a:rPr lang="cs-CZ" sz="1400" b="1" u="sng" dirty="0" err="1"/>
              <a:t>znak:</a:t>
            </a:r>
            <a:r>
              <a:rPr lang="cs-CZ" sz="1400" dirty="0" err="1"/>
              <a:t>Www.edb.cz</a:t>
            </a:r>
            <a:r>
              <a:rPr lang="cs-CZ" sz="1400" dirty="0"/>
              <a:t> [online]. 2009 [cit. 2011-11-17]. Logo. Dostupné z WWW: &lt;http://www.edb.cz/</a:t>
            </a:r>
            <a:r>
              <a:rPr lang="cs-CZ" sz="1400" dirty="0" err="1"/>
              <a:t>Detail.aspx?L</a:t>
            </a:r>
            <a:r>
              <a:rPr lang="cs-CZ" sz="1400" dirty="0"/>
              <a:t>=CZ&amp;SML=7306260451000</a:t>
            </a:r>
            <a:r>
              <a:rPr lang="cs-CZ" sz="1400" dirty="0" smtClean="0"/>
              <a:t>&gt;.</a:t>
            </a:r>
          </a:p>
          <a:p>
            <a:endParaRPr lang="cs-CZ" sz="1400" dirty="0"/>
          </a:p>
          <a:p>
            <a:r>
              <a:rPr lang="cs-CZ" sz="1400" dirty="0"/>
              <a:t>1.12.2011:</a:t>
            </a:r>
            <a:r>
              <a:rPr lang="cs-CZ" sz="1400" b="1" u="sng" dirty="0"/>
              <a:t>Hasičská </a:t>
            </a:r>
            <a:r>
              <a:rPr lang="cs-CZ" sz="1400" b="1" u="sng" dirty="0" err="1"/>
              <a:t>zbrojnice:</a:t>
            </a:r>
            <a:r>
              <a:rPr lang="cs-CZ" sz="1400" dirty="0" err="1"/>
              <a:t>Belotin.cz</a:t>
            </a:r>
            <a:r>
              <a:rPr lang="cs-CZ" sz="1400" dirty="0"/>
              <a:t> [online]. 1998 [cit. 2011-11-17]. Hasiči Kunčice. Dostupné z WWW: &lt;http://belotin.cz/encyklopedie/objekty1.phtml?id=137621&gt;.</a:t>
            </a:r>
          </a:p>
        </p:txBody>
      </p:sp>
      <p:sp>
        <p:nvSpPr>
          <p:cNvPr id="4" name="Obdélník 3"/>
          <p:cNvSpPr/>
          <p:nvPr/>
        </p:nvSpPr>
        <p:spPr>
          <a:xfrm>
            <a:off x="0" y="4392106"/>
            <a:ext cx="8964488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 smtClean="0"/>
              <a:t>1.12.2011:</a:t>
            </a:r>
            <a:r>
              <a:rPr lang="cs-CZ" sz="1400" b="1" u="sng" dirty="0" smtClean="0"/>
              <a:t>Tramvaj:</a:t>
            </a:r>
            <a:r>
              <a:rPr lang="cs-CZ" sz="1400" u="sng" dirty="0" smtClean="0"/>
              <a:t>Media</a:t>
            </a:r>
            <a:r>
              <a:rPr lang="cs-CZ" sz="1400" dirty="0" smtClean="0"/>
              <a:t>Dida,s.r.o.,Kubíčkova 19,779 00,Olomouc,www.mediadida.cz</a:t>
            </a:r>
          </a:p>
          <a:p>
            <a:endParaRPr lang="cs-CZ" sz="1400" dirty="0"/>
          </a:p>
          <a:p>
            <a:r>
              <a:rPr lang="cs-CZ" sz="1400" dirty="0"/>
              <a:t>1.12.2011:</a:t>
            </a:r>
            <a:r>
              <a:rPr lang="cs-CZ" sz="1400" b="1" u="sng" dirty="0"/>
              <a:t>Autobus:</a:t>
            </a:r>
            <a:r>
              <a:rPr lang="cs-CZ" sz="1400" dirty="0"/>
              <a:t>Www.ceskarepublikainfo.cz [online]. 2009 [cit. 2011-11-17]. Hlavní město Praha. Dostupné z WWW: &lt;http://www.ceskarepublikainfo.cz/hlavni-mesto-praha-27&gt;.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107504" y="5426060"/>
            <a:ext cx="3395673" cy="73866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1.12.2011:ZŠ Baška-vlastní foto(</a:t>
            </a:r>
            <a:r>
              <a:rPr lang="cs-CZ" sz="1400" dirty="0" err="1" smtClean="0"/>
              <a:t>E.Palovská</a:t>
            </a:r>
            <a:r>
              <a:rPr lang="cs-CZ" sz="1400" dirty="0" smtClean="0"/>
              <a:t>)</a:t>
            </a:r>
          </a:p>
          <a:p>
            <a:endParaRPr lang="cs-CZ" sz="1400" dirty="0" smtClean="0"/>
          </a:p>
          <a:p>
            <a:r>
              <a:rPr lang="cs-CZ" sz="1400" dirty="0" smtClean="0"/>
              <a:t>1.12.2011:OÚ Baška-vlastní foto(</a:t>
            </a:r>
            <a:r>
              <a:rPr lang="cs-CZ" sz="1400" dirty="0" err="1" smtClean="0"/>
              <a:t>E.Palovská</a:t>
            </a:r>
            <a:r>
              <a:rPr lang="cs-CZ" sz="1400" dirty="0" smtClean="0"/>
              <a:t>)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xmlns="" val="25207035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422</TotalTime>
  <Words>576</Words>
  <Application>Microsoft Office PowerPoint</Application>
  <PresentationFormat>Předvádění na obrazovce (4:3)</PresentationFormat>
  <Paragraphs>76</Paragraphs>
  <Slides>12</Slides>
  <Notes>12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Základní škola a Mateřská škola, Baška, p. o. Baška 137, 739 01 Baška</vt:lpstr>
      <vt:lpstr>Snímek 2</vt:lpstr>
      <vt:lpstr>Náš domov</vt:lpstr>
      <vt:lpstr>Na Zemi jsou pevniny a moře.</vt:lpstr>
      <vt:lpstr>Snímek 5</vt:lpstr>
      <vt:lpstr>Snímek 6</vt:lpstr>
      <vt:lpstr>Ve městě sídlí úřady, banky, školy, nemocnice.</vt:lpstr>
      <vt:lpstr>Praha</vt:lpstr>
      <vt:lpstr>My žijeme ve vesnici Baška.</vt:lpstr>
      <vt:lpstr>Baška</vt:lpstr>
      <vt:lpstr>Snímek 11</vt:lpstr>
      <vt:lpstr>Snímek 12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Náš domov</dc:title>
  <dc:creator>pc</dc:creator>
  <cp:lastModifiedBy>šárka</cp:lastModifiedBy>
  <cp:revision>53</cp:revision>
  <dcterms:created xsi:type="dcterms:W3CDTF">2011-10-11T14:52:28Z</dcterms:created>
  <dcterms:modified xsi:type="dcterms:W3CDTF">2012-04-04T11:58:32Z</dcterms:modified>
</cp:coreProperties>
</file>