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6" r:id="rId3"/>
    <p:sldId id="266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Počítání s beruškou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5_19. Počítání s beruškou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NeighborX="1364" custLinFactNeighborY="-7063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F77864A2-D045-41B3-B7C2-73A8D89B70D8}" type="presOf" srcId="{C8C4713B-85A2-4D65-9E2F-20BFD47A8FBE}" destId="{7ED2BFF5-562D-448B-A2B3-EA637190C721}" srcOrd="0" destOrd="0" presId="urn:microsoft.com/office/officeart/2005/8/layout/vList2"/>
    <dgm:cxn modelId="{A659B7FC-ABCA-46E7-9518-33A500DA41A2}" type="presOf" srcId="{52BEB325-363B-45D0-ABED-1885F79F23A1}" destId="{45FAE54C-2B7D-4C24-8DFF-2D9E8A3DF887}" srcOrd="0" destOrd="0" presId="urn:microsoft.com/office/officeart/2005/8/layout/vList2"/>
    <dgm:cxn modelId="{012D41EB-9A24-48DE-B4BC-7741B450468F}" type="presOf" srcId="{ED4F5D22-F0C9-4DEB-AEBB-340C21D807CD}" destId="{162EBC16-4716-472B-9EB3-0A62D1C8E8F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BE60A7DB-2643-4497-8B18-D5F7CD0ECD73}" type="presOf" srcId="{54328577-CE38-42C9-B724-51432B06E5CA}" destId="{CD1F462A-8EDA-434D-9342-2C73FCF9D894}" srcOrd="0" destOrd="0" presId="urn:microsoft.com/office/officeart/2005/8/layout/vList2"/>
    <dgm:cxn modelId="{4FE590BF-DD61-4577-9E20-F9C8300E5382}" type="presOf" srcId="{B00A2139-7123-4CE9-B1E5-5F65E85072EE}" destId="{58BE3FB0-741C-491B-83EE-7B1D305E3DDB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CFFC8878-D297-4430-A700-692DAC09BBDF}" type="presOf" srcId="{1F22E069-A120-4AB7-85EA-52FE8601DC25}" destId="{101D9C14-FD64-4E3B-BCA2-9F90782F8549}" srcOrd="0" destOrd="0" presId="urn:microsoft.com/office/officeart/2005/8/layout/vList2"/>
    <dgm:cxn modelId="{D76F5295-930B-4E73-8B35-D14EB5FC50C8}" type="presParOf" srcId="{58BE3FB0-741C-491B-83EE-7B1D305E3DDB}" destId="{101D9C14-FD64-4E3B-BCA2-9F90782F8549}" srcOrd="0" destOrd="0" presId="urn:microsoft.com/office/officeart/2005/8/layout/vList2"/>
    <dgm:cxn modelId="{E21AE046-4605-4C03-ABBC-67990DA1C940}" type="presParOf" srcId="{58BE3FB0-741C-491B-83EE-7B1D305E3DDB}" destId="{0BD3B9D5-C820-49A3-8317-EDB22A8FCC2D}" srcOrd="1" destOrd="0" presId="urn:microsoft.com/office/officeart/2005/8/layout/vList2"/>
    <dgm:cxn modelId="{BCC2B48E-DA8D-456E-A3A4-144B321E931A}" type="presParOf" srcId="{58BE3FB0-741C-491B-83EE-7B1D305E3DDB}" destId="{45FAE54C-2B7D-4C24-8DFF-2D9E8A3DF887}" srcOrd="2" destOrd="0" presId="urn:microsoft.com/office/officeart/2005/8/layout/vList2"/>
    <dgm:cxn modelId="{429297F4-E327-44CD-AA75-AFCF535363B3}" type="presParOf" srcId="{58BE3FB0-741C-491B-83EE-7B1D305E3DDB}" destId="{55CF85D8-08AA-450B-8E2D-EB828D5EEC7D}" srcOrd="3" destOrd="0" presId="urn:microsoft.com/office/officeart/2005/8/layout/vList2"/>
    <dgm:cxn modelId="{223815B3-DF46-4BE1-A9C4-8611608170F5}" type="presParOf" srcId="{58BE3FB0-741C-491B-83EE-7B1D305E3DDB}" destId="{CD1F462A-8EDA-434D-9342-2C73FCF9D894}" srcOrd="4" destOrd="0" presId="urn:microsoft.com/office/officeart/2005/8/layout/vList2"/>
    <dgm:cxn modelId="{2B710D55-5283-499F-BE6B-3053B3FBEC6A}" type="presParOf" srcId="{58BE3FB0-741C-491B-83EE-7B1D305E3DDB}" destId="{51841FC5-9008-4FE4-95F0-1BCBA3F1F37E}" srcOrd="5" destOrd="0" presId="urn:microsoft.com/office/officeart/2005/8/layout/vList2"/>
    <dgm:cxn modelId="{8E7506F6-B7FD-4478-B2BD-B01191017F73}" type="presParOf" srcId="{58BE3FB0-741C-491B-83EE-7B1D305E3DDB}" destId="{7ED2BFF5-562D-448B-A2B3-EA637190C721}" srcOrd="6" destOrd="0" presId="urn:microsoft.com/office/officeart/2005/8/layout/vList2"/>
    <dgm:cxn modelId="{FB13CBDC-601B-4D54-AFA8-91A708F6ADC9}" type="presParOf" srcId="{58BE3FB0-741C-491B-83EE-7B1D305E3DDB}" destId="{582111BC-682B-41DA-BB18-DEEBF264A8A9}" srcOrd="7" destOrd="0" presId="urn:microsoft.com/office/officeart/2005/8/layout/vList2"/>
    <dgm:cxn modelId="{9C9B25F4-B261-4B7F-982D-85B1F19ABFBE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63672"/>
          <a:ext cx="7200800" cy="6625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Pardubice - </a:t>
          </a:r>
          <a:r>
            <a:rPr lang="cs-CZ" sz="1700" kern="1200" dirty="0" err="1" smtClean="0"/>
            <a:t>Spořilov</a:t>
          </a:r>
          <a:endParaRPr lang="cs-CZ" sz="1700" kern="1200" dirty="0"/>
        </a:p>
      </dsp:txBody>
      <dsp:txXfrm>
        <a:off x="32345" y="96017"/>
        <a:ext cx="7136110" cy="597895"/>
      </dsp:txXfrm>
    </dsp:sp>
    <dsp:sp modelId="{45FAE54C-2B7D-4C24-8DFF-2D9E8A3DF887}">
      <dsp:nvSpPr>
        <dsp:cNvPr id="0" name=""/>
        <dsp:cNvSpPr/>
      </dsp:nvSpPr>
      <dsp:spPr>
        <a:xfrm>
          <a:off x="0" y="830120"/>
          <a:ext cx="7200800" cy="662585"/>
        </a:xfrm>
        <a:prstGeom prst="roundRect">
          <a:avLst/>
        </a:prstGeom>
        <a:solidFill>
          <a:schemeClr val="accent2">
            <a:hueOff val="-3158839"/>
            <a:satOff val="5324"/>
            <a:lumOff val="-65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 : Hana Slavíková</a:t>
          </a:r>
          <a:endParaRPr lang="cs-CZ" sz="1700" kern="1200" dirty="0"/>
        </a:p>
      </dsp:txBody>
      <dsp:txXfrm>
        <a:off x="32345" y="862465"/>
        <a:ext cx="7136110" cy="597895"/>
      </dsp:txXfrm>
    </dsp:sp>
    <dsp:sp modelId="{CD1F462A-8EDA-434D-9342-2C73FCF9D894}">
      <dsp:nvSpPr>
        <dsp:cNvPr id="0" name=""/>
        <dsp:cNvSpPr/>
      </dsp:nvSpPr>
      <dsp:spPr>
        <a:xfrm>
          <a:off x="0" y="1521344"/>
          <a:ext cx="7200800" cy="662585"/>
        </a:xfrm>
        <a:prstGeom prst="roundRect">
          <a:avLst/>
        </a:prstGeom>
        <a:solidFill>
          <a:schemeClr val="accent2">
            <a:hueOff val="-6317677"/>
            <a:satOff val="10648"/>
            <a:lumOff val="-130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: VY_42_INOVACE_MATEMATIKA 5_19. Počítání s beruškou</a:t>
          </a:r>
          <a:endParaRPr lang="cs-CZ" sz="1700" kern="1200" dirty="0"/>
        </a:p>
      </dsp:txBody>
      <dsp:txXfrm>
        <a:off x="32345" y="1553689"/>
        <a:ext cx="7136110" cy="597895"/>
      </dsp:txXfrm>
    </dsp:sp>
    <dsp:sp modelId="{7ED2BFF5-562D-448B-A2B3-EA637190C721}">
      <dsp:nvSpPr>
        <dsp:cNvPr id="0" name=""/>
        <dsp:cNvSpPr/>
      </dsp:nvSpPr>
      <dsp:spPr>
        <a:xfrm>
          <a:off x="0" y="2232890"/>
          <a:ext cx="7200800" cy="662585"/>
        </a:xfrm>
        <a:prstGeom prst="roundRect">
          <a:avLst/>
        </a:prstGeom>
        <a:solidFill>
          <a:schemeClr val="accent2">
            <a:hueOff val="-9476516"/>
            <a:satOff val="15973"/>
            <a:lumOff val="-195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 : Počítání s beruškou</a:t>
          </a:r>
          <a:endParaRPr lang="cs-CZ" sz="1700" kern="1200" dirty="0"/>
        </a:p>
      </dsp:txBody>
      <dsp:txXfrm>
        <a:off x="32345" y="2265235"/>
        <a:ext cx="7136110" cy="597895"/>
      </dsp:txXfrm>
    </dsp:sp>
    <dsp:sp modelId="{162EBC16-4716-472B-9EB3-0A62D1C8E8FB}">
      <dsp:nvSpPr>
        <dsp:cNvPr id="0" name=""/>
        <dsp:cNvSpPr/>
      </dsp:nvSpPr>
      <dsp:spPr>
        <a:xfrm>
          <a:off x="0" y="2944435"/>
          <a:ext cx="7200800" cy="662585"/>
        </a:xfrm>
        <a:prstGeom prst="roundRect">
          <a:avLst/>
        </a:prstGeom>
        <a:solidFill>
          <a:schemeClr val="accent2">
            <a:hueOff val="-12635355"/>
            <a:satOff val="21297"/>
            <a:lumOff val="-2607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 : CZ.1.07/1.4.00/21.2349</a:t>
          </a:r>
          <a:endParaRPr lang="cs-CZ" sz="1700" kern="1200" dirty="0"/>
        </a:p>
      </dsp:txBody>
      <dsp:txXfrm>
        <a:off x="32345" y="2976780"/>
        <a:ext cx="7136110" cy="5978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6C2244-2470-438C-B9D8-C8AAE55A22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D424B8-721C-4CF0-9542-9711F5A079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image" Target="../media/image5.emf"/><Relationship Id="rId4" Type="http://schemas.openxmlformats.org/officeDocument/2006/relationships/package" Target="../embeddings/Dokument_aplikace_Microsoft_Word1.doc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7953496"/>
              </p:ext>
            </p:extLst>
          </p:nvPr>
        </p:nvGraphicFramePr>
        <p:xfrm>
          <a:off x="683568" y="2420888"/>
          <a:ext cx="7200800" cy="3705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54297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1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s beruškou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Desítky a jednotky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58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r>
              <a:rPr lang="cs-CZ" dirty="0" smtClean="0"/>
              <a:t>Anotace: materiál je určen pro žáky 2. ročníku</a:t>
            </a:r>
          </a:p>
          <a:p>
            <a:r>
              <a:rPr lang="cs-CZ" dirty="0" smtClean="0"/>
              <a:t>Citace: použité obrázky ze školou zakoupeného CD- 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481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 vás pozná, co je na fotografii?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772816"/>
            <a:ext cx="4674528" cy="2999144"/>
          </a:xfrm>
        </p:spPr>
      </p:pic>
      <p:sp>
        <p:nvSpPr>
          <p:cNvPr id="5" name="Ohnutý roh 4"/>
          <p:cNvSpPr/>
          <p:nvPr/>
        </p:nvSpPr>
        <p:spPr>
          <a:xfrm>
            <a:off x="2123728" y="5085184"/>
            <a:ext cx="3240360" cy="1418456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Máte pravdu, je to slunéčko</a:t>
            </a:r>
          </a:p>
          <a:p>
            <a:pPr algn="ctr"/>
            <a:r>
              <a:rPr lang="cs-CZ" dirty="0"/>
              <a:t>s</a:t>
            </a:r>
            <a:r>
              <a:rPr lang="cs-CZ" dirty="0" smtClean="0"/>
              <a:t>edmitečné. Říkáme ji také beruška.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58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994246">
            <a:off x="862014" y="2360657"/>
            <a:ext cx="1543954" cy="1718483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3203848" y="3933056"/>
            <a:ext cx="3096344" cy="1800200"/>
          </a:xfrm>
          <a:prstGeom prst="wedgeRoundRectCallout">
            <a:avLst>
              <a:gd name="adj1" fmla="val -78554"/>
              <a:gd name="adj2" fmla="val -6910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děti, už víte kdo jsem. </a:t>
            </a:r>
          </a:p>
          <a:p>
            <a:pPr algn="ctr"/>
            <a:r>
              <a:rPr lang="cs-CZ" dirty="0" smtClean="0"/>
              <a:t>Přišla jsem vás naučit počítání do 100.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37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0158357"/>
              </p:ext>
            </p:extLst>
          </p:nvPr>
        </p:nvGraphicFramePr>
        <p:xfrm>
          <a:off x="827584" y="1340768"/>
          <a:ext cx="2760663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2" name="Dokument" r:id="rId4" imgW="5759285" imgH="8477459" progId="Word.Document.12">
                  <p:embed/>
                </p:oleObj>
              </mc:Choice>
              <mc:Fallback>
                <p:oleObj name="Dokument" r:id="rId4" imgW="5759285" imgH="84774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1340768"/>
                        <a:ext cx="2760663" cy="406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Zástupný symbol pro obsah 15"/>
          <p:cNvPicPr>
            <a:picLocks noGrp="1" noChangeAspect="1"/>
          </p:cNvPicPr>
          <p:nvPr>
            <p:ph sz="half" idx="4294967295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175" y="3068638"/>
            <a:ext cx="1647825" cy="1827212"/>
          </a:xfrm>
        </p:spPr>
      </p:pic>
      <p:sp>
        <p:nvSpPr>
          <p:cNvPr id="17" name="Zaoblený obdélníkový popisek 16"/>
          <p:cNvSpPr/>
          <p:nvPr/>
        </p:nvSpPr>
        <p:spPr>
          <a:xfrm>
            <a:off x="5076056" y="1628800"/>
            <a:ext cx="2952328" cy="133272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už jste poznaly, co vás chci naučit?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68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859019">
            <a:off x="425382" y="568365"/>
            <a:ext cx="1647749" cy="1826057"/>
          </a:xfrm>
          <a:prstGeom prst="rect">
            <a:avLst/>
          </a:prstGeom>
        </p:spPr>
      </p:pic>
      <p:sp>
        <p:nvSpPr>
          <p:cNvPr id="3" name="Zaoblený obdélníkový popisek 2"/>
          <p:cNvSpPr/>
          <p:nvPr/>
        </p:nvSpPr>
        <p:spPr>
          <a:xfrm>
            <a:off x="2771800" y="404664"/>
            <a:ext cx="3816424" cy="1872208"/>
          </a:xfrm>
          <a:prstGeom prst="wedgeRoundRectCallout">
            <a:avLst>
              <a:gd name="adj1" fmla="val -67300"/>
              <a:gd name="adj2" fmla="val 195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Správně jste poznali, že číslo přede mnou znamená desítky. Počet puntíků na mých zádech jednotky.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581128"/>
            <a:ext cx="1647619" cy="1828572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 flipH="1">
            <a:off x="5436096" y="3861048"/>
            <a:ext cx="1872208" cy="83780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kolik jednotek je v jedné desítce?</a:t>
            </a:r>
            <a:endParaRPr lang="cs-CZ" dirty="0"/>
          </a:p>
        </p:txBody>
      </p:sp>
      <p:sp>
        <p:nvSpPr>
          <p:cNvPr id="6" name="10cípá hvězda 5"/>
          <p:cNvSpPr/>
          <p:nvPr/>
        </p:nvSpPr>
        <p:spPr>
          <a:xfrm>
            <a:off x="1619672" y="4941168"/>
            <a:ext cx="914400" cy="914400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65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903413"/>
            <a:ext cx="4038600" cy="4525962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25</a:t>
            </a:r>
            <a:r>
              <a:rPr lang="cs-CZ" dirty="0" smtClean="0"/>
              <a:t> = </a:t>
            </a:r>
            <a:r>
              <a:rPr lang="cs-CZ" sz="4000" dirty="0" smtClean="0"/>
              <a:t>2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33 = 3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56 = 5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44850"/>
            <a:ext cx="1647825" cy="1825625"/>
          </a:xfrm>
        </p:spPr>
      </p:pic>
      <p:sp>
        <p:nvSpPr>
          <p:cNvPr id="6" name="Zaoblený obdélníkový popisek 5"/>
          <p:cNvSpPr/>
          <p:nvPr/>
        </p:nvSpPr>
        <p:spPr>
          <a:xfrm>
            <a:off x="251520" y="980728"/>
            <a:ext cx="2376264" cy="1224136"/>
          </a:xfrm>
          <a:prstGeom prst="wedgeRoundRectCallout">
            <a:avLst>
              <a:gd name="adj1" fmla="val 33712"/>
              <a:gd name="adj2" fmla="val 15069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správně doplňujte puntíky. Jsem zvědavá, jak vám to půjde.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427" y="1176682"/>
            <a:ext cx="1183850" cy="131386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845652"/>
            <a:ext cx="1183850" cy="13138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166" y="4293096"/>
            <a:ext cx="1183850" cy="1313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5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Namalujte si svoji vlastní berušku: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3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</TotalTime>
  <Words>159</Words>
  <Application>Microsoft Office PowerPoint</Application>
  <PresentationFormat>Předvádění na obrazovce (4:3)</PresentationFormat>
  <Paragraphs>25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Dokument</vt:lpstr>
      <vt:lpstr>Prezentace aplikace PowerPoint</vt:lpstr>
      <vt:lpstr>Počítání s beruškou</vt:lpstr>
      <vt:lpstr>Prezentace aplikace PowerPoint</vt:lpstr>
      <vt:lpstr>Kdo z vás pozná, co je na fotografii?</vt:lpstr>
      <vt:lpstr>Prezentace aplikace PowerPoint</vt:lpstr>
      <vt:lpstr>Prezentace aplikace PowerPoint</vt:lpstr>
      <vt:lpstr>Prezentace aplikace PowerPoint</vt:lpstr>
      <vt:lpstr>Prezentace aplikace PowerPoint</vt:lpstr>
      <vt:lpstr>Namalujte si svoji vlastní berušku: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 beruškou</dc:title>
  <dc:creator>Hana Slavíková</dc:creator>
  <cp:lastModifiedBy>Hana Slavíková</cp:lastModifiedBy>
  <cp:revision>14</cp:revision>
  <dcterms:created xsi:type="dcterms:W3CDTF">2011-11-17T16:01:29Z</dcterms:created>
  <dcterms:modified xsi:type="dcterms:W3CDTF">2012-02-12T19:23:57Z</dcterms:modified>
</cp:coreProperties>
</file>