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9" r:id="rId4"/>
    <p:sldId id="258" r:id="rId5"/>
    <p:sldId id="260" r:id="rId6"/>
    <p:sldId id="257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:Tabulky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5_20. Tabulky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4BA11BE9-B155-4F8F-A597-9F98126D81CC}" type="presOf" srcId="{52BEB325-363B-45D0-ABED-1885F79F23A1}" destId="{45FAE54C-2B7D-4C24-8DFF-2D9E8A3DF887}" srcOrd="0" destOrd="0" presId="urn:microsoft.com/office/officeart/2005/8/layout/vList2"/>
    <dgm:cxn modelId="{273CE16A-F096-4096-8645-6BBC4C815F0D}" type="presOf" srcId="{ED4F5D22-F0C9-4DEB-AEBB-340C21D807CD}" destId="{162EBC16-4716-472B-9EB3-0A62D1C8E8FB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27AD1B26-F06A-4D5B-882C-C5E2A1876AF1}" type="presOf" srcId="{C8C4713B-85A2-4D65-9E2F-20BFD47A8FBE}" destId="{7ED2BFF5-562D-448B-A2B3-EA637190C721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B5D61ECF-D6D7-4547-B3A9-AC74675454B7}" type="presOf" srcId="{1F22E069-A120-4AB7-85EA-52FE8601DC25}" destId="{101D9C14-FD64-4E3B-BCA2-9F90782F8549}" srcOrd="0" destOrd="0" presId="urn:microsoft.com/office/officeart/2005/8/layout/vList2"/>
    <dgm:cxn modelId="{F3B5BC27-176A-42FE-B7E1-A1F76A9E0B05}" type="presOf" srcId="{B00A2139-7123-4CE9-B1E5-5F65E85072EE}" destId="{58BE3FB0-741C-491B-83EE-7B1D305E3DDB}" srcOrd="0" destOrd="0" presId="urn:microsoft.com/office/officeart/2005/8/layout/vList2"/>
    <dgm:cxn modelId="{23D4F9B4-4E78-4027-91D2-39B29DC7EBF2}" type="presOf" srcId="{54328577-CE38-42C9-B724-51432B06E5CA}" destId="{CD1F462A-8EDA-434D-9342-2C73FCF9D894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57557E92-A333-41CB-BE20-B8AE3438A2B3}" type="presParOf" srcId="{58BE3FB0-741C-491B-83EE-7B1D305E3DDB}" destId="{101D9C14-FD64-4E3B-BCA2-9F90782F8549}" srcOrd="0" destOrd="0" presId="urn:microsoft.com/office/officeart/2005/8/layout/vList2"/>
    <dgm:cxn modelId="{12DFDC5A-3079-4C61-BCFA-81FA0A3568B2}" type="presParOf" srcId="{58BE3FB0-741C-491B-83EE-7B1D305E3DDB}" destId="{0BD3B9D5-C820-49A3-8317-EDB22A8FCC2D}" srcOrd="1" destOrd="0" presId="urn:microsoft.com/office/officeart/2005/8/layout/vList2"/>
    <dgm:cxn modelId="{306ABC21-4CCF-4642-9932-0EC256BC22A5}" type="presParOf" srcId="{58BE3FB0-741C-491B-83EE-7B1D305E3DDB}" destId="{45FAE54C-2B7D-4C24-8DFF-2D9E8A3DF887}" srcOrd="2" destOrd="0" presId="urn:microsoft.com/office/officeart/2005/8/layout/vList2"/>
    <dgm:cxn modelId="{9EAD3A7F-7B4F-437A-BC2A-E10B16D03134}" type="presParOf" srcId="{58BE3FB0-741C-491B-83EE-7B1D305E3DDB}" destId="{55CF85D8-08AA-450B-8E2D-EB828D5EEC7D}" srcOrd="3" destOrd="0" presId="urn:microsoft.com/office/officeart/2005/8/layout/vList2"/>
    <dgm:cxn modelId="{CE6E7F89-3B3D-4D83-84A1-38976E20614F}" type="presParOf" srcId="{58BE3FB0-741C-491B-83EE-7B1D305E3DDB}" destId="{CD1F462A-8EDA-434D-9342-2C73FCF9D894}" srcOrd="4" destOrd="0" presId="urn:microsoft.com/office/officeart/2005/8/layout/vList2"/>
    <dgm:cxn modelId="{48D96995-138E-479D-BEEE-0C6C31BAC282}" type="presParOf" srcId="{58BE3FB0-741C-491B-83EE-7B1D305E3DDB}" destId="{51841FC5-9008-4FE4-95F0-1BCBA3F1F37E}" srcOrd="5" destOrd="0" presId="urn:microsoft.com/office/officeart/2005/8/layout/vList2"/>
    <dgm:cxn modelId="{6DD99DEB-B54A-40BE-8EC6-EBF5FB5DF190}" type="presParOf" srcId="{58BE3FB0-741C-491B-83EE-7B1D305E3DDB}" destId="{7ED2BFF5-562D-448B-A2B3-EA637190C721}" srcOrd="6" destOrd="0" presId="urn:microsoft.com/office/officeart/2005/8/layout/vList2"/>
    <dgm:cxn modelId="{725D832B-1098-4D44-9A35-7F401627E95C}" type="presParOf" srcId="{58BE3FB0-741C-491B-83EE-7B1D305E3DDB}" destId="{582111BC-682B-41DA-BB18-DEEBF264A8A9}" srcOrd="7" destOrd="0" presId="urn:microsoft.com/office/officeart/2005/8/layout/vList2"/>
    <dgm:cxn modelId="{8773F20A-E36E-4A64-8E88-505DBD0074ED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422751"/>
          <a:ext cx="8229600" cy="6715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NÁZEV ŠKOLY: ZŠ Pardubice - </a:t>
          </a:r>
          <a:r>
            <a:rPr lang="cs-CZ" sz="2800" kern="1200" dirty="0" err="1" smtClean="0"/>
            <a:t>Spořilov</a:t>
          </a:r>
          <a:endParaRPr lang="cs-CZ" sz="2800" kern="1200" dirty="0"/>
        </a:p>
      </dsp:txBody>
      <dsp:txXfrm>
        <a:off x="32784" y="455535"/>
        <a:ext cx="8164032" cy="606012"/>
      </dsp:txXfrm>
    </dsp:sp>
    <dsp:sp modelId="{45FAE54C-2B7D-4C24-8DFF-2D9E8A3DF887}">
      <dsp:nvSpPr>
        <dsp:cNvPr id="0" name=""/>
        <dsp:cNvSpPr/>
      </dsp:nvSpPr>
      <dsp:spPr>
        <a:xfrm>
          <a:off x="0" y="1208442"/>
          <a:ext cx="8229600" cy="67158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AUTOR : Hana Slavíková</a:t>
          </a:r>
          <a:endParaRPr lang="cs-CZ" sz="2800" kern="1200" dirty="0"/>
        </a:p>
      </dsp:txBody>
      <dsp:txXfrm>
        <a:off x="32784" y="1241226"/>
        <a:ext cx="8164032" cy="606012"/>
      </dsp:txXfrm>
    </dsp:sp>
    <dsp:sp modelId="{CD1F462A-8EDA-434D-9342-2C73FCF9D894}">
      <dsp:nvSpPr>
        <dsp:cNvPr id="0" name=""/>
        <dsp:cNvSpPr/>
      </dsp:nvSpPr>
      <dsp:spPr>
        <a:xfrm>
          <a:off x="0" y="1927191"/>
          <a:ext cx="8229600" cy="67158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NÁZEV : VY_42_INOVACE_MATEMATIKA 5_20. Tabulky</a:t>
          </a:r>
          <a:endParaRPr lang="cs-CZ" sz="2800" kern="1200" dirty="0"/>
        </a:p>
      </dsp:txBody>
      <dsp:txXfrm>
        <a:off x="32784" y="1959975"/>
        <a:ext cx="8164032" cy="606012"/>
      </dsp:txXfrm>
    </dsp:sp>
    <dsp:sp modelId="{7ED2BFF5-562D-448B-A2B3-EA637190C721}">
      <dsp:nvSpPr>
        <dsp:cNvPr id="0" name=""/>
        <dsp:cNvSpPr/>
      </dsp:nvSpPr>
      <dsp:spPr>
        <a:xfrm>
          <a:off x="0" y="2679411"/>
          <a:ext cx="8229600" cy="671580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TÉMA :Tabulky</a:t>
          </a:r>
          <a:endParaRPr lang="cs-CZ" sz="2800" kern="1200" dirty="0"/>
        </a:p>
      </dsp:txBody>
      <dsp:txXfrm>
        <a:off x="32784" y="2712195"/>
        <a:ext cx="8164032" cy="606012"/>
      </dsp:txXfrm>
    </dsp:sp>
    <dsp:sp modelId="{162EBC16-4716-472B-9EB3-0A62D1C8E8FB}">
      <dsp:nvSpPr>
        <dsp:cNvPr id="0" name=""/>
        <dsp:cNvSpPr/>
      </dsp:nvSpPr>
      <dsp:spPr>
        <a:xfrm>
          <a:off x="0" y="3431631"/>
          <a:ext cx="8229600" cy="67158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ČÍSLO PROJEKTU : CZ.1.07/1.4.00/21.2349</a:t>
          </a:r>
          <a:endParaRPr lang="cs-CZ" sz="2800" kern="1200" dirty="0"/>
        </a:p>
      </dsp:txBody>
      <dsp:txXfrm>
        <a:off x="32784" y="3464415"/>
        <a:ext cx="8164032" cy="606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083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410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31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795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723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536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054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393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492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617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714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C34550-03A7-4E6F-A6E3-8209E8789F8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B4F114-5AEB-4056-BC92-F5BD8CDD71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6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86848960"/>
              </p:ext>
            </p:extLst>
          </p:nvPr>
        </p:nvGraphicFramePr>
        <p:xfrm>
          <a:off x="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6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abulky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5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8901855"/>
              </p:ext>
            </p:extLst>
          </p:nvPr>
        </p:nvGraphicFramePr>
        <p:xfrm>
          <a:off x="2560638" y="1166813"/>
          <a:ext cx="4021815" cy="45259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450309"/>
              </a:tblGrid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90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91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92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93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94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95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96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97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98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99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>
                          <a:effectLst/>
                        </a:rPr>
                        <a:t>100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1" name="Nadpis 2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si tabulku nahlas:</a:t>
            </a:r>
            <a:endParaRPr lang="cs-CZ" dirty="0"/>
          </a:p>
        </p:txBody>
      </p:sp>
      <p:sp>
        <p:nvSpPr>
          <p:cNvPr id="22" name="Zástupný symbol pro obsah 2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71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405483"/>
              </p:ext>
            </p:extLst>
          </p:nvPr>
        </p:nvGraphicFramePr>
        <p:xfrm>
          <a:off x="2560638" y="1196751"/>
          <a:ext cx="4021815" cy="449602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450309"/>
              </a:tblGrid>
              <a:tr h="422657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 dirty="0">
                          <a:effectLst/>
                        </a:rPr>
                        <a:t>1</a:t>
                      </a:r>
                      <a:endParaRPr lang="cs-CZ" sz="2000" b="0" i="0" u="none" strike="noStrike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 dirty="0">
                          <a:effectLst/>
                        </a:rPr>
                        <a:t> </a:t>
                      </a:r>
                      <a:endParaRPr lang="cs-CZ" sz="2000" b="0" i="0" u="none" strike="noStrike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 dirty="0">
                          <a:effectLst/>
                        </a:rPr>
                        <a:t>3</a:t>
                      </a:r>
                      <a:endParaRPr lang="cs-CZ" sz="2000" b="0" i="0" u="none" strike="noStrike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9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10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11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12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13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14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15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16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18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19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20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21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22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23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25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26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27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28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 dirty="0">
                          <a:effectLst/>
                        </a:rPr>
                        <a:t>29</a:t>
                      </a:r>
                      <a:endParaRPr lang="cs-CZ" sz="2000" b="0" i="0" u="none" strike="noStrike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 dirty="0">
                          <a:effectLst/>
                        </a:rPr>
                        <a:t>30</a:t>
                      </a:r>
                      <a:endParaRPr lang="cs-CZ" sz="2000" b="0" i="0" u="none" strike="noStrike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31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32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33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34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35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36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37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 dirty="0">
                          <a:effectLst/>
                        </a:rPr>
                        <a:t>38</a:t>
                      </a:r>
                      <a:endParaRPr lang="cs-CZ" sz="2000" b="0" i="0" u="none" strike="noStrike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40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41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42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43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44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45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47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48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49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50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51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52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53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54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55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56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57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59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60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61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62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63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64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66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67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68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69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70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71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72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74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75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76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77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78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79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80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81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82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83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84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85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86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88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89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90</a:t>
                      </a:r>
                      <a:endParaRPr lang="cs-CZ" sz="20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91</a:t>
                      </a:r>
                      <a:endParaRPr lang="cs-CZ" sz="18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92</a:t>
                      </a:r>
                      <a:endParaRPr lang="cs-CZ" sz="18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93</a:t>
                      </a:r>
                      <a:endParaRPr lang="cs-CZ" sz="18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 </a:t>
                      </a:r>
                      <a:endParaRPr lang="cs-CZ" sz="18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95</a:t>
                      </a:r>
                      <a:endParaRPr lang="cs-CZ" sz="18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96</a:t>
                      </a:r>
                      <a:endParaRPr lang="cs-CZ" sz="18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>
                          <a:effectLst/>
                        </a:rPr>
                        <a:t>97</a:t>
                      </a:r>
                      <a:endParaRPr lang="cs-CZ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98</a:t>
                      </a:r>
                      <a:endParaRPr lang="cs-CZ" sz="18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99</a:t>
                      </a:r>
                      <a:endParaRPr lang="cs-CZ" sz="1800" b="0" i="0" u="none" strike="noStrike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>
                          <a:effectLst/>
                        </a:rPr>
                        <a:t>100</a:t>
                      </a:r>
                      <a:endParaRPr lang="cs-CZ" sz="1800" b="0" i="0" u="none" strike="noStrike" dirty="0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 chybějící čísla: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Pěticípá hvězda 4"/>
          <p:cNvSpPr/>
          <p:nvPr/>
        </p:nvSpPr>
        <p:spPr>
          <a:xfrm>
            <a:off x="7395476" y="4941168"/>
            <a:ext cx="1424996" cy="1778496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850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4561456"/>
              </p:ext>
            </p:extLst>
          </p:nvPr>
        </p:nvGraphicFramePr>
        <p:xfrm>
          <a:off x="2560638" y="1166813"/>
          <a:ext cx="4021815" cy="45259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450309"/>
              </a:tblGrid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 dirty="0">
                          <a:effectLst/>
                        </a:rPr>
                        <a:t>1</a:t>
                      </a:r>
                      <a:endParaRPr lang="cs-CZ" sz="2000" b="0" i="0" u="none" strike="noStrike" dirty="0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 dirty="0">
                          <a:effectLst/>
                        </a:rPr>
                        <a:t>10</a:t>
                      </a:r>
                      <a:endParaRPr lang="cs-CZ" sz="2000" b="0" i="0" u="none" strike="noStrike" dirty="0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11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12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14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16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17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18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19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20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21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22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23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25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26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27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28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29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30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31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32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33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35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36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38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39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40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41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42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43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44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47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48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49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50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51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53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54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55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57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58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59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60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62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63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64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66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67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68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69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70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71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72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74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75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76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77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78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80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81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82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84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85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86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88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89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90</a:t>
                      </a:r>
                      <a:endParaRPr lang="cs-CZ" sz="20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91</a:t>
                      </a:r>
                      <a:endParaRPr lang="cs-CZ" sz="18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92</a:t>
                      </a:r>
                      <a:endParaRPr lang="cs-CZ" sz="18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93</a:t>
                      </a:r>
                      <a:endParaRPr lang="cs-CZ" sz="18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94</a:t>
                      </a:r>
                      <a:endParaRPr lang="cs-CZ" sz="18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95</a:t>
                      </a:r>
                      <a:endParaRPr lang="cs-CZ" sz="18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96</a:t>
                      </a:r>
                      <a:endParaRPr lang="cs-CZ" sz="18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97</a:t>
                      </a:r>
                      <a:endParaRPr lang="cs-CZ" sz="18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98</a:t>
                      </a:r>
                      <a:endParaRPr lang="cs-CZ" sz="18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 </a:t>
                      </a:r>
                      <a:endParaRPr lang="cs-CZ" sz="1800" b="0" i="0" u="none" strike="noStrike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 </a:t>
                      </a:r>
                      <a:endParaRPr lang="cs-CZ" sz="1800" b="0" i="0" u="none" strike="noStrike" dirty="0">
                        <a:solidFill>
                          <a:srgbClr val="632523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čísla: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7308304" y="4869160"/>
            <a:ext cx="1490464" cy="1418456"/>
          </a:xfrm>
          <a:prstGeom prst="star5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019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4406504"/>
              </p:ext>
            </p:extLst>
          </p:nvPr>
        </p:nvGraphicFramePr>
        <p:xfrm>
          <a:off x="2560638" y="1166813"/>
          <a:ext cx="4021815" cy="45259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396834"/>
                <a:gridCol w="450309"/>
              </a:tblGrid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19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29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39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48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59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68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73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77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79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80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81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82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84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85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86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88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2000" u="none" strike="noStrike">
                          <a:effectLst/>
                        </a:rPr>
                        <a:t>89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u="none" strike="noStrike">
                          <a:effectLst/>
                        </a:rPr>
                        <a:t> </a:t>
                      </a:r>
                      <a:endParaRPr lang="cs-CZ" sz="20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452596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 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92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93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94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 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96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97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 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>
                          <a:effectLst/>
                        </a:rPr>
                        <a:t>99</a:t>
                      </a:r>
                      <a:endParaRPr lang="cs-CZ" sz="18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>
                          <a:effectLst/>
                        </a:rPr>
                        <a:t>100</a:t>
                      </a:r>
                      <a:endParaRPr lang="cs-CZ" sz="18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8497" marR="8497" marT="8497" marB="0" anchor="b"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čísla: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ěticípá hvězda 6"/>
          <p:cNvSpPr/>
          <p:nvPr/>
        </p:nvSpPr>
        <p:spPr>
          <a:xfrm>
            <a:off x="7092280" y="4365104"/>
            <a:ext cx="1778496" cy="177849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239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materiál je určen pro žáky 2.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79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</TotalTime>
  <Words>395</Words>
  <Application>Microsoft Office PowerPoint</Application>
  <PresentationFormat>Předvádění na obrazovce (4:3)</PresentationFormat>
  <Paragraphs>411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Tabulky</vt:lpstr>
      <vt:lpstr>Přečti si tabulku nahlas:</vt:lpstr>
      <vt:lpstr>Doplňuj chybějící čísla:</vt:lpstr>
      <vt:lpstr>Doplň chybějící čísla:</vt:lpstr>
      <vt:lpstr>Doplň chybějící čísla: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tabulky</dc:title>
  <dc:creator>Hana Slavíková</dc:creator>
  <cp:lastModifiedBy>Hana Slavíková</cp:lastModifiedBy>
  <cp:revision>13</cp:revision>
  <dcterms:created xsi:type="dcterms:W3CDTF">2011-11-21T18:08:53Z</dcterms:created>
  <dcterms:modified xsi:type="dcterms:W3CDTF">2012-02-12T19:14:43Z</dcterms:modified>
</cp:coreProperties>
</file>