
<file path=[Content_Types].xml><?xml version="1.0" encoding="utf-8"?>
<Types xmlns="http://schemas.openxmlformats.org/package/2006/content-types">
  <Default Extension="tmp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9" r:id="rId3"/>
    <p:sldId id="257" r:id="rId4"/>
    <p:sldId id="260" r:id="rId5"/>
    <p:sldId id="261" r:id="rId6"/>
    <p:sldId id="265" r:id="rId7"/>
    <p:sldId id="263" r:id="rId8"/>
    <p:sldId id="262" r:id="rId9"/>
    <p:sldId id="264" r:id="rId10"/>
    <p:sldId id="266" r:id="rId11"/>
    <p:sldId id="267" r:id="rId12"/>
    <p:sldId id="268" r:id="rId13"/>
    <p:sldId id="269" r:id="rId14"/>
    <p:sldId id="258" r:id="rId15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 varScale="1">
        <p:scale>
          <a:sx n="92" d="100"/>
          <a:sy n="92" d="100"/>
        </p:scale>
        <p:origin x="-756" y="-96"/>
      </p:cViewPr>
      <p:guideLst>
        <p:guide orient="horz" pos="162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Rounded Rectangle 15"/>
          <p:cNvSpPr/>
          <p:nvPr/>
        </p:nvSpPr>
        <p:spPr>
          <a:xfrm>
            <a:off x="228600" y="171450"/>
            <a:ext cx="8695944" cy="452628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7" name="Group 9"/>
          <p:cNvGrpSpPr>
            <a:grpSpLocks noChangeAspect="1"/>
          </p:cNvGrpSpPr>
          <p:nvPr/>
        </p:nvGrpSpPr>
        <p:grpSpPr bwMode="hidden">
          <a:xfrm>
            <a:off x="211665" y="4015472"/>
            <a:ext cx="8723376" cy="998685"/>
            <a:chOff x="-3905250" y="4294188"/>
            <a:chExt cx="13011150" cy="1892300"/>
          </a:xfrm>
        </p:grpSpPr>
        <p:sp>
          <p:nvSpPr>
            <p:cNvPr id="11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4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5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1200150"/>
            <a:ext cx="7772400" cy="1335081"/>
          </a:xfrm>
        </p:spPr>
        <p:txBody>
          <a:bodyPr anchor="b">
            <a:normAutofit/>
          </a:bodyPr>
          <a:lstStyle>
            <a:lvl1pPr>
              <a:defRPr sz="440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2667001"/>
            <a:ext cx="6400800" cy="1104900"/>
          </a:xfrm>
        </p:spPr>
        <p:txBody>
          <a:bodyPr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E1B9-E7CB-403E-BA44-C895168B195B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B107-F037-496E-B072-D4F74FC46C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E1B9-E7CB-403E-BA44-C895168B195B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B107-F037-496E-B072-D4F74FC46C54}" type="slidenum">
              <a:rPr lang="cs-CZ" smtClean="0"/>
              <a:t>‹#›</a:t>
            </a:fld>
            <a:endParaRPr lang="cs-CZ"/>
          </a:p>
        </p:txBody>
      </p:sp>
      <p:sp>
        <p:nvSpPr>
          <p:cNvPr id="7" name="Title 6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171450"/>
            <a:ext cx="8695944" cy="3552444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Freeform 14"/>
          <p:cNvSpPr>
            <a:spLocks/>
          </p:cNvSpPr>
          <p:nvPr/>
        </p:nvSpPr>
        <p:spPr bwMode="hidden">
          <a:xfrm>
            <a:off x="6047439" y="3152694"/>
            <a:ext cx="2876429" cy="535520"/>
          </a:xfrm>
          <a:custGeom>
            <a:avLst/>
            <a:gdLst/>
            <a:ahLst/>
            <a:cxnLst>
              <a:cxn ang="0">
                <a:pos x="2700" y="0"/>
              </a:cxn>
              <a:cxn ang="0">
                <a:pos x="2700" y="0"/>
              </a:cxn>
              <a:cxn ang="0">
                <a:pos x="2586" y="18"/>
              </a:cxn>
              <a:cxn ang="0">
                <a:pos x="2470" y="38"/>
              </a:cxn>
              <a:cxn ang="0">
                <a:pos x="2352" y="60"/>
              </a:cxn>
              <a:cxn ang="0">
                <a:pos x="2230" y="82"/>
              </a:cxn>
              <a:cxn ang="0">
                <a:pos x="2106" y="108"/>
              </a:cxn>
              <a:cxn ang="0">
                <a:pos x="1978" y="134"/>
              </a:cxn>
              <a:cxn ang="0">
                <a:pos x="1848" y="164"/>
              </a:cxn>
              <a:cxn ang="0">
                <a:pos x="1714" y="194"/>
              </a:cxn>
              <a:cxn ang="0">
                <a:pos x="1714" y="194"/>
              </a:cxn>
              <a:cxn ang="0">
                <a:pos x="1472" y="252"/>
              </a:cxn>
              <a:cxn ang="0">
                <a:pos x="1236" y="304"/>
              </a:cxn>
              <a:cxn ang="0">
                <a:pos x="1010" y="352"/>
              </a:cxn>
              <a:cxn ang="0">
                <a:pos x="792" y="398"/>
              </a:cxn>
              <a:cxn ang="0">
                <a:pos x="584" y="438"/>
              </a:cxn>
              <a:cxn ang="0">
                <a:pos x="382" y="474"/>
              </a:cxn>
              <a:cxn ang="0">
                <a:pos x="188" y="508"/>
              </a:cxn>
              <a:cxn ang="0">
                <a:pos x="0" y="538"/>
              </a:cxn>
              <a:cxn ang="0">
                <a:pos x="0" y="538"/>
              </a:cxn>
              <a:cxn ang="0">
                <a:pos x="130" y="556"/>
              </a:cxn>
              <a:cxn ang="0">
                <a:pos x="254" y="572"/>
              </a:cxn>
              <a:cxn ang="0">
                <a:pos x="374" y="586"/>
              </a:cxn>
              <a:cxn ang="0">
                <a:pos x="492" y="598"/>
              </a:cxn>
              <a:cxn ang="0">
                <a:pos x="606" y="610"/>
              </a:cxn>
              <a:cxn ang="0">
                <a:pos x="716" y="618"/>
              </a:cxn>
              <a:cxn ang="0">
                <a:pos x="822" y="626"/>
              </a:cxn>
              <a:cxn ang="0">
                <a:pos x="926" y="632"/>
              </a:cxn>
              <a:cxn ang="0">
                <a:pos x="1028" y="636"/>
              </a:cxn>
              <a:cxn ang="0">
                <a:pos x="1126" y="638"/>
              </a:cxn>
              <a:cxn ang="0">
                <a:pos x="1220" y="640"/>
              </a:cxn>
              <a:cxn ang="0">
                <a:pos x="1312" y="640"/>
              </a:cxn>
              <a:cxn ang="0">
                <a:pos x="1402" y="638"/>
              </a:cxn>
              <a:cxn ang="0">
                <a:pos x="1490" y="636"/>
              </a:cxn>
              <a:cxn ang="0">
                <a:pos x="1574" y="632"/>
              </a:cxn>
              <a:cxn ang="0">
                <a:pos x="1656" y="626"/>
              </a:cxn>
              <a:cxn ang="0">
                <a:pos x="1734" y="620"/>
              </a:cxn>
              <a:cxn ang="0">
                <a:pos x="1812" y="612"/>
              </a:cxn>
              <a:cxn ang="0">
                <a:pos x="1886" y="602"/>
              </a:cxn>
              <a:cxn ang="0">
                <a:pos x="1960" y="592"/>
              </a:cxn>
              <a:cxn ang="0">
                <a:pos x="2030" y="580"/>
              </a:cxn>
              <a:cxn ang="0">
                <a:pos x="2100" y="568"/>
              </a:cxn>
              <a:cxn ang="0">
                <a:pos x="2166" y="554"/>
              </a:cxn>
              <a:cxn ang="0">
                <a:pos x="2232" y="540"/>
              </a:cxn>
              <a:cxn ang="0">
                <a:pos x="2296" y="524"/>
              </a:cxn>
              <a:cxn ang="0">
                <a:pos x="2358" y="508"/>
              </a:cxn>
              <a:cxn ang="0">
                <a:pos x="2418" y="490"/>
              </a:cxn>
              <a:cxn ang="0">
                <a:pos x="2478" y="472"/>
              </a:cxn>
              <a:cxn ang="0">
                <a:pos x="2592" y="432"/>
              </a:cxn>
              <a:cxn ang="0">
                <a:pos x="2702" y="390"/>
              </a:cxn>
              <a:cxn ang="0">
                <a:pos x="2702" y="390"/>
              </a:cxn>
              <a:cxn ang="0">
                <a:pos x="2706" y="388"/>
              </a:cxn>
              <a:cxn ang="0">
                <a:pos x="2706" y="388"/>
              </a:cxn>
              <a:cxn ang="0">
                <a:pos x="2706" y="0"/>
              </a:cxn>
              <a:cxn ang="0">
                <a:pos x="2706" y="0"/>
              </a:cxn>
              <a:cxn ang="0">
                <a:pos x="2700" y="0"/>
              </a:cxn>
              <a:cxn ang="0">
                <a:pos x="2700" y="0"/>
              </a:cxn>
            </a:cxnLst>
            <a:rect l="0" t="0" r="r" b="b"/>
            <a:pathLst>
              <a:path w="2706" h="640">
                <a:moveTo>
                  <a:pt x="2700" y="0"/>
                </a:moveTo>
                <a:lnTo>
                  <a:pt x="2700" y="0"/>
                </a:lnTo>
                <a:lnTo>
                  <a:pt x="2586" y="18"/>
                </a:lnTo>
                <a:lnTo>
                  <a:pt x="2470" y="38"/>
                </a:lnTo>
                <a:lnTo>
                  <a:pt x="2352" y="60"/>
                </a:lnTo>
                <a:lnTo>
                  <a:pt x="2230" y="82"/>
                </a:lnTo>
                <a:lnTo>
                  <a:pt x="2106" y="108"/>
                </a:lnTo>
                <a:lnTo>
                  <a:pt x="1978" y="134"/>
                </a:lnTo>
                <a:lnTo>
                  <a:pt x="1848" y="164"/>
                </a:lnTo>
                <a:lnTo>
                  <a:pt x="1714" y="194"/>
                </a:lnTo>
                <a:lnTo>
                  <a:pt x="1714" y="194"/>
                </a:lnTo>
                <a:lnTo>
                  <a:pt x="1472" y="252"/>
                </a:lnTo>
                <a:lnTo>
                  <a:pt x="1236" y="304"/>
                </a:lnTo>
                <a:lnTo>
                  <a:pt x="1010" y="352"/>
                </a:lnTo>
                <a:lnTo>
                  <a:pt x="792" y="398"/>
                </a:lnTo>
                <a:lnTo>
                  <a:pt x="584" y="438"/>
                </a:lnTo>
                <a:lnTo>
                  <a:pt x="382" y="474"/>
                </a:lnTo>
                <a:lnTo>
                  <a:pt x="188" y="508"/>
                </a:lnTo>
                <a:lnTo>
                  <a:pt x="0" y="538"/>
                </a:lnTo>
                <a:lnTo>
                  <a:pt x="0" y="538"/>
                </a:lnTo>
                <a:lnTo>
                  <a:pt x="130" y="556"/>
                </a:lnTo>
                <a:lnTo>
                  <a:pt x="254" y="572"/>
                </a:lnTo>
                <a:lnTo>
                  <a:pt x="374" y="586"/>
                </a:lnTo>
                <a:lnTo>
                  <a:pt x="492" y="598"/>
                </a:lnTo>
                <a:lnTo>
                  <a:pt x="606" y="610"/>
                </a:lnTo>
                <a:lnTo>
                  <a:pt x="716" y="618"/>
                </a:lnTo>
                <a:lnTo>
                  <a:pt x="822" y="626"/>
                </a:lnTo>
                <a:lnTo>
                  <a:pt x="926" y="632"/>
                </a:lnTo>
                <a:lnTo>
                  <a:pt x="1028" y="636"/>
                </a:lnTo>
                <a:lnTo>
                  <a:pt x="1126" y="638"/>
                </a:lnTo>
                <a:lnTo>
                  <a:pt x="1220" y="640"/>
                </a:lnTo>
                <a:lnTo>
                  <a:pt x="1312" y="640"/>
                </a:lnTo>
                <a:lnTo>
                  <a:pt x="1402" y="638"/>
                </a:lnTo>
                <a:lnTo>
                  <a:pt x="1490" y="636"/>
                </a:lnTo>
                <a:lnTo>
                  <a:pt x="1574" y="632"/>
                </a:lnTo>
                <a:lnTo>
                  <a:pt x="1656" y="626"/>
                </a:lnTo>
                <a:lnTo>
                  <a:pt x="1734" y="620"/>
                </a:lnTo>
                <a:lnTo>
                  <a:pt x="1812" y="612"/>
                </a:lnTo>
                <a:lnTo>
                  <a:pt x="1886" y="602"/>
                </a:lnTo>
                <a:lnTo>
                  <a:pt x="1960" y="592"/>
                </a:lnTo>
                <a:lnTo>
                  <a:pt x="2030" y="580"/>
                </a:lnTo>
                <a:lnTo>
                  <a:pt x="2100" y="568"/>
                </a:lnTo>
                <a:lnTo>
                  <a:pt x="2166" y="554"/>
                </a:lnTo>
                <a:lnTo>
                  <a:pt x="2232" y="540"/>
                </a:lnTo>
                <a:lnTo>
                  <a:pt x="2296" y="524"/>
                </a:lnTo>
                <a:lnTo>
                  <a:pt x="2358" y="508"/>
                </a:lnTo>
                <a:lnTo>
                  <a:pt x="2418" y="490"/>
                </a:lnTo>
                <a:lnTo>
                  <a:pt x="2478" y="472"/>
                </a:lnTo>
                <a:lnTo>
                  <a:pt x="2592" y="432"/>
                </a:lnTo>
                <a:lnTo>
                  <a:pt x="2702" y="390"/>
                </a:lnTo>
                <a:lnTo>
                  <a:pt x="2702" y="390"/>
                </a:lnTo>
                <a:lnTo>
                  <a:pt x="2706" y="388"/>
                </a:lnTo>
                <a:lnTo>
                  <a:pt x="2706" y="388"/>
                </a:lnTo>
                <a:lnTo>
                  <a:pt x="2706" y="0"/>
                </a:lnTo>
                <a:lnTo>
                  <a:pt x="2706" y="0"/>
                </a:lnTo>
                <a:lnTo>
                  <a:pt x="2700" y="0"/>
                </a:lnTo>
                <a:lnTo>
                  <a:pt x="2700" y="0"/>
                </a:lnTo>
                <a:close/>
              </a:path>
            </a:pathLst>
          </a:custGeom>
          <a:solidFill>
            <a:schemeClr val="bg2">
              <a:alpha val="29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0" name="Freeform 18"/>
          <p:cNvSpPr>
            <a:spLocks/>
          </p:cNvSpPr>
          <p:nvPr/>
        </p:nvSpPr>
        <p:spPr bwMode="hidden">
          <a:xfrm>
            <a:off x="2619320" y="3056467"/>
            <a:ext cx="5544515" cy="637604"/>
          </a:xfrm>
          <a:custGeom>
            <a:avLst/>
            <a:gdLst/>
            <a:ahLst/>
            <a:cxnLst>
              <a:cxn ang="0">
                <a:pos x="5216" y="714"/>
              </a:cxn>
              <a:cxn ang="0">
                <a:pos x="4984" y="686"/>
              </a:cxn>
              <a:cxn ang="0">
                <a:pos x="4478" y="610"/>
              </a:cxn>
              <a:cxn ang="0">
                <a:pos x="3914" y="508"/>
              </a:cxn>
              <a:cxn ang="0">
                <a:pos x="3286" y="374"/>
              </a:cxn>
              <a:cxn ang="0">
                <a:pos x="2946" y="296"/>
              </a:cxn>
              <a:cxn ang="0">
                <a:pos x="2682" y="236"/>
              </a:cxn>
              <a:cxn ang="0">
                <a:pos x="2430" y="184"/>
              </a:cxn>
              <a:cxn ang="0">
                <a:pos x="2190" y="140"/>
              </a:cxn>
              <a:cxn ang="0">
                <a:pos x="1960" y="102"/>
              </a:cxn>
              <a:cxn ang="0">
                <a:pos x="1740" y="72"/>
              </a:cxn>
              <a:cxn ang="0">
                <a:pos x="1334" y="28"/>
              </a:cxn>
              <a:cxn ang="0">
                <a:pos x="970" y="4"/>
              </a:cxn>
              <a:cxn ang="0">
                <a:pos x="644" y="0"/>
              </a:cxn>
              <a:cxn ang="0">
                <a:pos x="358" y="10"/>
              </a:cxn>
              <a:cxn ang="0">
                <a:pos x="110" y="32"/>
              </a:cxn>
              <a:cxn ang="0">
                <a:pos x="0" y="48"/>
              </a:cxn>
              <a:cxn ang="0">
                <a:pos x="314" y="86"/>
              </a:cxn>
              <a:cxn ang="0">
                <a:pos x="652" y="140"/>
              </a:cxn>
              <a:cxn ang="0">
                <a:pos x="1014" y="210"/>
              </a:cxn>
              <a:cxn ang="0">
                <a:pos x="1402" y="296"/>
              </a:cxn>
              <a:cxn ang="0">
                <a:pos x="1756" y="378"/>
              </a:cxn>
              <a:cxn ang="0">
                <a:pos x="2408" y="516"/>
              </a:cxn>
              <a:cxn ang="0">
                <a:pos x="2708" y="572"/>
              </a:cxn>
              <a:cxn ang="0">
                <a:pos x="2992" y="620"/>
              </a:cxn>
              <a:cxn ang="0">
                <a:pos x="3260" y="662"/>
              </a:cxn>
              <a:cxn ang="0">
                <a:pos x="3512" y="694"/>
              </a:cxn>
              <a:cxn ang="0">
                <a:pos x="3750" y="722"/>
              </a:cxn>
              <a:cxn ang="0">
                <a:pos x="3974" y="740"/>
              </a:cxn>
              <a:cxn ang="0">
                <a:pos x="4184" y="754"/>
              </a:cxn>
              <a:cxn ang="0">
                <a:pos x="4384" y="762"/>
              </a:cxn>
              <a:cxn ang="0">
                <a:pos x="4570" y="762"/>
              </a:cxn>
              <a:cxn ang="0">
                <a:pos x="4746" y="758"/>
              </a:cxn>
              <a:cxn ang="0">
                <a:pos x="4912" y="748"/>
              </a:cxn>
              <a:cxn ang="0">
                <a:pos x="5068" y="732"/>
              </a:cxn>
              <a:cxn ang="0">
                <a:pos x="5216" y="714"/>
              </a:cxn>
            </a:cxnLst>
            <a:rect l="0" t="0" r="r" b="b"/>
            <a:pathLst>
              <a:path w="5216" h="762">
                <a:moveTo>
                  <a:pt x="5216" y="714"/>
                </a:moveTo>
                <a:lnTo>
                  <a:pt x="5216" y="714"/>
                </a:lnTo>
                <a:lnTo>
                  <a:pt x="5102" y="700"/>
                </a:lnTo>
                <a:lnTo>
                  <a:pt x="4984" y="686"/>
                </a:lnTo>
                <a:lnTo>
                  <a:pt x="4738" y="652"/>
                </a:lnTo>
                <a:lnTo>
                  <a:pt x="4478" y="610"/>
                </a:lnTo>
                <a:lnTo>
                  <a:pt x="4204" y="564"/>
                </a:lnTo>
                <a:lnTo>
                  <a:pt x="3914" y="508"/>
                </a:lnTo>
                <a:lnTo>
                  <a:pt x="3608" y="446"/>
                </a:lnTo>
                <a:lnTo>
                  <a:pt x="3286" y="374"/>
                </a:lnTo>
                <a:lnTo>
                  <a:pt x="2946" y="296"/>
                </a:lnTo>
                <a:lnTo>
                  <a:pt x="2946" y="296"/>
                </a:lnTo>
                <a:lnTo>
                  <a:pt x="2812" y="266"/>
                </a:lnTo>
                <a:lnTo>
                  <a:pt x="2682" y="236"/>
                </a:lnTo>
                <a:lnTo>
                  <a:pt x="2556" y="210"/>
                </a:lnTo>
                <a:lnTo>
                  <a:pt x="2430" y="184"/>
                </a:lnTo>
                <a:lnTo>
                  <a:pt x="2308" y="162"/>
                </a:lnTo>
                <a:lnTo>
                  <a:pt x="2190" y="140"/>
                </a:lnTo>
                <a:lnTo>
                  <a:pt x="2074" y="120"/>
                </a:lnTo>
                <a:lnTo>
                  <a:pt x="1960" y="102"/>
                </a:lnTo>
                <a:lnTo>
                  <a:pt x="1850" y="86"/>
                </a:lnTo>
                <a:lnTo>
                  <a:pt x="1740" y="72"/>
                </a:lnTo>
                <a:lnTo>
                  <a:pt x="1532" y="46"/>
                </a:lnTo>
                <a:lnTo>
                  <a:pt x="1334" y="28"/>
                </a:lnTo>
                <a:lnTo>
                  <a:pt x="1148" y="14"/>
                </a:lnTo>
                <a:lnTo>
                  <a:pt x="970" y="4"/>
                </a:lnTo>
                <a:lnTo>
                  <a:pt x="802" y="0"/>
                </a:lnTo>
                <a:lnTo>
                  <a:pt x="644" y="0"/>
                </a:lnTo>
                <a:lnTo>
                  <a:pt x="496" y="4"/>
                </a:lnTo>
                <a:lnTo>
                  <a:pt x="358" y="10"/>
                </a:lnTo>
                <a:lnTo>
                  <a:pt x="230" y="20"/>
                </a:lnTo>
                <a:lnTo>
                  <a:pt x="110" y="32"/>
                </a:lnTo>
                <a:lnTo>
                  <a:pt x="0" y="48"/>
                </a:lnTo>
                <a:lnTo>
                  <a:pt x="0" y="48"/>
                </a:lnTo>
                <a:lnTo>
                  <a:pt x="154" y="66"/>
                </a:lnTo>
                <a:lnTo>
                  <a:pt x="314" y="86"/>
                </a:lnTo>
                <a:lnTo>
                  <a:pt x="480" y="112"/>
                </a:lnTo>
                <a:lnTo>
                  <a:pt x="652" y="140"/>
                </a:lnTo>
                <a:lnTo>
                  <a:pt x="830" y="174"/>
                </a:lnTo>
                <a:lnTo>
                  <a:pt x="1014" y="210"/>
                </a:lnTo>
                <a:lnTo>
                  <a:pt x="1206" y="250"/>
                </a:lnTo>
                <a:lnTo>
                  <a:pt x="1402" y="296"/>
                </a:lnTo>
                <a:lnTo>
                  <a:pt x="1402" y="296"/>
                </a:lnTo>
                <a:lnTo>
                  <a:pt x="1756" y="378"/>
                </a:lnTo>
                <a:lnTo>
                  <a:pt x="2092" y="450"/>
                </a:lnTo>
                <a:lnTo>
                  <a:pt x="2408" y="516"/>
                </a:lnTo>
                <a:lnTo>
                  <a:pt x="2562" y="544"/>
                </a:lnTo>
                <a:lnTo>
                  <a:pt x="2708" y="572"/>
                </a:lnTo>
                <a:lnTo>
                  <a:pt x="2852" y="598"/>
                </a:lnTo>
                <a:lnTo>
                  <a:pt x="2992" y="620"/>
                </a:lnTo>
                <a:lnTo>
                  <a:pt x="3128" y="642"/>
                </a:lnTo>
                <a:lnTo>
                  <a:pt x="3260" y="662"/>
                </a:lnTo>
                <a:lnTo>
                  <a:pt x="3388" y="678"/>
                </a:lnTo>
                <a:lnTo>
                  <a:pt x="3512" y="694"/>
                </a:lnTo>
                <a:lnTo>
                  <a:pt x="3632" y="708"/>
                </a:lnTo>
                <a:lnTo>
                  <a:pt x="3750" y="722"/>
                </a:lnTo>
                <a:lnTo>
                  <a:pt x="3864" y="732"/>
                </a:lnTo>
                <a:lnTo>
                  <a:pt x="3974" y="740"/>
                </a:lnTo>
                <a:lnTo>
                  <a:pt x="4080" y="748"/>
                </a:lnTo>
                <a:lnTo>
                  <a:pt x="4184" y="754"/>
                </a:lnTo>
                <a:lnTo>
                  <a:pt x="4286" y="758"/>
                </a:lnTo>
                <a:lnTo>
                  <a:pt x="4384" y="762"/>
                </a:lnTo>
                <a:lnTo>
                  <a:pt x="4478" y="762"/>
                </a:lnTo>
                <a:lnTo>
                  <a:pt x="4570" y="762"/>
                </a:lnTo>
                <a:lnTo>
                  <a:pt x="4660" y="760"/>
                </a:lnTo>
                <a:lnTo>
                  <a:pt x="4746" y="758"/>
                </a:lnTo>
                <a:lnTo>
                  <a:pt x="4830" y="754"/>
                </a:lnTo>
                <a:lnTo>
                  <a:pt x="4912" y="748"/>
                </a:lnTo>
                <a:lnTo>
                  <a:pt x="4992" y="740"/>
                </a:lnTo>
                <a:lnTo>
                  <a:pt x="5068" y="732"/>
                </a:lnTo>
                <a:lnTo>
                  <a:pt x="5144" y="724"/>
                </a:lnTo>
                <a:lnTo>
                  <a:pt x="5216" y="714"/>
                </a:lnTo>
                <a:lnTo>
                  <a:pt x="5216" y="714"/>
                </a:lnTo>
                <a:close/>
              </a:path>
            </a:pathLst>
          </a:custGeom>
          <a:solidFill>
            <a:schemeClr val="bg2">
              <a:alpha val="40000"/>
            </a:schemeClr>
          </a:solidFill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1" name="Freeform 22"/>
          <p:cNvSpPr>
            <a:spLocks/>
          </p:cNvSpPr>
          <p:nvPr/>
        </p:nvSpPr>
        <p:spPr bwMode="hidden">
          <a:xfrm>
            <a:off x="2828728" y="3065672"/>
            <a:ext cx="5467980" cy="580704"/>
          </a:xfrm>
          <a:custGeom>
            <a:avLst/>
            <a:gdLst/>
            <a:ahLst/>
            <a:cxnLst>
              <a:cxn ang="0">
                <a:pos x="0" y="70"/>
              </a:cxn>
              <a:cxn ang="0">
                <a:pos x="0" y="70"/>
              </a:cxn>
              <a:cxn ang="0">
                <a:pos x="18" y="66"/>
              </a:cxn>
              <a:cxn ang="0">
                <a:pos x="72" y="56"/>
              </a:cxn>
              <a:cxn ang="0">
                <a:pos x="164" y="42"/>
              </a:cxn>
              <a:cxn ang="0">
                <a:pos x="224" y="34"/>
              </a:cxn>
              <a:cxn ang="0">
                <a:pos x="294" y="26"/>
              </a:cxn>
              <a:cxn ang="0">
                <a:pos x="372" y="20"/>
              </a:cxn>
              <a:cxn ang="0">
                <a:pos x="462" y="14"/>
              </a:cxn>
              <a:cxn ang="0">
                <a:pos x="560" y="8"/>
              </a:cxn>
              <a:cxn ang="0">
                <a:pos x="670" y="4"/>
              </a:cxn>
              <a:cxn ang="0">
                <a:pos x="790" y="2"/>
              </a:cxn>
              <a:cxn ang="0">
                <a:pos x="920" y="0"/>
              </a:cxn>
              <a:cxn ang="0">
                <a:pos x="1060" y="2"/>
              </a:cxn>
              <a:cxn ang="0">
                <a:pos x="1210" y="6"/>
              </a:cxn>
              <a:cxn ang="0">
                <a:pos x="1372" y="14"/>
              </a:cxn>
              <a:cxn ang="0">
                <a:pos x="1544" y="24"/>
              </a:cxn>
              <a:cxn ang="0">
                <a:pos x="1726" y="40"/>
              </a:cxn>
              <a:cxn ang="0">
                <a:pos x="1920" y="58"/>
              </a:cxn>
              <a:cxn ang="0">
                <a:pos x="2126" y="80"/>
              </a:cxn>
              <a:cxn ang="0">
                <a:pos x="2342" y="106"/>
              </a:cxn>
              <a:cxn ang="0">
                <a:pos x="2570" y="138"/>
              </a:cxn>
              <a:cxn ang="0">
                <a:pos x="2808" y="174"/>
              </a:cxn>
              <a:cxn ang="0">
                <a:pos x="3058" y="216"/>
              </a:cxn>
              <a:cxn ang="0">
                <a:pos x="3320" y="266"/>
              </a:cxn>
              <a:cxn ang="0">
                <a:pos x="3594" y="320"/>
              </a:cxn>
              <a:cxn ang="0">
                <a:pos x="3880" y="380"/>
              </a:cxn>
              <a:cxn ang="0">
                <a:pos x="4178" y="448"/>
              </a:cxn>
              <a:cxn ang="0">
                <a:pos x="4488" y="522"/>
              </a:cxn>
              <a:cxn ang="0">
                <a:pos x="4810" y="604"/>
              </a:cxn>
              <a:cxn ang="0">
                <a:pos x="5144" y="694"/>
              </a:cxn>
            </a:cxnLst>
            <a:rect l="0" t="0" r="r" b="b"/>
            <a:pathLst>
              <a:path w="5144" h="694">
                <a:moveTo>
                  <a:pt x="0" y="70"/>
                </a:moveTo>
                <a:lnTo>
                  <a:pt x="0" y="70"/>
                </a:lnTo>
                <a:lnTo>
                  <a:pt x="18" y="66"/>
                </a:lnTo>
                <a:lnTo>
                  <a:pt x="72" y="56"/>
                </a:lnTo>
                <a:lnTo>
                  <a:pt x="164" y="42"/>
                </a:lnTo>
                <a:lnTo>
                  <a:pt x="224" y="34"/>
                </a:lnTo>
                <a:lnTo>
                  <a:pt x="294" y="26"/>
                </a:lnTo>
                <a:lnTo>
                  <a:pt x="372" y="20"/>
                </a:lnTo>
                <a:lnTo>
                  <a:pt x="462" y="14"/>
                </a:lnTo>
                <a:lnTo>
                  <a:pt x="560" y="8"/>
                </a:lnTo>
                <a:lnTo>
                  <a:pt x="670" y="4"/>
                </a:lnTo>
                <a:lnTo>
                  <a:pt x="790" y="2"/>
                </a:lnTo>
                <a:lnTo>
                  <a:pt x="920" y="0"/>
                </a:lnTo>
                <a:lnTo>
                  <a:pt x="1060" y="2"/>
                </a:lnTo>
                <a:lnTo>
                  <a:pt x="1210" y="6"/>
                </a:lnTo>
                <a:lnTo>
                  <a:pt x="1372" y="14"/>
                </a:lnTo>
                <a:lnTo>
                  <a:pt x="1544" y="24"/>
                </a:lnTo>
                <a:lnTo>
                  <a:pt x="1726" y="40"/>
                </a:lnTo>
                <a:lnTo>
                  <a:pt x="1920" y="58"/>
                </a:lnTo>
                <a:lnTo>
                  <a:pt x="2126" y="80"/>
                </a:lnTo>
                <a:lnTo>
                  <a:pt x="2342" y="106"/>
                </a:lnTo>
                <a:lnTo>
                  <a:pt x="2570" y="138"/>
                </a:lnTo>
                <a:lnTo>
                  <a:pt x="2808" y="174"/>
                </a:lnTo>
                <a:lnTo>
                  <a:pt x="3058" y="216"/>
                </a:lnTo>
                <a:lnTo>
                  <a:pt x="3320" y="266"/>
                </a:lnTo>
                <a:lnTo>
                  <a:pt x="3594" y="320"/>
                </a:lnTo>
                <a:lnTo>
                  <a:pt x="3880" y="380"/>
                </a:lnTo>
                <a:lnTo>
                  <a:pt x="4178" y="448"/>
                </a:lnTo>
                <a:lnTo>
                  <a:pt x="4488" y="522"/>
                </a:lnTo>
                <a:lnTo>
                  <a:pt x="4810" y="604"/>
                </a:lnTo>
                <a:lnTo>
                  <a:pt x="5144" y="694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12" name="Freeform 26"/>
          <p:cNvSpPr>
            <a:spLocks/>
          </p:cNvSpPr>
          <p:nvPr/>
        </p:nvSpPr>
        <p:spPr bwMode="hidden">
          <a:xfrm>
            <a:off x="5609489" y="3055631"/>
            <a:ext cx="3308000" cy="488662"/>
          </a:xfrm>
          <a:custGeom>
            <a:avLst/>
            <a:gdLst/>
            <a:ahLst/>
            <a:cxnLst>
              <a:cxn ang="0">
                <a:pos x="0" y="584"/>
              </a:cxn>
              <a:cxn ang="0">
                <a:pos x="0" y="584"/>
              </a:cxn>
              <a:cxn ang="0">
                <a:pos x="90" y="560"/>
              </a:cxn>
              <a:cxn ang="0">
                <a:pos x="336" y="498"/>
              </a:cxn>
              <a:cxn ang="0">
                <a:pos x="506" y="456"/>
              </a:cxn>
              <a:cxn ang="0">
                <a:pos x="702" y="410"/>
              </a:cxn>
              <a:cxn ang="0">
                <a:pos x="920" y="360"/>
              </a:cxn>
              <a:cxn ang="0">
                <a:pos x="1154" y="306"/>
              </a:cxn>
              <a:cxn ang="0">
                <a:pos x="1402" y="254"/>
              </a:cxn>
              <a:cxn ang="0">
                <a:pos x="1656" y="202"/>
              </a:cxn>
              <a:cxn ang="0">
                <a:pos x="1916" y="154"/>
              </a:cxn>
              <a:cxn ang="0">
                <a:pos x="2174" y="108"/>
              </a:cxn>
              <a:cxn ang="0">
                <a:pos x="2302" y="88"/>
              </a:cxn>
              <a:cxn ang="0">
                <a:pos x="2426" y="68"/>
              </a:cxn>
              <a:cxn ang="0">
                <a:pos x="2550" y="52"/>
              </a:cxn>
              <a:cxn ang="0">
                <a:pos x="2670" y="36"/>
              </a:cxn>
              <a:cxn ang="0">
                <a:pos x="2788" y="24"/>
              </a:cxn>
              <a:cxn ang="0">
                <a:pos x="2900" y="14"/>
              </a:cxn>
              <a:cxn ang="0">
                <a:pos x="3008" y="6"/>
              </a:cxn>
              <a:cxn ang="0">
                <a:pos x="3112" y="0"/>
              </a:cxn>
            </a:cxnLst>
            <a:rect l="0" t="0" r="r" b="b"/>
            <a:pathLst>
              <a:path w="3112" h="584">
                <a:moveTo>
                  <a:pt x="0" y="584"/>
                </a:moveTo>
                <a:lnTo>
                  <a:pt x="0" y="584"/>
                </a:lnTo>
                <a:lnTo>
                  <a:pt x="90" y="560"/>
                </a:lnTo>
                <a:lnTo>
                  <a:pt x="336" y="498"/>
                </a:lnTo>
                <a:lnTo>
                  <a:pt x="506" y="456"/>
                </a:lnTo>
                <a:lnTo>
                  <a:pt x="702" y="410"/>
                </a:lnTo>
                <a:lnTo>
                  <a:pt x="920" y="360"/>
                </a:lnTo>
                <a:lnTo>
                  <a:pt x="1154" y="306"/>
                </a:lnTo>
                <a:lnTo>
                  <a:pt x="1402" y="254"/>
                </a:lnTo>
                <a:lnTo>
                  <a:pt x="1656" y="202"/>
                </a:lnTo>
                <a:lnTo>
                  <a:pt x="1916" y="154"/>
                </a:lnTo>
                <a:lnTo>
                  <a:pt x="2174" y="108"/>
                </a:lnTo>
                <a:lnTo>
                  <a:pt x="2302" y="88"/>
                </a:lnTo>
                <a:lnTo>
                  <a:pt x="2426" y="68"/>
                </a:lnTo>
                <a:lnTo>
                  <a:pt x="2550" y="52"/>
                </a:lnTo>
                <a:lnTo>
                  <a:pt x="2670" y="36"/>
                </a:lnTo>
                <a:lnTo>
                  <a:pt x="2788" y="24"/>
                </a:lnTo>
                <a:lnTo>
                  <a:pt x="2900" y="14"/>
                </a:lnTo>
                <a:lnTo>
                  <a:pt x="3008" y="6"/>
                </a:lnTo>
                <a:lnTo>
                  <a:pt x="3112" y="0"/>
                </a:lnTo>
              </a:path>
            </a:pathLst>
          </a:custGeom>
          <a:noFill/>
          <a:ln w="12">
            <a:solidFill>
              <a:srgbClr val="FFFFFF"/>
            </a:solidFill>
            <a:prstDash val="solid"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 useBgFill="1">
        <p:nvSpPr>
          <p:cNvPr id="13" name="Freeform 10"/>
          <p:cNvSpPr>
            <a:spLocks/>
          </p:cNvSpPr>
          <p:nvPr/>
        </p:nvSpPr>
        <p:spPr bwMode="hidden">
          <a:xfrm>
            <a:off x="211665" y="3043916"/>
            <a:ext cx="8723376" cy="997406"/>
          </a:xfrm>
          <a:custGeom>
            <a:avLst/>
            <a:gdLst/>
            <a:ahLst/>
            <a:cxnLst>
              <a:cxn ang="0">
                <a:pos x="8192" y="512"/>
              </a:cxn>
              <a:cxn ang="0">
                <a:pos x="8040" y="570"/>
              </a:cxn>
              <a:cxn ang="0">
                <a:pos x="7878" y="620"/>
              </a:cxn>
              <a:cxn ang="0">
                <a:pos x="7706" y="666"/>
              </a:cxn>
              <a:cxn ang="0">
                <a:pos x="7522" y="702"/>
              </a:cxn>
              <a:cxn ang="0">
                <a:pos x="7322" y="730"/>
              </a:cxn>
              <a:cxn ang="0">
                <a:pos x="7106" y="750"/>
              </a:cxn>
              <a:cxn ang="0">
                <a:pos x="6872" y="762"/>
              </a:cxn>
              <a:cxn ang="0">
                <a:pos x="6618" y="760"/>
              </a:cxn>
              <a:cxn ang="0">
                <a:pos x="6342" y="750"/>
              </a:cxn>
              <a:cxn ang="0">
                <a:pos x="6042" y="726"/>
              </a:cxn>
              <a:cxn ang="0">
                <a:pos x="5716" y="690"/>
              </a:cxn>
              <a:cxn ang="0">
                <a:pos x="5364" y="642"/>
              </a:cxn>
              <a:cxn ang="0">
                <a:pos x="4982" y="578"/>
              </a:cxn>
              <a:cxn ang="0">
                <a:pos x="4568" y="500"/>
              </a:cxn>
              <a:cxn ang="0">
                <a:pos x="4122" y="406"/>
              </a:cxn>
              <a:cxn ang="0">
                <a:pos x="3640" y="296"/>
              </a:cxn>
              <a:cxn ang="0">
                <a:pos x="3396" y="240"/>
              </a:cxn>
              <a:cxn ang="0">
                <a:pos x="2934" y="148"/>
              </a:cxn>
              <a:cxn ang="0">
                <a:pos x="2512" y="82"/>
              </a:cxn>
              <a:cxn ang="0">
                <a:pos x="2126" y="36"/>
              </a:cxn>
              <a:cxn ang="0">
                <a:pos x="1776" y="10"/>
              </a:cxn>
              <a:cxn ang="0">
                <a:pos x="1462" y="0"/>
              </a:cxn>
              <a:cxn ang="0">
                <a:pos x="1182" y="4"/>
              </a:cxn>
              <a:cxn ang="0">
                <a:pos x="934" y="20"/>
              </a:cxn>
              <a:cxn ang="0">
                <a:pos x="716" y="44"/>
              </a:cxn>
              <a:cxn ang="0">
                <a:pos x="530" y="74"/>
              </a:cxn>
              <a:cxn ang="0">
                <a:pos x="374" y="108"/>
              </a:cxn>
              <a:cxn ang="0">
                <a:pos x="248" y="144"/>
              </a:cxn>
              <a:cxn ang="0">
                <a:pos x="148" y="176"/>
              </a:cxn>
              <a:cxn ang="0">
                <a:pos x="48" y="216"/>
              </a:cxn>
              <a:cxn ang="0">
                <a:pos x="0" y="240"/>
              </a:cxn>
              <a:cxn ang="0">
                <a:pos x="8192" y="1192"/>
              </a:cxn>
              <a:cxn ang="0">
                <a:pos x="8196" y="1186"/>
              </a:cxn>
              <a:cxn ang="0">
                <a:pos x="8196" y="510"/>
              </a:cxn>
              <a:cxn ang="0">
                <a:pos x="8192" y="512"/>
              </a:cxn>
            </a:cxnLst>
            <a:rect l="0" t="0" r="r" b="b"/>
            <a:pathLst>
              <a:path w="8196" h="1192">
                <a:moveTo>
                  <a:pt x="8192" y="512"/>
                </a:moveTo>
                <a:lnTo>
                  <a:pt x="8192" y="512"/>
                </a:lnTo>
                <a:lnTo>
                  <a:pt x="8116" y="542"/>
                </a:lnTo>
                <a:lnTo>
                  <a:pt x="8040" y="570"/>
                </a:lnTo>
                <a:lnTo>
                  <a:pt x="7960" y="596"/>
                </a:lnTo>
                <a:lnTo>
                  <a:pt x="7878" y="620"/>
                </a:lnTo>
                <a:lnTo>
                  <a:pt x="7794" y="644"/>
                </a:lnTo>
                <a:lnTo>
                  <a:pt x="7706" y="666"/>
                </a:lnTo>
                <a:lnTo>
                  <a:pt x="7616" y="684"/>
                </a:lnTo>
                <a:lnTo>
                  <a:pt x="7522" y="702"/>
                </a:lnTo>
                <a:lnTo>
                  <a:pt x="7424" y="718"/>
                </a:lnTo>
                <a:lnTo>
                  <a:pt x="7322" y="730"/>
                </a:lnTo>
                <a:lnTo>
                  <a:pt x="7216" y="742"/>
                </a:lnTo>
                <a:lnTo>
                  <a:pt x="7106" y="750"/>
                </a:lnTo>
                <a:lnTo>
                  <a:pt x="6992" y="758"/>
                </a:lnTo>
                <a:lnTo>
                  <a:pt x="6872" y="762"/>
                </a:lnTo>
                <a:lnTo>
                  <a:pt x="6748" y="762"/>
                </a:lnTo>
                <a:lnTo>
                  <a:pt x="6618" y="760"/>
                </a:lnTo>
                <a:lnTo>
                  <a:pt x="6482" y="756"/>
                </a:lnTo>
                <a:lnTo>
                  <a:pt x="6342" y="750"/>
                </a:lnTo>
                <a:lnTo>
                  <a:pt x="6196" y="740"/>
                </a:lnTo>
                <a:lnTo>
                  <a:pt x="6042" y="726"/>
                </a:lnTo>
                <a:lnTo>
                  <a:pt x="5882" y="710"/>
                </a:lnTo>
                <a:lnTo>
                  <a:pt x="5716" y="690"/>
                </a:lnTo>
                <a:lnTo>
                  <a:pt x="5544" y="668"/>
                </a:lnTo>
                <a:lnTo>
                  <a:pt x="5364" y="642"/>
                </a:lnTo>
                <a:lnTo>
                  <a:pt x="5176" y="612"/>
                </a:lnTo>
                <a:lnTo>
                  <a:pt x="4982" y="578"/>
                </a:lnTo>
                <a:lnTo>
                  <a:pt x="4778" y="540"/>
                </a:lnTo>
                <a:lnTo>
                  <a:pt x="4568" y="500"/>
                </a:lnTo>
                <a:lnTo>
                  <a:pt x="4348" y="454"/>
                </a:lnTo>
                <a:lnTo>
                  <a:pt x="4122" y="406"/>
                </a:lnTo>
                <a:lnTo>
                  <a:pt x="3886" y="354"/>
                </a:lnTo>
                <a:lnTo>
                  <a:pt x="3640" y="296"/>
                </a:lnTo>
                <a:lnTo>
                  <a:pt x="3640" y="296"/>
                </a:lnTo>
                <a:lnTo>
                  <a:pt x="3396" y="240"/>
                </a:lnTo>
                <a:lnTo>
                  <a:pt x="3160" y="192"/>
                </a:lnTo>
                <a:lnTo>
                  <a:pt x="2934" y="148"/>
                </a:lnTo>
                <a:lnTo>
                  <a:pt x="2718" y="112"/>
                </a:lnTo>
                <a:lnTo>
                  <a:pt x="2512" y="82"/>
                </a:lnTo>
                <a:lnTo>
                  <a:pt x="2314" y="56"/>
                </a:lnTo>
                <a:lnTo>
                  <a:pt x="2126" y="36"/>
                </a:lnTo>
                <a:lnTo>
                  <a:pt x="1948" y="20"/>
                </a:lnTo>
                <a:lnTo>
                  <a:pt x="1776" y="10"/>
                </a:lnTo>
                <a:lnTo>
                  <a:pt x="1616" y="2"/>
                </a:lnTo>
                <a:lnTo>
                  <a:pt x="1462" y="0"/>
                </a:lnTo>
                <a:lnTo>
                  <a:pt x="1318" y="0"/>
                </a:lnTo>
                <a:lnTo>
                  <a:pt x="1182" y="4"/>
                </a:lnTo>
                <a:lnTo>
                  <a:pt x="1054" y="10"/>
                </a:lnTo>
                <a:lnTo>
                  <a:pt x="934" y="20"/>
                </a:lnTo>
                <a:lnTo>
                  <a:pt x="822" y="30"/>
                </a:lnTo>
                <a:lnTo>
                  <a:pt x="716" y="44"/>
                </a:lnTo>
                <a:lnTo>
                  <a:pt x="620" y="58"/>
                </a:lnTo>
                <a:lnTo>
                  <a:pt x="530" y="74"/>
                </a:lnTo>
                <a:lnTo>
                  <a:pt x="450" y="92"/>
                </a:lnTo>
                <a:lnTo>
                  <a:pt x="374" y="108"/>
                </a:lnTo>
                <a:lnTo>
                  <a:pt x="308" y="126"/>
                </a:lnTo>
                <a:lnTo>
                  <a:pt x="248" y="144"/>
                </a:lnTo>
                <a:lnTo>
                  <a:pt x="194" y="160"/>
                </a:lnTo>
                <a:lnTo>
                  <a:pt x="148" y="176"/>
                </a:lnTo>
                <a:lnTo>
                  <a:pt x="108" y="192"/>
                </a:lnTo>
                <a:lnTo>
                  <a:pt x="48" y="216"/>
                </a:lnTo>
                <a:lnTo>
                  <a:pt x="12" y="234"/>
                </a:lnTo>
                <a:lnTo>
                  <a:pt x="0" y="240"/>
                </a:lnTo>
                <a:lnTo>
                  <a:pt x="0" y="1192"/>
                </a:lnTo>
                <a:lnTo>
                  <a:pt x="8192" y="1192"/>
                </a:lnTo>
                <a:lnTo>
                  <a:pt x="8192" y="1192"/>
                </a:lnTo>
                <a:lnTo>
                  <a:pt x="8196" y="1186"/>
                </a:lnTo>
                <a:lnTo>
                  <a:pt x="8196" y="1186"/>
                </a:lnTo>
                <a:lnTo>
                  <a:pt x="8196" y="510"/>
                </a:lnTo>
                <a:lnTo>
                  <a:pt x="8196" y="510"/>
                </a:lnTo>
                <a:lnTo>
                  <a:pt x="8192" y="512"/>
                </a:lnTo>
                <a:lnTo>
                  <a:pt x="8192" y="512"/>
                </a:lnTo>
                <a:close/>
              </a:path>
            </a:pathLst>
          </a:custGeom>
          <a:ln w="9525">
            <a:noFill/>
            <a:round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endParaRPr lang="en-US"/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90032" y="1847670"/>
            <a:ext cx="7772400" cy="1143000"/>
          </a:xfrm>
        </p:spPr>
        <p:txBody>
          <a:bodyPr anchor="t">
            <a:normAutofit/>
          </a:bodyPr>
          <a:lstStyle>
            <a:lvl1pPr algn="ctr">
              <a:defRPr sz="4400" b="0" cap="none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67365" y="1078086"/>
            <a:ext cx="6417734" cy="704851"/>
          </a:xfrm>
        </p:spPr>
        <p:txBody>
          <a:bodyPr anchor="b">
            <a:normAutofit/>
          </a:bodyPr>
          <a:lstStyle>
            <a:lvl1pPr marL="0" indent="0" algn="ctr">
              <a:buNone/>
              <a:defRPr sz="2000">
                <a:solidFill>
                  <a:srgbClr val="FFFFFF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E1B9-E7CB-403E-BA44-C895168B195B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B107-F037-496E-B072-D4F74FC46C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E1B9-E7CB-403E-BA44-C895168B195B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B107-F037-496E-B072-D4F74FC46C54}" type="slidenum">
              <a:rPr lang="cs-CZ" smtClean="0"/>
              <a:t>‹#›</a:t>
            </a:fld>
            <a:endParaRPr lang="cs-CZ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3"/>
          </p:nvPr>
        </p:nvSpPr>
        <p:spPr>
          <a:xfrm>
            <a:off x="676655" y="2009394"/>
            <a:ext cx="3822192" cy="258546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14"/>
          </p:nvPr>
        </p:nvSpPr>
        <p:spPr>
          <a:xfrm>
            <a:off x="4645152" y="2009394"/>
            <a:ext cx="3822192" cy="2585466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6656" y="2008585"/>
            <a:ext cx="3822192" cy="479822"/>
          </a:xfrm>
        </p:spPr>
        <p:txBody>
          <a:bodyPr anchor="ctr"/>
          <a:lstStyle>
            <a:lvl1pPr marL="0" indent="0" algn="ctr">
              <a:buNone/>
              <a:defRPr sz="2400" b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7333" y="2571751"/>
            <a:ext cx="3820055" cy="202287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8200" y="2008585"/>
            <a:ext cx="3822192" cy="479822"/>
          </a:xfrm>
        </p:spPr>
        <p:txBody>
          <a:bodyPr anchor="ctr"/>
          <a:lstStyle>
            <a:lvl1pPr marL="0" indent="0" algn="ctr">
              <a:buNone/>
              <a:defRPr sz="2400" b="0" i="0">
                <a:solidFill>
                  <a:schemeClr val="tx2"/>
                </a:solidFill>
                <a:latin typeface="+mj-lt"/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571751"/>
            <a:ext cx="3822192" cy="2022872"/>
          </a:xfrm>
        </p:spPr>
        <p:txBody>
          <a:bodyPr/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E1B9-E7CB-403E-BA44-C895168B195B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B107-F037-496E-B072-D4F74FC46C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E1B9-E7CB-403E-BA44-C895168B195B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B107-F037-496E-B072-D4F74FC46C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Rounded Rectangle 11"/>
          <p:cNvSpPr/>
          <p:nvPr/>
        </p:nvSpPr>
        <p:spPr>
          <a:xfrm>
            <a:off x="228600" y="171450"/>
            <a:ext cx="8695944" cy="1069848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6" name="Group 5"/>
          <p:cNvGrpSpPr>
            <a:grpSpLocks noChangeAspect="1"/>
          </p:cNvGrpSpPr>
          <p:nvPr/>
        </p:nvGrpSpPr>
        <p:grpSpPr bwMode="hidden">
          <a:xfrm>
            <a:off x="211665" y="535643"/>
            <a:ext cx="8723376" cy="997406"/>
            <a:chOff x="-3905251" y="4294188"/>
            <a:chExt cx="13027839" cy="1892300"/>
          </a:xfrm>
        </p:grpSpPr>
        <p:sp>
          <p:nvSpPr>
            <p:cNvPr id="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E1B9-E7CB-403E-BA44-C895168B195B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B107-F037-496E-B072-D4F74FC46C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171450"/>
            <a:ext cx="8695944" cy="1069848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E1B9-E7CB-403E-BA44-C895168B195B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B107-F037-496E-B072-D4F74FC46C54}" type="slidenum">
              <a:rPr lang="cs-CZ" smtClean="0"/>
              <a:t>‹#›</a:t>
            </a:fld>
            <a:endParaRPr lang="cs-CZ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14400" y="2686050"/>
            <a:ext cx="3352800" cy="1428751"/>
          </a:xfrm>
        </p:spPr>
        <p:txBody>
          <a:bodyPr anchor="t">
            <a:normAutofit/>
          </a:bodyPr>
          <a:lstStyle>
            <a:lvl1pPr marL="0" indent="0">
              <a:spcBef>
                <a:spcPts val="0"/>
              </a:spcBef>
              <a:spcAft>
                <a:spcPts val="600"/>
              </a:spcAft>
              <a:buNone/>
              <a:defRPr sz="1800">
                <a:solidFill>
                  <a:schemeClr val="tx2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grpSp>
        <p:nvGrpSpPr>
          <p:cNvPr id="2" name="Group 23"/>
          <p:cNvGrpSpPr>
            <a:grpSpLocks noChangeAspect="1"/>
          </p:cNvGrpSpPr>
          <p:nvPr/>
        </p:nvGrpSpPr>
        <p:grpSpPr bwMode="hidden">
          <a:xfrm>
            <a:off x="211665" y="535643"/>
            <a:ext cx="8723376" cy="998685"/>
            <a:chOff x="-3905250" y="4294188"/>
            <a:chExt cx="13011150" cy="1892300"/>
          </a:xfrm>
        </p:grpSpPr>
        <p:sp>
          <p:nvSpPr>
            <p:cNvPr id="25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6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7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8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9" name="Freeform 28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2" name="Title 21"/>
          <p:cNvSpPr>
            <a:spLocks noGrp="1"/>
          </p:cNvSpPr>
          <p:nvPr>
            <p:ph type="title"/>
          </p:nvPr>
        </p:nvSpPr>
        <p:spPr>
          <a:xfrm>
            <a:off x="914400" y="1714500"/>
            <a:ext cx="3352800" cy="939546"/>
          </a:xfrm>
        </p:spPr>
        <p:txBody>
          <a:bodyPr anchor="b">
            <a:noAutofit/>
          </a:bodyPr>
          <a:lstStyle>
            <a:lvl1pPr algn="l">
              <a:defRPr sz="3200"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651962" y="1371600"/>
            <a:ext cx="3904076" cy="2857500"/>
          </a:xfrm>
        </p:spPr>
        <p:txBody>
          <a:bodyPr anchor="ctr"/>
          <a:lstStyle>
            <a:lvl1pPr>
              <a:buClr>
                <a:schemeClr val="bg1"/>
              </a:buClr>
              <a:defRPr sz="2200">
                <a:solidFill>
                  <a:schemeClr val="tx2"/>
                </a:solidFill>
              </a:defRPr>
            </a:lvl1pPr>
            <a:lvl2pPr>
              <a:buClr>
                <a:schemeClr val="bg1"/>
              </a:buClr>
              <a:defRPr sz="2000">
                <a:solidFill>
                  <a:schemeClr val="tx2"/>
                </a:solidFill>
              </a:defRPr>
            </a:lvl2pPr>
            <a:lvl3pPr>
              <a:buClr>
                <a:schemeClr val="bg1"/>
              </a:buClr>
              <a:defRPr sz="1800">
                <a:solidFill>
                  <a:schemeClr val="tx2"/>
                </a:solidFill>
              </a:defRPr>
            </a:lvl3pPr>
            <a:lvl4pPr>
              <a:buClr>
                <a:schemeClr val="bg1"/>
              </a:buClr>
              <a:defRPr sz="1600">
                <a:solidFill>
                  <a:schemeClr val="tx2"/>
                </a:solidFill>
              </a:defRPr>
            </a:lvl4pPr>
            <a:lvl5pPr>
              <a:buClr>
                <a:schemeClr val="bg1"/>
              </a:buClr>
              <a:defRPr sz="1600">
                <a:solidFill>
                  <a:schemeClr val="tx2"/>
                </a:solidFill>
              </a:defRPr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Rounded Rectangle 14"/>
          <p:cNvSpPr/>
          <p:nvPr/>
        </p:nvSpPr>
        <p:spPr>
          <a:xfrm>
            <a:off x="228600" y="171450"/>
            <a:ext cx="8695944" cy="4526280"/>
          </a:xfrm>
          <a:prstGeom prst="roundRect">
            <a:avLst>
              <a:gd name="adj" fmla="val 127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10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9" name="Group 8"/>
          <p:cNvGrpSpPr>
            <a:grpSpLocks noChangeAspect="1"/>
          </p:cNvGrpSpPr>
          <p:nvPr/>
        </p:nvGrpSpPr>
        <p:grpSpPr bwMode="hidden">
          <a:xfrm>
            <a:off x="211665" y="4015472"/>
            <a:ext cx="8723376" cy="998685"/>
            <a:chOff x="-3905250" y="4294188"/>
            <a:chExt cx="13011150" cy="1892300"/>
          </a:xfrm>
        </p:grpSpPr>
        <p:sp>
          <p:nvSpPr>
            <p:cNvPr id="10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1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2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3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14" name="Freeform 10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874156" y="254000"/>
            <a:ext cx="3812645" cy="1822451"/>
          </a:xfrm>
        </p:spPr>
        <p:txBody>
          <a:bodyPr anchor="b">
            <a:normAutofit/>
          </a:bodyPr>
          <a:lstStyle>
            <a:lvl1pPr algn="l">
              <a:defRPr sz="2800" b="0">
                <a:solidFill>
                  <a:srgbClr val="FFFFFF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868334" y="2089150"/>
            <a:ext cx="3818467" cy="1816100"/>
          </a:xfrm>
        </p:spPr>
        <p:txBody>
          <a:bodyPr>
            <a:normAutofit/>
          </a:bodyPr>
          <a:lstStyle>
            <a:lvl1pPr marL="0" indent="0">
              <a:buNone/>
              <a:defRPr sz="1800">
                <a:solidFill>
                  <a:srgbClr val="FFFFFF"/>
                </a:solidFill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E1B9-E7CB-403E-BA44-C895168B195B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B107-F037-496E-B072-D4F74FC46C5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838200" y="1028700"/>
            <a:ext cx="3566160" cy="2194560"/>
          </a:xfrm>
          <a:prstGeom prst="roundRect">
            <a:avLst>
              <a:gd name="adj" fmla="val 3924"/>
            </a:avLst>
          </a:prstGeom>
          <a:solidFill>
            <a:schemeClr val="accent1"/>
          </a:solidFill>
          <a:ln>
            <a:noFill/>
          </a:ln>
          <a:effectLst>
            <a:reflection blurRad="12700" stA="30000" endPos="30000" dist="5000" dir="5400000" sy="-100000" algn="bl" rotWithShape="0"/>
          </a:effectLst>
          <a:scene3d>
            <a:camera prst="perspectiveContrastingLeftFacing" fov="600000">
              <a:rot lat="240000" lon="19799999" rev="0"/>
            </a:camera>
            <a:lightRig rig="threePt" dir="t">
              <a:rot lat="0" lon="0" rev="2700000"/>
            </a:lightRig>
          </a:scene3d>
          <a:sp3d>
            <a:bevelT w="44450" h="31750"/>
          </a:sp3d>
        </p:spPr>
        <p:txBody>
          <a:bodyPr/>
          <a:lstStyle>
            <a:lvl1pPr marL="0" indent="0" algn="ctr">
              <a:buNone/>
              <a:defRPr sz="3200">
                <a:solidFill>
                  <a:schemeClr val="bg1"/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ctr"/>
          <a:lstStyle>
            <a:lvl1pPr algn="l">
              <a:defRPr/>
            </a:lvl1pPr>
            <a:lvl2pPr algn="l">
              <a:defRPr/>
            </a:lvl2pPr>
            <a:lvl3pPr algn="l">
              <a:defRPr/>
            </a:lvl3pPr>
            <a:lvl4pPr algn="l">
              <a:defRPr/>
            </a:lvl4pPr>
            <a:lvl5pPr algn="l"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E1B9-E7CB-403E-BA44-C895168B195B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B107-F037-496E-B072-D4F74FC46C54}" type="slidenum">
              <a:rPr lang="cs-CZ" smtClean="0"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Rounded Rectangle 20"/>
          <p:cNvSpPr/>
          <p:nvPr/>
        </p:nvSpPr>
        <p:spPr bwMode="hidden">
          <a:xfrm>
            <a:off x="228600" y="171450"/>
            <a:ext cx="8695944" cy="1069848"/>
          </a:xfrm>
          <a:prstGeom prst="roundRect">
            <a:avLst>
              <a:gd name="adj" fmla="val 7136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2D3E1B9-E7CB-403E-BA44-C895168B195B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247FB107-F037-496E-B072-D4F74FC46C54}" type="slidenum">
              <a:rPr lang="cs-CZ" smtClean="0"/>
              <a:t>‹#›</a:t>
            </a:fld>
            <a:endParaRPr lang="cs-CZ"/>
          </a:p>
        </p:txBody>
      </p:sp>
      <p:grpSp>
        <p:nvGrpSpPr>
          <p:cNvPr id="15" name="Group 14"/>
          <p:cNvGrpSpPr>
            <a:grpSpLocks noChangeAspect="1"/>
          </p:cNvGrpSpPr>
          <p:nvPr/>
        </p:nvGrpSpPr>
        <p:grpSpPr bwMode="hidden">
          <a:xfrm>
            <a:off x="211665" y="535643"/>
            <a:ext cx="8723376" cy="998685"/>
            <a:chOff x="-3905250" y="4294188"/>
            <a:chExt cx="13011150" cy="1892300"/>
          </a:xfrm>
        </p:grpSpPr>
        <p:sp>
          <p:nvSpPr>
            <p:cNvPr id="16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7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0" name="Freeform 19"/>
            <p:cNvSpPr>
              <a:spLocks/>
            </p:cNvSpPr>
            <p:nvPr/>
          </p:nvSpPr>
          <p:spPr bwMode="hidden">
            <a:xfrm>
              <a:off x="-3905250" y="4294188"/>
              <a:ext cx="13011150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1085850"/>
            <a:ext cx="2057400" cy="3365500"/>
          </a:xfrm>
        </p:spPr>
        <p:txBody>
          <a:bodyPr vert="eaVert" anchor="ctr"/>
          <a:lstStyle>
            <a:lvl1pPr algn="l">
              <a:defRPr>
                <a:solidFill>
                  <a:schemeClr val="tx2"/>
                </a:solidFill>
              </a:defRPr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1085850"/>
            <a:ext cx="6019800" cy="3365501"/>
          </a:xfrm>
        </p:spPr>
        <p:txBody>
          <a:bodyPr vert="eaVert"/>
          <a:lstStyle>
            <a:lvl1pPr>
              <a:buClr>
                <a:schemeClr val="accent1"/>
              </a:buClr>
              <a:defRPr/>
            </a:lvl1pPr>
            <a:lvl2pPr>
              <a:buClr>
                <a:schemeClr val="accent1"/>
              </a:buClr>
              <a:defRPr/>
            </a:lvl2pPr>
            <a:lvl3pPr>
              <a:buClr>
                <a:schemeClr val="accent1"/>
              </a:buClr>
              <a:defRPr/>
            </a:lvl3pPr>
            <a:lvl4pPr>
              <a:buClr>
                <a:schemeClr val="accent1"/>
              </a:buClr>
              <a:defRPr/>
            </a:lvl4pPr>
            <a:lvl5pPr>
              <a:buClr>
                <a:schemeClr val="accent1"/>
              </a:buClr>
              <a:defRPr/>
            </a:lvl5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" name="Rounded Rectangle 13"/>
          <p:cNvSpPr/>
          <p:nvPr/>
        </p:nvSpPr>
        <p:spPr>
          <a:xfrm>
            <a:off x="228600" y="171450"/>
            <a:ext cx="8695944" cy="1851660"/>
          </a:xfrm>
          <a:prstGeom prst="roundRect">
            <a:avLst>
              <a:gd name="adj" fmla="val 3362"/>
            </a:avLst>
          </a:prstGeom>
          <a:gradFill>
            <a:gsLst>
              <a:gs pos="0">
                <a:schemeClr val="accent1">
                  <a:lumMod val="75000"/>
                </a:schemeClr>
              </a:gs>
              <a:gs pos="90000">
                <a:schemeClr val="accent1">
                  <a:lumMod val="60000"/>
                  <a:lumOff val="40000"/>
                </a:schemeClr>
              </a:gs>
            </a:gsLst>
            <a:lin ang="540000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grpSp>
        <p:nvGrpSpPr>
          <p:cNvPr id="8" name="Group 15"/>
          <p:cNvGrpSpPr>
            <a:grpSpLocks noChangeAspect="1"/>
          </p:cNvGrpSpPr>
          <p:nvPr/>
        </p:nvGrpSpPr>
        <p:grpSpPr bwMode="hidden">
          <a:xfrm>
            <a:off x="211665" y="1259572"/>
            <a:ext cx="8723376" cy="997406"/>
            <a:chOff x="-3905251" y="4294188"/>
            <a:chExt cx="13027839" cy="1892300"/>
          </a:xfrm>
        </p:grpSpPr>
        <p:sp>
          <p:nvSpPr>
            <p:cNvPr id="17" name="Freeform 14"/>
            <p:cNvSpPr>
              <a:spLocks/>
            </p:cNvSpPr>
            <p:nvPr/>
          </p:nvSpPr>
          <p:spPr bwMode="hidden">
            <a:xfrm>
              <a:off x="4810125" y="4500563"/>
              <a:ext cx="4295775" cy="1016000"/>
            </a:xfrm>
            <a:custGeom>
              <a:avLst/>
              <a:gdLst/>
              <a:ahLst/>
              <a:cxnLst>
                <a:cxn ang="0">
                  <a:pos x="2700" y="0"/>
                </a:cxn>
                <a:cxn ang="0">
                  <a:pos x="2700" y="0"/>
                </a:cxn>
                <a:cxn ang="0">
                  <a:pos x="2586" y="18"/>
                </a:cxn>
                <a:cxn ang="0">
                  <a:pos x="2470" y="38"/>
                </a:cxn>
                <a:cxn ang="0">
                  <a:pos x="2352" y="60"/>
                </a:cxn>
                <a:cxn ang="0">
                  <a:pos x="2230" y="82"/>
                </a:cxn>
                <a:cxn ang="0">
                  <a:pos x="2106" y="108"/>
                </a:cxn>
                <a:cxn ang="0">
                  <a:pos x="1978" y="134"/>
                </a:cxn>
                <a:cxn ang="0">
                  <a:pos x="1848" y="164"/>
                </a:cxn>
                <a:cxn ang="0">
                  <a:pos x="1714" y="194"/>
                </a:cxn>
                <a:cxn ang="0">
                  <a:pos x="1714" y="194"/>
                </a:cxn>
                <a:cxn ang="0">
                  <a:pos x="1472" y="252"/>
                </a:cxn>
                <a:cxn ang="0">
                  <a:pos x="1236" y="304"/>
                </a:cxn>
                <a:cxn ang="0">
                  <a:pos x="1010" y="352"/>
                </a:cxn>
                <a:cxn ang="0">
                  <a:pos x="792" y="398"/>
                </a:cxn>
                <a:cxn ang="0">
                  <a:pos x="584" y="438"/>
                </a:cxn>
                <a:cxn ang="0">
                  <a:pos x="382" y="474"/>
                </a:cxn>
                <a:cxn ang="0">
                  <a:pos x="188" y="508"/>
                </a:cxn>
                <a:cxn ang="0">
                  <a:pos x="0" y="538"/>
                </a:cxn>
                <a:cxn ang="0">
                  <a:pos x="0" y="538"/>
                </a:cxn>
                <a:cxn ang="0">
                  <a:pos x="130" y="556"/>
                </a:cxn>
                <a:cxn ang="0">
                  <a:pos x="254" y="572"/>
                </a:cxn>
                <a:cxn ang="0">
                  <a:pos x="374" y="586"/>
                </a:cxn>
                <a:cxn ang="0">
                  <a:pos x="492" y="598"/>
                </a:cxn>
                <a:cxn ang="0">
                  <a:pos x="606" y="610"/>
                </a:cxn>
                <a:cxn ang="0">
                  <a:pos x="716" y="618"/>
                </a:cxn>
                <a:cxn ang="0">
                  <a:pos x="822" y="626"/>
                </a:cxn>
                <a:cxn ang="0">
                  <a:pos x="926" y="632"/>
                </a:cxn>
                <a:cxn ang="0">
                  <a:pos x="1028" y="636"/>
                </a:cxn>
                <a:cxn ang="0">
                  <a:pos x="1126" y="638"/>
                </a:cxn>
                <a:cxn ang="0">
                  <a:pos x="1220" y="640"/>
                </a:cxn>
                <a:cxn ang="0">
                  <a:pos x="1312" y="640"/>
                </a:cxn>
                <a:cxn ang="0">
                  <a:pos x="1402" y="638"/>
                </a:cxn>
                <a:cxn ang="0">
                  <a:pos x="1490" y="636"/>
                </a:cxn>
                <a:cxn ang="0">
                  <a:pos x="1574" y="632"/>
                </a:cxn>
                <a:cxn ang="0">
                  <a:pos x="1656" y="626"/>
                </a:cxn>
                <a:cxn ang="0">
                  <a:pos x="1734" y="620"/>
                </a:cxn>
                <a:cxn ang="0">
                  <a:pos x="1812" y="612"/>
                </a:cxn>
                <a:cxn ang="0">
                  <a:pos x="1886" y="602"/>
                </a:cxn>
                <a:cxn ang="0">
                  <a:pos x="1960" y="592"/>
                </a:cxn>
                <a:cxn ang="0">
                  <a:pos x="2030" y="580"/>
                </a:cxn>
                <a:cxn ang="0">
                  <a:pos x="2100" y="568"/>
                </a:cxn>
                <a:cxn ang="0">
                  <a:pos x="2166" y="554"/>
                </a:cxn>
                <a:cxn ang="0">
                  <a:pos x="2232" y="540"/>
                </a:cxn>
                <a:cxn ang="0">
                  <a:pos x="2296" y="524"/>
                </a:cxn>
                <a:cxn ang="0">
                  <a:pos x="2358" y="508"/>
                </a:cxn>
                <a:cxn ang="0">
                  <a:pos x="2418" y="490"/>
                </a:cxn>
                <a:cxn ang="0">
                  <a:pos x="2478" y="472"/>
                </a:cxn>
                <a:cxn ang="0">
                  <a:pos x="2592" y="432"/>
                </a:cxn>
                <a:cxn ang="0">
                  <a:pos x="2702" y="390"/>
                </a:cxn>
                <a:cxn ang="0">
                  <a:pos x="2702" y="390"/>
                </a:cxn>
                <a:cxn ang="0">
                  <a:pos x="2706" y="388"/>
                </a:cxn>
                <a:cxn ang="0">
                  <a:pos x="2706" y="388"/>
                </a:cxn>
                <a:cxn ang="0">
                  <a:pos x="2706" y="0"/>
                </a:cxn>
                <a:cxn ang="0">
                  <a:pos x="2706" y="0"/>
                </a:cxn>
                <a:cxn ang="0">
                  <a:pos x="2700" y="0"/>
                </a:cxn>
                <a:cxn ang="0">
                  <a:pos x="2700" y="0"/>
                </a:cxn>
              </a:cxnLst>
              <a:rect l="0" t="0" r="r" b="b"/>
              <a:pathLst>
                <a:path w="2706" h="640">
                  <a:moveTo>
                    <a:pt x="2700" y="0"/>
                  </a:moveTo>
                  <a:lnTo>
                    <a:pt x="2700" y="0"/>
                  </a:lnTo>
                  <a:lnTo>
                    <a:pt x="2586" y="18"/>
                  </a:lnTo>
                  <a:lnTo>
                    <a:pt x="2470" y="38"/>
                  </a:lnTo>
                  <a:lnTo>
                    <a:pt x="2352" y="60"/>
                  </a:lnTo>
                  <a:lnTo>
                    <a:pt x="2230" y="82"/>
                  </a:lnTo>
                  <a:lnTo>
                    <a:pt x="2106" y="108"/>
                  </a:lnTo>
                  <a:lnTo>
                    <a:pt x="1978" y="134"/>
                  </a:lnTo>
                  <a:lnTo>
                    <a:pt x="1848" y="164"/>
                  </a:lnTo>
                  <a:lnTo>
                    <a:pt x="1714" y="194"/>
                  </a:lnTo>
                  <a:lnTo>
                    <a:pt x="1714" y="194"/>
                  </a:lnTo>
                  <a:lnTo>
                    <a:pt x="1472" y="252"/>
                  </a:lnTo>
                  <a:lnTo>
                    <a:pt x="1236" y="304"/>
                  </a:lnTo>
                  <a:lnTo>
                    <a:pt x="1010" y="352"/>
                  </a:lnTo>
                  <a:lnTo>
                    <a:pt x="792" y="398"/>
                  </a:lnTo>
                  <a:lnTo>
                    <a:pt x="584" y="438"/>
                  </a:lnTo>
                  <a:lnTo>
                    <a:pt x="382" y="474"/>
                  </a:lnTo>
                  <a:lnTo>
                    <a:pt x="188" y="508"/>
                  </a:lnTo>
                  <a:lnTo>
                    <a:pt x="0" y="538"/>
                  </a:lnTo>
                  <a:lnTo>
                    <a:pt x="0" y="538"/>
                  </a:lnTo>
                  <a:lnTo>
                    <a:pt x="130" y="556"/>
                  </a:lnTo>
                  <a:lnTo>
                    <a:pt x="254" y="572"/>
                  </a:lnTo>
                  <a:lnTo>
                    <a:pt x="374" y="586"/>
                  </a:lnTo>
                  <a:lnTo>
                    <a:pt x="492" y="598"/>
                  </a:lnTo>
                  <a:lnTo>
                    <a:pt x="606" y="610"/>
                  </a:lnTo>
                  <a:lnTo>
                    <a:pt x="716" y="618"/>
                  </a:lnTo>
                  <a:lnTo>
                    <a:pt x="822" y="626"/>
                  </a:lnTo>
                  <a:lnTo>
                    <a:pt x="926" y="632"/>
                  </a:lnTo>
                  <a:lnTo>
                    <a:pt x="1028" y="636"/>
                  </a:lnTo>
                  <a:lnTo>
                    <a:pt x="1126" y="638"/>
                  </a:lnTo>
                  <a:lnTo>
                    <a:pt x="1220" y="640"/>
                  </a:lnTo>
                  <a:lnTo>
                    <a:pt x="1312" y="640"/>
                  </a:lnTo>
                  <a:lnTo>
                    <a:pt x="1402" y="638"/>
                  </a:lnTo>
                  <a:lnTo>
                    <a:pt x="1490" y="636"/>
                  </a:lnTo>
                  <a:lnTo>
                    <a:pt x="1574" y="632"/>
                  </a:lnTo>
                  <a:lnTo>
                    <a:pt x="1656" y="626"/>
                  </a:lnTo>
                  <a:lnTo>
                    <a:pt x="1734" y="620"/>
                  </a:lnTo>
                  <a:lnTo>
                    <a:pt x="1812" y="612"/>
                  </a:lnTo>
                  <a:lnTo>
                    <a:pt x="1886" y="602"/>
                  </a:lnTo>
                  <a:lnTo>
                    <a:pt x="1960" y="592"/>
                  </a:lnTo>
                  <a:lnTo>
                    <a:pt x="2030" y="580"/>
                  </a:lnTo>
                  <a:lnTo>
                    <a:pt x="2100" y="568"/>
                  </a:lnTo>
                  <a:lnTo>
                    <a:pt x="2166" y="554"/>
                  </a:lnTo>
                  <a:lnTo>
                    <a:pt x="2232" y="540"/>
                  </a:lnTo>
                  <a:lnTo>
                    <a:pt x="2296" y="524"/>
                  </a:lnTo>
                  <a:lnTo>
                    <a:pt x="2358" y="508"/>
                  </a:lnTo>
                  <a:lnTo>
                    <a:pt x="2418" y="490"/>
                  </a:lnTo>
                  <a:lnTo>
                    <a:pt x="2478" y="472"/>
                  </a:lnTo>
                  <a:lnTo>
                    <a:pt x="2592" y="432"/>
                  </a:lnTo>
                  <a:lnTo>
                    <a:pt x="2702" y="390"/>
                  </a:lnTo>
                  <a:lnTo>
                    <a:pt x="2702" y="390"/>
                  </a:lnTo>
                  <a:lnTo>
                    <a:pt x="2706" y="388"/>
                  </a:lnTo>
                  <a:lnTo>
                    <a:pt x="2706" y="388"/>
                  </a:lnTo>
                  <a:lnTo>
                    <a:pt x="2706" y="0"/>
                  </a:lnTo>
                  <a:lnTo>
                    <a:pt x="2706" y="0"/>
                  </a:lnTo>
                  <a:lnTo>
                    <a:pt x="2700" y="0"/>
                  </a:lnTo>
                  <a:lnTo>
                    <a:pt x="2700" y="0"/>
                  </a:lnTo>
                  <a:close/>
                </a:path>
              </a:pathLst>
            </a:custGeom>
            <a:solidFill>
              <a:schemeClr val="bg2">
                <a:alpha val="29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8" name="Freeform 18"/>
            <p:cNvSpPr>
              <a:spLocks/>
            </p:cNvSpPr>
            <p:nvPr/>
          </p:nvSpPr>
          <p:spPr bwMode="hidden">
            <a:xfrm>
              <a:off x="-309563" y="4318000"/>
              <a:ext cx="8280401" cy="1209675"/>
            </a:xfrm>
            <a:custGeom>
              <a:avLst/>
              <a:gdLst/>
              <a:ahLst/>
              <a:cxnLst>
                <a:cxn ang="0">
                  <a:pos x="5216" y="714"/>
                </a:cxn>
                <a:cxn ang="0">
                  <a:pos x="4984" y="686"/>
                </a:cxn>
                <a:cxn ang="0">
                  <a:pos x="4478" y="610"/>
                </a:cxn>
                <a:cxn ang="0">
                  <a:pos x="3914" y="508"/>
                </a:cxn>
                <a:cxn ang="0">
                  <a:pos x="3286" y="374"/>
                </a:cxn>
                <a:cxn ang="0">
                  <a:pos x="2946" y="296"/>
                </a:cxn>
                <a:cxn ang="0">
                  <a:pos x="2682" y="236"/>
                </a:cxn>
                <a:cxn ang="0">
                  <a:pos x="2430" y="184"/>
                </a:cxn>
                <a:cxn ang="0">
                  <a:pos x="2190" y="140"/>
                </a:cxn>
                <a:cxn ang="0">
                  <a:pos x="1960" y="102"/>
                </a:cxn>
                <a:cxn ang="0">
                  <a:pos x="1740" y="72"/>
                </a:cxn>
                <a:cxn ang="0">
                  <a:pos x="1334" y="28"/>
                </a:cxn>
                <a:cxn ang="0">
                  <a:pos x="970" y="4"/>
                </a:cxn>
                <a:cxn ang="0">
                  <a:pos x="644" y="0"/>
                </a:cxn>
                <a:cxn ang="0">
                  <a:pos x="358" y="10"/>
                </a:cxn>
                <a:cxn ang="0">
                  <a:pos x="110" y="32"/>
                </a:cxn>
                <a:cxn ang="0">
                  <a:pos x="0" y="48"/>
                </a:cxn>
                <a:cxn ang="0">
                  <a:pos x="314" y="86"/>
                </a:cxn>
                <a:cxn ang="0">
                  <a:pos x="652" y="140"/>
                </a:cxn>
                <a:cxn ang="0">
                  <a:pos x="1014" y="210"/>
                </a:cxn>
                <a:cxn ang="0">
                  <a:pos x="1402" y="296"/>
                </a:cxn>
                <a:cxn ang="0">
                  <a:pos x="1756" y="378"/>
                </a:cxn>
                <a:cxn ang="0">
                  <a:pos x="2408" y="516"/>
                </a:cxn>
                <a:cxn ang="0">
                  <a:pos x="2708" y="572"/>
                </a:cxn>
                <a:cxn ang="0">
                  <a:pos x="2992" y="620"/>
                </a:cxn>
                <a:cxn ang="0">
                  <a:pos x="3260" y="662"/>
                </a:cxn>
                <a:cxn ang="0">
                  <a:pos x="3512" y="694"/>
                </a:cxn>
                <a:cxn ang="0">
                  <a:pos x="3750" y="722"/>
                </a:cxn>
                <a:cxn ang="0">
                  <a:pos x="3974" y="740"/>
                </a:cxn>
                <a:cxn ang="0">
                  <a:pos x="4184" y="754"/>
                </a:cxn>
                <a:cxn ang="0">
                  <a:pos x="4384" y="762"/>
                </a:cxn>
                <a:cxn ang="0">
                  <a:pos x="4570" y="762"/>
                </a:cxn>
                <a:cxn ang="0">
                  <a:pos x="4746" y="758"/>
                </a:cxn>
                <a:cxn ang="0">
                  <a:pos x="4912" y="748"/>
                </a:cxn>
                <a:cxn ang="0">
                  <a:pos x="5068" y="732"/>
                </a:cxn>
                <a:cxn ang="0">
                  <a:pos x="5216" y="714"/>
                </a:cxn>
              </a:cxnLst>
              <a:rect l="0" t="0" r="r" b="b"/>
              <a:pathLst>
                <a:path w="5216" h="762">
                  <a:moveTo>
                    <a:pt x="5216" y="714"/>
                  </a:moveTo>
                  <a:lnTo>
                    <a:pt x="5216" y="714"/>
                  </a:lnTo>
                  <a:lnTo>
                    <a:pt x="5102" y="700"/>
                  </a:lnTo>
                  <a:lnTo>
                    <a:pt x="4984" y="686"/>
                  </a:lnTo>
                  <a:lnTo>
                    <a:pt x="4738" y="652"/>
                  </a:lnTo>
                  <a:lnTo>
                    <a:pt x="4478" y="610"/>
                  </a:lnTo>
                  <a:lnTo>
                    <a:pt x="4204" y="564"/>
                  </a:lnTo>
                  <a:lnTo>
                    <a:pt x="3914" y="508"/>
                  </a:lnTo>
                  <a:lnTo>
                    <a:pt x="3608" y="446"/>
                  </a:lnTo>
                  <a:lnTo>
                    <a:pt x="3286" y="374"/>
                  </a:lnTo>
                  <a:lnTo>
                    <a:pt x="2946" y="296"/>
                  </a:lnTo>
                  <a:lnTo>
                    <a:pt x="2946" y="296"/>
                  </a:lnTo>
                  <a:lnTo>
                    <a:pt x="2812" y="266"/>
                  </a:lnTo>
                  <a:lnTo>
                    <a:pt x="2682" y="236"/>
                  </a:lnTo>
                  <a:lnTo>
                    <a:pt x="2556" y="210"/>
                  </a:lnTo>
                  <a:lnTo>
                    <a:pt x="2430" y="184"/>
                  </a:lnTo>
                  <a:lnTo>
                    <a:pt x="2308" y="162"/>
                  </a:lnTo>
                  <a:lnTo>
                    <a:pt x="2190" y="140"/>
                  </a:lnTo>
                  <a:lnTo>
                    <a:pt x="2074" y="120"/>
                  </a:lnTo>
                  <a:lnTo>
                    <a:pt x="1960" y="102"/>
                  </a:lnTo>
                  <a:lnTo>
                    <a:pt x="1850" y="86"/>
                  </a:lnTo>
                  <a:lnTo>
                    <a:pt x="1740" y="72"/>
                  </a:lnTo>
                  <a:lnTo>
                    <a:pt x="1532" y="46"/>
                  </a:lnTo>
                  <a:lnTo>
                    <a:pt x="1334" y="28"/>
                  </a:lnTo>
                  <a:lnTo>
                    <a:pt x="1148" y="14"/>
                  </a:lnTo>
                  <a:lnTo>
                    <a:pt x="970" y="4"/>
                  </a:lnTo>
                  <a:lnTo>
                    <a:pt x="802" y="0"/>
                  </a:lnTo>
                  <a:lnTo>
                    <a:pt x="644" y="0"/>
                  </a:lnTo>
                  <a:lnTo>
                    <a:pt x="496" y="4"/>
                  </a:lnTo>
                  <a:lnTo>
                    <a:pt x="358" y="10"/>
                  </a:lnTo>
                  <a:lnTo>
                    <a:pt x="230" y="20"/>
                  </a:lnTo>
                  <a:lnTo>
                    <a:pt x="110" y="32"/>
                  </a:lnTo>
                  <a:lnTo>
                    <a:pt x="0" y="48"/>
                  </a:lnTo>
                  <a:lnTo>
                    <a:pt x="0" y="48"/>
                  </a:lnTo>
                  <a:lnTo>
                    <a:pt x="154" y="66"/>
                  </a:lnTo>
                  <a:lnTo>
                    <a:pt x="314" y="86"/>
                  </a:lnTo>
                  <a:lnTo>
                    <a:pt x="480" y="112"/>
                  </a:lnTo>
                  <a:lnTo>
                    <a:pt x="652" y="140"/>
                  </a:lnTo>
                  <a:lnTo>
                    <a:pt x="830" y="174"/>
                  </a:lnTo>
                  <a:lnTo>
                    <a:pt x="1014" y="210"/>
                  </a:lnTo>
                  <a:lnTo>
                    <a:pt x="1206" y="250"/>
                  </a:lnTo>
                  <a:lnTo>
                    <a:pt x="1402" y="296"/>
                  </a:lnTo>
                  <a:lnTo>
                    <a:pt x="1402" y="296"/>
                  </a:lnTo>
                  <a:lnTo>
                    <a:pt x="1756" y="378"/>
                  </a:lnTo>
                  <a:lnTo>
                    <a:pt x="2092" y="450"/>
                  </a:lnTo>
                  <a:lnTo>
                    <a:pt x="2408" y="516"/>
                  </a:lnTo>
                  <a:lnTo>
                    <a:pt x="2562" y="544"/>
                  </a:lnTo>
                  <a:lnTo>
                    <a:pt x="2708" y="572"/>
                  </a:lnTo>
                  <a:lnTo>
                    <a:pt x="2852" y="598"/>
                  </a:lnTo>
                  <a:lnTo>
                    <a:pt x="2992" y="620"/>
                  </a:lnTo>
                  <a:lnTo>
                    <a:pt x="3128" y="642"/>
                  </a:lnTo>
                  <a:lnTo>
                    <a:pt x="3260" y="662"/>
                  </a:lnTo>
                  <a:lnTo>
                    <a:pt x="3388" y="678"/>
                  </a:lnTo>
                  <a:lnTo>
                    <a:pt x="3512" y="694"/>
                  </a:lnTo>
                  <a:lnTo>
                    <a:pt x="3632" y="708"/>
                  </a:lnTo>
                  <a:lnTo>
                    <a:pt x="3750" y="722"/>
                  </a:lnTo>
                  <a:lnTo>
                    <a:pt x="3864" y="732"/>
                  </a:lnTo>
                  <a:lnTo>
                    <a:pt x="3974" y="740"/>
                  </a:lnTo>
                  <a:lnTo>
                    <a:pt x="4080" y="748"/>
                  </a:lnTo>
                  <a:lnTo>
                    <a:pt x="4184" y="754"/>
                  </a:lnTo>
                  <a:lnTo>
                    <a:pt x="4286" y="758"/>
                  </a:lnTo>
                  <a:lnTo>
                    <a:pt x="4384" y="762"/>
                  </a:lnTo>
                  <a:lnTo>
                    <a:pt x="4478" y="762"/>
                  </a:lnTo>
                  <a:lnTo>
                    <a:pt x="4570" y="762"/>
                  </a:lnTo>
                  <a:lnTo>
                    <a:pt x="4660" y="760"/>
                  </a:lnTo>
                  <a:lnTo>
                    <a:pt x="4746" y="758"/>
                  </a:lnTo>
                  <a:lnTo>
                    <a:pt x="4830" y="754"/>
                  </a:lnTo>
                  <a:lnTo>
                    <a:pt x="4912" y="748"/>
                  </a:lnTo>
                  <a:lnTo>
                    <a:pt x="4992" y="740"/>
                  </a:lnTo>
                  <a:lnTo>
                    <a:pt x="5068" y="732"/>
                  </a:lnTo>
                  <a:lnTo>
                    <a:pt x="5144" y="724"/>
                  </a:lnTo>
                  <a:lnTo>
                    <a:pt x="5216" y="714"/>
                  </a:lnTo>
                  <a:lnTo>
                    <a:pt x="5216" y="714"/>
                  </a:lnTo>
                  <a:close/>
                </a:path>
              </a:pathLst>
            </a:custGeom>
            <a:solidFill>
              <a:schemeClr val="bg2">
                <a:alpha val="40000"/>
              </a:schemeClr>
            </a:solidFill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19" name="Freeform 22"/>
            <p:cNvSpPr>
              <a:spLocks/>
            </p:cNvSpPr>
            <p:nvPr/>
          </p:nvSpPr>
          <p:spPr bwMode="hidden">
            <a:xfrm>
              <a:off x="3175" y="4335463"/>
              <a:ext cx="8166100" cy="1101725"/>
            </a:xfrm>
            <a:custGeom>
              <a:avLst/>
              <a:gdLst/>
              <a:ahLst/>
              <a:cxnLst>
                <a:cxn ang="0">
                  <a:pos x="0" y="70"/>
                </a:cxn>
                <a:cxn ang="0">
                  <a:pos x="0" y="70"/>
                </a:cxn>
                <a:cxn ang="0">
                  <a:pos x="18" y="66"/>
                </a:cxn>
                <a:cxn ang="0">
                  <a:pos x="72" y="56"/>
                </a:cxn>
                <a:cxn ang="0">
                  <a:pos x="164" y="42"/>
                </a:cxn>
                <a:cxn ang="0">
                  <a:pos x="224" y="34"/>
                </a:cxn>
                <a:cxn ang="0">
                  <a:pos x="294" y="26"/>
                </a:cxn>
                <a:cxn ang="0">
                  <a:pos x="372" y="20"/>
                </a:cxn>
                <a:cxn ang="0">
                  <a:pos x="462" y="14"/>
                </a:cxn>
                <a:cxn ang="0">
                  <a:pos x="560" y="8"/>
                </a:cxn>
                <a:cxn ang="0">
                  <a:pos x="670" y="4"/>
                </a:cxn>
                <a:cxn ang="0">
                  <a:pos x="790" y="2"/>
                </a:cxn>
                <a:cxn ang="0">
                  <a:pos x="920" y="0"/>
                </a:cxn>
                <a:cxn ang="0">
                  <a:pos x="1060" y="2"/>
                </a:cxn>
                <a:cxn ang="0">
                  <a:pos x="1210" y="6"/>
                </a:cxn>
                <a:cxn ang="0">
                  <a:pos x="1372" y="14"/>
                </a:cxn>
                <a:cxn ang="0">
                  <a:pos x="1544" y="24"/>
                </a:cxn>
                <a:cxn ang="0">
                  <a:pos x="1726" y="40"/>
                </a:cxn>
                <a:cxn ang="0">
                  <a:pos x="1920" y="58"/>
                </a:cxn>
                <a:cxn ang="0">
                  <a:pos x="2126" y="80"/>
                </a:cxn>
                <a:cxn ang="0">
                  <a:pos x="2342" y="106"/>
                </a:cxn>
                <a:cxn ang="0">
                  <a:pos x="2570" y="138"/>
                </a:cxn>
                <a:cxn ang="0">
                  <a:pos x="2808" y="174"/>
                </a:cxn>
                <a:cxn ang="0">
                  <a:pos x="3058" y="216"/>
                </a:cxn>
                <a:cxn ang="0">
                  <a:pos x="3320" y="266"/>
                </a:cxn>
                <a:cxn ang="0">
                  <a:pos x="3594" y="320"/>
                </a:cxn>
                <a:cxn ang="0">
                  <a:pos x="3880" y="380"/>
                </a:cxn>
                <a:cxn ang="0">
                  <a:pos x="4178" y="448"/>
                </a:cxn>
                <a:cxn ang="0">
                  <a:pos x="4488" y="522"/>
                </a:cxn>
                <a:cxn ang="0">
                  <a:pos x="4810" y="604"/>
                </a:cxn>
                <a:cxn ang="0">
                  <a:pos x="5144" y="694"/>
                </a:cxn>
              </a:cxnLst>
              <a:rect l="0" t="0" r="r" b="b"/>
              <a:pathLst>
                <a:path w="5144" h="694">
                  <a:moveTo>
                    <a:pt x="0" y="70"/>
                  </a:moveTo>
                  <a:lnTo>
                    <a:pt x="0" y="70"/>
                  </a:lnTo>
                  <a:lnTo>
                    <a:pt x="18" y="66"/>
                  </a:lnTo>
                  <a:lnTo>
                    <a:pt x="72" y="56"/>
                  </a:lnTo>
                  <a:lnTo>
                    <a:pt x="164" y="42"/>
                  </a:lnTo>
                  <a:lnTo>
                    <a:pt x="224" y="34"/>
                  </a:lnTo>
                  <a:lnTo>
                    <a:pt x="294" y="26"/>
                  </a:lnTo>
                  <a:lnTo>
                    <a:pt x="372" y="20"/>
                  </a:lnTo>
                  <a:lnTo>
                    <a:pt x="462" y="14"/>
                  </a:lnTo>
                  <a:lnTo>
                    <a:pt x="560" y="8"/>
                  </a:lnTo>
                  <a:lnTo>
                    <a:pt x="670" y="4"/>
                  </a:lnTo>
                  <a:lnTo>
                    <a:pt x="790" y="2"/>
                  </a:lnTo>
                  <a:lnTo>
                    <a:pt x="920" y="0"/>
                  </a:lnTo>
                  <a:lnTo>
                    <a:pt x="1060" y="2"/>
                  </a:lnTo>
                  <a:lnTo>
                    <a:pt x="1210" y="6"/>
                  </a:lnTo>
                  <a:lnTo>
                    <a:pt x="1372" y="14"/>
                  </a:lnTo>
                  <a:lnTo>
                    <a:pt x="1544" y="24"/>
                  </a:lnTo>
                  <a:lnTo>
                    <a:pt x="1726" y="40"/>
                  </a:lnTo>
                  <a:lnTo>
                    <a:pt x="1920" y="58"/>
                  </a:lnTo>
                  <a:lnTo>
                    <a:pt x="2126" y="80"/>
                  </a:lnTo>
                  <a:lnTo>
                    <a:pt x="2342" y="106"/>
                  </a:lnTo>
                  <a:lnTo>
                    <a:pt x="2570" y="138"/>
                  </a:lnTo>
                  <a:lnTo>
                    <a:pt x="2808" y="174"/>
                  </a:lnTo>
                  <a:lnTo>
                    <a:pt x="3058" y="216"/>
                  </a:lnTo>
                  <a:lnTo>
                    <a:pt x="3320" y="266"/>
                  </a:lnTo>
                  <a:lnTo>
                    <a:pt x="3594" y="320"/>
                  </a:lnTo>
                  <a:lnTo>
                    <a:pt x="3880" y="380"/>
                  </a:lnTo>
                  <a:lnTo>
                    <a:pt x="4178" y="448"/>
                  </a:lnTo>
                  <a:lnTo>
                    <a:pt x="4488" y="522"/>
                  </a:lnTo>
                  <a:lnTo>
                    <a:pt x="4810" y="604"/>
                  </a:lnTo>
                  <a:lnTo>
                    <a:pt x="5144" y="694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>
          <p:nvSpPr>
            <p:cNvPr id="20" name="Freeform 26"/>
            <p:cNvSpPr>
              <a:spLocks/>
            </p:cNvSpPr>
            <p:nvPr/>
          </p:nvSpPr>
          <p:spPr bwMode="hidden">
            <a:xfrm>
              <a:off x="4156075" y="4316413"/>
              <a:ext cx="4940300" cy="927100"/>
            </a:xfrm>
            <a:custGeom>
              <a:avLst/>
              <a:gdLst/>
              <a:ahLst/>
              <a:cxnLst>
                <a:cxn ang="0">
                  <a:pos x="0" y="584"/>
                </a:cxn>
                <a:cxn ang="0">
                  <a:pos x="0" y="584"/>
                </a:cxn>
                <a:cxn ang="0">
                  <a:pos x="90" y="560"/>
                </a:cxn>
                <a:cxn ang="0">
                  <a:pos x="336" y="498"/>
                </a:cxn>
                <a:cxn ang="0">
                  <a:pos x="506" y="456"/>
                </a:cxn>
                <a:cxn ang="0">
                  <a:pos x="702" y="410"/>
                </a:cxn>
                <a:cxn ang="0">
                  <a:pos x="920" y="360"/>
                </a:cxn>
                <a:cxn ang="0">
                  <a:pos x="1154" y="306"/>
                </a:cxn>
                <a:cxn ang="0">
                  <a:pos x="1402" y="254"/>
                </a:cxn>
                <a:cxn ang="0">
                  <a:pos x="1656" y="202"/>
                </a:cxn>
                <a:cxn ang="0">
                  <a:pos x="1916" y="154"/>
                </a:cxn>
                <a:cxn ang="0">
                  <a:pos x="2174" y="108"/>
                </a:cxn>
                <a:cxn ang="0">
                  <a:pos x="2302" y="88"/>
                </a:cxn>
                <a:cxn ang="0">
                  <a:pos x="2426" y="68"/>
                </a:cxn>
                <a:cxn ang="0">
                  <a:pos x="2550" y="52"/>
                </a:cxn>
                <a:cxn ang="0">
                  <a:pos x="2670" y="36"/>
                </a:cxn>
                <a:cxn ang="0">
                  <a:pos x="2788" y="24"/>
                </a:cxn>
                <a:cxn ang="0">
                  <a:pos x="2900" y="14"/>
                </a:cxn>
                <a:cxn ang="0">
                  <a:pos x="3008" y="6"/>
                </a:cxn>
                <a:cxn ang="0">
                  <a:pos x="3112" y="0"/>
                </a:cxn>
              </a:cxnLst>
              <a:rect l="0" t="0" r="r" b="b"/>
              <a:pathLst>
                <a:path w="3112" h="584">
                  <a:moveTo>
                    <a:pt x="0" y="584"/>
                  </a:moveTo>
                  <a:lnTo>
                    <a:pt x="0" y="584"/>
                  </a:lnTo>
                  <a:lnTo>
                    <a:pt x="90" y="560"/>
                  </a:lnTo>
                  <a:lnTo>
                    <a:pt x="336" y="498"/>
                  </a:lnTo>
                  <a:lnTo>
                    <a:pt x="506" y="456"/>
                  </a:lnTo>
                  <a:lnTo>
                    <a:pt x="702" y="410"/>
                  </a:lnTo>
                  <a:lnTo>
                    <a:pt x="920" y="360"/>
                  </a:lnTo>
                  <a:lnTo>
                    <a:pt x="1154" y="306"/>
                  </a:lnTo>
                  <a:lnTo>
                    <a:pt x="1402" y="254"/>
                  </a:lnTo>
                  <a:lnTo>
                    <a:pt x="1656" y="202"/>
                  </a:lnTo>
                  <a:lnTo>
                    <a:pt x="1916" y="154"/>
                  </a:lnTo>
                  <a:lnTo>
                    <a:pt x="2174" y="108"/>
                  </a:lnTo>
                  <a:lnTo>
                    <a:pt x="2302" y="88"/>
                  </a:lnTo>
                  <a:lnTo>
                    <a:pt x="2426" y="68"/>
                  </a:lnTo>
                  <a:lnTo>
                    <a:pt x="2550" y="52"/>
                  </a:lnTo>
                  <a:lnTo>
                    <a:pt x="2670" y="36"/>
                  </a:lnTo>
                  <a:lnTo>
                    <a:pt x="2788" y="24"/>
                  </a:lnTo>
                  <a:lnTo>
                    <a:pt x="2900" y="14"/>
                  </a:lnTo>
                  <a:lnTo>
                    <a:pt x="3008" y="6"/>
                  </a:lnTo>
                  <a:lnTo>
                    <a:pt x="3112" y="0"/>
                  </a:lnTo>
                </a:path>
              </a:pathLst>
            </a:custGeom>
            <a:noFill/>
            <a:ln w="12">
              <a:solidFill>
                <a:srgbClr val="FFFFFF"/>
              </a:solidFill>
              <a:prstDash val="solid"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  <p:sp useBgFill="1">
          <p:nvSpPr>
            <p:cNvPr id="21" name="Freeform 10"/>
            <p:cNvSpPr>
              <a:spLocks/>
            </p:cNvSpPr>
            <p:nvPr/>
          </p:nvSpPr>
          <p:spPr bwMode="hidden">
            <a:xfrm>
              <a:off x="-3905251" y="4294188"/>
              <a:ext cx="13027839" cy="1892300"/>
            </a:xfrm>
            <a:custGeom>
              <a:avLst/>
              <a:gdLst/>
              <a:ahLst/>
              <a:cxnLst>
                <a:cxn ang="0">
                  <a:pos x="8192" y="512"/>
                </a:cxn>
                <a:cxn ang="0">
                  <a:pos x="8040" y="570"/>
                </a:cxn>
                <a:cxn ang="0">
                  <a:pos x="7878" y="620"/>
                </a:cxn>
                <a:cxn ang="0">
                  <a:pos x="7706" y="666"/>
                </a:cxn>
                <a:cxn ang="0">
                  <a:pos x="7522" y="702"/>
                </a:cxn>
                <a:cxn ang="0">
                  <a:pos x="7322" y="730"/>
                </a:cxn>
                <a:cxn ang="0">
                  <a:pos x="7106" y="750"/>
                </a:cxn>
                <a:cxn ang="0">
                  <a:pos x="6872" y="762"/>
                </a:cxn>
                <a:cxn ang="0">
                  <a:pos x="6618" y="760"/>
                </a:cxn>
                <a:cxn ang="0">
                  <a:pos x="6342" y="750"/>
                </a:cxn>
                <a:cxn ang="0">
                  <a:pos x="6042" y="726"/>
                </a:cxn>
                <a:cxn ang="0">
                  <a:pos x="5716" y="690"/>
                </a:cxn>
                <a:cxn ang="0">
                  <a:pos x="5364" y="642"/>
                </a:cxn>
                <a:cxn ang="0">
                  <a:pos x="4982" y="578"/>
                </a:cxn>
                <a:cxn ang="0">
                  <a:pos x="4568" y="500"/>
                </a:cxn>
                <a:cxn ang="0">
                  <a:pos x="4122" y="406"/>
                </a:cxn>
                <a:cxn ang="0">
                  <a:pos x="3640" y="296"/>
                </a:cxn>
                <a:cxn ang="0">
                  <a:pos x="3396" y="240"/>
                </a:cxn>
                <a:cxn ang="0">
                  <a:pos x="2934" y="148"/>
                </a:cxn>
                <a:cxn ang="0">
                  <a:pos x="2512" y="82"/>
                </a:cxn>
                <a:cxn ang="0">
                  <a:pos x="2126" y="36"/>
                </a:cxn>
                <a:cxn ang="0">
                  <a:pos x="1776" y="10"/>
                </a:cxn>
                <a:cxn ang="0">
                  <a:pos x="1462" y="0"/>
                </a:cxn>
                <a:cxn ang="0">
                  <a:pos x="1182" y="4"/>
                </a:cxn>
                <a:cxn ang="0">
                  <a:pos x="934" y="20"/>
                </a:cxn>
                <a:cxn ang="0">
                  <a:pos x="716" y="44"/>
                </a:cxn>
                <a:cxn ang="0">
                  <a:pos x="530" y="74"/>
                </a:cxn>
                <a:cxn ang="0">
                  <a:pos x="374" y="108"/>
                </a:cxn>
                <a:cxn ang="0">
                  <a:pos x="248" y="144"/>
                </a:cxn>
                <a:cxn ang="0">
                  <a:pos x="148" y="176"/>
                </a:cxn>
                <a:cxn ang="0">
                  <a:pos x="48" y="216"/>
                </a:cxn>
                <a:cxn ang="0">
                  <a:pos x="0" y="240"/>
                </a:cxn>
                <a:cxn ang="0">
                  <a:pos x="8192" y="1192"/>
                </a:cxn>
                <a:cxn ang="0">
                  <a:pos x="8196" y="1186"/>
                </a:cxn>
                <a:cxn ang="0">
                  <a:pos x="8196" y="510"/>
                </a:cxn>
                <a:cxn ang="0">
                  <a:pos x="8192" y="512"/>
                </a:cxn>
              </a:cxnLst>
              <a:rect l="0" t="0" r="r" b="b"/>
              <a:pathLst>
                <a:path w="8196" h="1192">
                  <a:moveTo>
                    <a:pt x="8192" y="512"/>
                  </a:moveTo>
                  <a:lnTo>
                    <a:pt x="8192" y="512"/>
                  </a:lnTo>
                  <a:lnTo>
                    <a:pt x="8116" y="542"/>
                  </a:lnTo>
                  <a:lnTo>
                    <a:pt x="8040" y="570"/>
                  </a:lnTo>
                  <a:lnTo>
                    <a:pt x="7960" y="596"/>
                  </a:lnTo>
                  <a:lnTo>
                    <a:pt x="7878" y="620"/>
                  </a:lnTo>
                  <a:lnTo>
                    <a:pt x="7794" y="644"/>
                  </a:lnTo>
                  <a:lnTo>
                    <a:pt x="7706" y="666"/>
                  </a:lnTo>
                  <a:lnTo>
                    <a:pt x="7616" y="684"/>
                  </a:lnTo>
                  <a:lnTo>
                    <a:pt x="7522" y="702"/>
                  </a:lnTo>
                  <a:lnTo>
                    <a:pt x="7424" y="718"/>
                  </a:lnTo>
                  <a:lnTo>
                    <a:pt x="7322" y="730"/>
                  </a:lnTo>
                  <a:lnTo>
                    <a:pt x="7216" y="742"/>
                  </a:lnTo>
                  <a:lnTo>
                    <a:pt x="7106" y="750"/>
                  </a:lnTo>
                  <a:lnTo>
                    <a:pt x="6992" y="758"/>
                  </a:lnTo>
                  <a:lnTo>
                    <a:pt x="6872" y="762"/>
                  </a:lnTo>
                  <a:lnTo>
                    <a:pt x="6748" y="762"/>
                  </a:lnTo>
                  <a:lnTo>
                    <a:pt x="6618" y="760"/>
                  </a:lnTo>
                  <a:lnTo>
                    <a:pt x="6482" y="756"/>
                  </a:lnTo>
                  <a:lnTo>
                    <a:pt x="6342" y="750"/>
                  </a:lnTo>
                  <a:lnTo>
                    <a:pt x="6196" y="740"/>
                  </a:lnTo>
                  <a:lnTo>
                    <a:pt x="6042" y="726"/>
                  </a:lnTo>
                  <a:lnTo>
                    <a:pt x="5882" y="710"/>
                  </a:lnTo>
                  <a:lnTo>
                    <a:pt x="5716" y="690"/>
                  </a:lnTo>
                  <a:lnTo>
                    <a:pt x="5544" y="668"/>
                  </a:lnTo>
                  <a:lnTo>
                    <a:pt x="5364" y="642"/>
                  </a:lnTo>
                  <a:lnTo>
                    <a:pt x="5176" y="612"/>
                  </a:lnTo>
                  <a:lnTo>
                    <a:pt x="4982" y="578"/>
                  </a:lnTo>
                  <a:lnTo>
                    <a:pt x="4778" y="540"/>
                  </a:lnTo>
                  <a:lnTo>
                    <a:pt x="4568" y="500"/>
                  </a:lnTo>
                  <a:lnTo>
                    <a:pt x="4348" y="454"/>
                  </a:lnTo>
                  <a:lnTo>
                    <a:pt x="4122" y="406"/>
                  </a:lnTo>
                  <a:lnTo>
                    <a:pt x="3886" y="354"/>
                  </a:lnTo>
                  <a:lnTo>
                    <a:pt x="3640" y="296"/>
                  </a:lnTo>
                  <a:lnTo>
                    <a:pt x="3640" y="296"/>
                  </a:lnTo>
                  <a:lnTo>
                    <a:pt x="3396" y="240"/>
                  </a:lnTo>
                  <a:lnTo>
                    <a:pt x="3160" y="192"/>
                  </a:lnTo>
                  <a:lnTo>
                    <a:pt x="2934" y="148"/>
                  </a:lnTo>
                  <a:lnTo>
                    <a:pt x="2718" y="112"/>
                  </a:lnTo>
                  <a:lnTo>
                    <a:pt x="2512" y="82"/>
                  </a:lnTo>
                  <a:lnTo>
                    <a:pt x="2314" y="56"/>
                  </a:lnTo>
                  <a:lnTo>
                    <a:pt x="2126" y="36"/>
                  </a:lnTo>
                  <a:lnTo>
                    <a:pt x="1948" y="20"/>
                  </a:lnTo>
                  <a:lnTo>
                    <a:pt x="1776" y="10"/>
                  </a:lnTo>
                  <a:lnTo>
                    <a:pt x="1616" y="2"/>
                  </a:lnTo>
                  <a:lnTo>
                    <a:pt x="1462" y="0"/>
                  </a:lnTo>
                  <a:lnTo>
                    <a:pt x="1318" y="0"/>
                  </a:lnTo>
                  <a:lnTo>
                    <a:pt x="1182" y="4"/>
                  </a:lnTo>
                  <a:lnTo>
                    <a:pt x="1054" y="10"/>
                  </a:lnTo>
                  <a:lnTo>
                    <a:pt x="934" y="20"/>
                  </a:lnTo>
                  <a:lnTo>
                    <a:pt x="822" y="30"/>
                  </a:lnTo>
                  <a:lnTo>
                    <a:pt x="716" y="44"/>
                  </a:lnTo>
                  <a:lnTo>
                    <a:pt x="620" y="58"/>
                  </a:lnTo>
                  <a:lnTo>
                    <a:pt x="530" y="74"/>
                  </a:lnTo>
                  <a:lnTo>
                    <a:pt x="450" y="92"/>
                  </a:lnTo>
                  <a:lnTo>
                    <a:pt x="374" y="108"/>
                  </a:lnTo>
                  <a:lnTo>
                    <a:pt x="308" y="126"/>
                  </a:lnTo>
                  <a:lnTo>
                    <a:pt x="248" y="144"/>
                  </a:lnTo>
                  <a:lnTo>
                    <a:pt x="194" y="160"/>
                  </a:lnTo>
                  <a:lnTo>
                    <a:pt x="148" y="176"/>
                  </a:lnTo>
                  <a:lnTo>
                    <a:pt x="108" y="192"/>
                  </a:lnTo>
                  <a:lnTo>
                    <a:pt x="48" y="216"/>
                  </a:lnTo>
                  <a:lnTo>
                    <a:pt x="12" y="234"/>
                  </a:lnTo>
                  <a:lnTo>
                    <a:pt x="0" y="240"/>
                  </a:lnTo>
                  <a:lnTo>
                    <a:pt x="0" y="1192"/>
                  </a:lnTo>
                  <a:lnTo>
                    <a:pt x="8192" y="1192"/>
                  </a:lnTo>
                  <a:lnTo>
                    <a:pt x="8192" y="1192"/>
                  </a:lnTo>
                  <a:lnTo>
                    <a:pt x="8196" y="1186"/>
                  </a:lnTo>
                  <a:lnTo>
                    <a:pt x="8196" y="1186"/>
                  </a:lnTo>
                  <a:lnTo>
                    <a:pt x="8196" y="510"/>
                  </a:lnTo>
                  <a:lnTo>
                    <a:pt x="8196" y="510"/>
                  </a:lnTo>
                  <a:lnTo>
                    <a:pt x="8192" y="512"/>
                  </a:lnTo>
                  <a:lnTo>
                    <a:pt x="8192" y="512"/>
                  </a:lnTo>
                  <a:close/>
                </a:path>
              </a:pathLst>
            </a:custGeom>
            <a:ln w="9525">
              <a:noFill/>
              <a:round/>
              <a:headEnd/>
              <a:tailEnd/>
            </a:ln>
          </p:spPr>
          <p:txBody>
            <a:bodyPr vert="horz" wrap="square" lIns="91440" tIns="45720" rIns="91440" bIns="45720" numCol="1" anchor="t" anchorCtr="0" compatLnSpc="1">
              <a:prstTxWarp prst="textNoShape">
                <a:avLst/>
              </a:prstTxWarp>
            </a:bodyPr>
            <a:lstStyle/>
            <a:p>
              <a:endParaRPr lang="en-US"/>
            </a:p>
          </p:txBody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53746"/>
            <a:ext cx="8229600" cy="939546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5163672" y="4687623"/>
            <a:ext cx="378669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00">
                <a:solidFill>
                  <a:schemeClr val="tx2"/>
                </a:solidFill>
              </a:defRPr>
            </a:lvl1pPr>
          </a:lstStyle>
          <a:p>
            <a:fld id="{C2D3E1B9-E7CB-403E-BA44-C895168B195B}" type="datetimeFigureOut">
              <a:rPr lang="cs-CZ" smtClean="0"/>
              <a:t>14.5.2014</a:t>
            </a:fld>
            <a:endParaRPr lang="cs-CZ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93639" y="4687623"/>
            <a:ext cx="3786691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00">
                <a:solidFill>
                  <a:schemeClr val="tx2"/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3991088" y="4687623"/>
            <a:ext cx="1161826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00">
                <a:solidFill>
                  <a:schemeClr val="tx2"/>
                </a:solidFill>
              </a:defRPr>
            </a:lvl1pPr>
          </a:lstStyle>
          <a:p>
            <a:fld id="{247FB107-F037-496E-B072-D4F74FC46C54}" type="slidenum">
              <a:rPr lang="cs-CZ" smtClean="0"/>
              <a:t>‹#›</a:t>
            </a:fld>
            <a:endParaRPr lang="cs-CZ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72068" y="2006600"/>
            <a:ext cx="7408333" cy="258802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rgbClr val="FFFFFF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274320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400" kern="1200">
          <a:solidFill>
            <a:schemeClr val="tx2"/>
          </a:solidFill>
          <a:latin typeface="+mn-lt"/>
          <a:ea typeface="+mn-ea"/>
          <a:cs typeface="+mn-cs"/>
        </a:defRPr>
      </a:lvl1pPr>
      <a:lvl2pPr marL="576263" indent="-27432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55663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2000" kern="1200">
          <a:solidFill>
            <a:schemeClr val="tx2"/>
          </a:solidFill>
          <a:latin typeface="+mn-lt"/>
          <a:ea typeface="+mn-ea"/>
          <a:cs typeface="+mn-cs"/>
        </a:defRPr>
      </a:lvl3pPr>
      <a:lvl4pPr marL="114300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800" kern="1200">
          <a:solidFill>
            <a:schemeClr val="tx2"/>
          </a:solidFill>
          <a:latin typeface="+mn-lt"/>
          <a:ea typeface="+mn-ea"/>
          <a:cs typeface="+mn-cs"/>
        </a:defRPr>
      </a:lvl4pPr>
      <a:lvl5pPr marL="1463040" indent="-228600" algn="l" defTabSz="914400" rtl="0" eaLnBrk="1" latinLnBrk="0" hangingPunct="1">
        <a:spcBef>
          <a:spcPct val="20000"/>
        </a:spcBef>
        <a:buClr>
          <a:schemeClr val="accent1"/>
        </a:buClr>
        <a:buSzPct val="100000"/>
        <a:buFont typeface="Symbol" pitchFamily="18" charset="2"/>
        <a:buChar char=""/>
        <a:defRPr sz="1600" kern="1200">
          <a:solidFill>
            <a:schemeClr val="tx2"/>
          </a:solidFill>
          <a:latin typeface="+mn-lt"/>
          <a:ea typeface="+mn-ea"/>
          <a:cs typeface="+mn-cs"/>
        </a:defRPr>
      </a:lvl5pPr>
      <a:lvl6pPr marL="178308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6pPr>
      <a:lvl7pPr marL="210312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7pPr>
      <a:lvl8pPr marL="242316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8pPr>
      <a:lvl9pPr marL="2743200" indent="-228600" algn="l" defTabSz="914400" rtl="0" eaLnBrk="1" latinLnBrk="0" hangingPunct="1">
        <a:spcBef>
          <a:spcPts val="384"/>
        </a:spcBef>
        <a:buClr>
          <a:schemeClr val="accent1"/>
        </a:buClr>
        <a:buFont typeface="Symbol" pitchFamily="18" charset="2"/>
        <a:buChar char="*"/>
        <a:defRPr sz="1400" kern="120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jpeg"/><Relationship Id="rId2" Type="http://schemas.openxmlformats.org/officeDocument/2006/relationships/image" Target="../media/image2.tmp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4.jpeg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1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Group 43"/>
          <p:cNvGraphicFramePr>
            <a:graphicFrameLocks/>
          </p:cNvGraphicFramePr>
          <p:nvPr>
            <p:extLst>
              <p:ext uri="{D42A27DB-BD31-4B8C-83A1-F6EECF244321}">
                <p14:modId xmlns:p14="http://schemas.microsoft.com/office/powerpoint/2010/main" val="3440020277"/>
              </p:ext>
            </p:extLst>
          </p:nvPr>
        </p:nvGraphicFramePr>
        <p:xfrm>
          <a:off x="462786" y="1530401"/>
          <a:ext cx="8136582" cy="3511214"/>
        </p:xfrm>
        <a:graphic>
          <a:graphicData uri="http://schemas.openxmlformats.org/drawingml/2006/table">
            <a:tbl>
              <a:tblPr/>
              <a:tblGrid>
                <a:gridCol w="2074304"/>
                <a:gridCol w="6062278"/>
              </a:tblGrid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Číslo projektu</a:t>
                      </a:r>
                      <a:endParaRPr kumimoji="0" lang="cs-CZ" sz="1300" b="1" i="0" u="none" strike="noStrike" cap="none" normalizeH="0" baseline="0" dirty="0" smtClean="0">
                        <a:ln>
                          <a:noFill/>
                        </a:ln>
                        <a:solidFill>
                          <a:srgbClr val="FFFFFF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FFFFFF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OP VK 1.5 25549863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1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projektu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Moderní škola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Název školy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Soukromá střední škola podnikání a managementu, o.p.s.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Český jazyk a literatura (klíčová aktivita III/2)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Téma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Informatika – práce se zdroji na internetu 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Ročník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1.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748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Jméno autora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alibri" pitchFamily="34" charset="0"/>
                          <a:ea typeface="Calibri" pitchFamily="34" charset="0"/>
                          <a:cs typeface="Times New Roman" pitchFamily="18" charset="0"/>
                        </a:rPr>
                        <a:t>Mgr. Dušan Kráčmar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E8F6F6"/>
                    </a:solidFill>
                  </a:tcPr>
                </a:tc>
              </a:tr>
              <a:tr h="962412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Century Gothic" pitchFamily="34" charset="0"/>
                          <a:cs typeface="Times New Roman" pitchFamily="18" charset="0"/>
                        </a:rPr>
                        <a:t>Anotace</a:t>
                      </a: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3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Prezentace </a:t>
                      </a:r>
                      <a:r>
                        <a:rPr kumimoji="0" lang="cs-CZ" sz="12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se zaměřuje na téma, které činí při samostatné práci žáků velké potíže – samostatná práce na internetu. Neběží pochopitelně o technickou stránku věci, nýbrž o schopnost vyhledat správné zdroje, umět odhadnout jejich věrohodnost, zorientovat se v textu, správně najít klíčová slova atd.</a:t>
                      </a:r>
                      <a:endParaRPr kumimoji="0" lang="cs-CZ" sz="1200" b="0" i="0" u="none" strike="noStrike" cap="none" normalizeH="0" baseline="0" dirty="0" smtClean="0">
                        <a:ln>
                          <a:noFill/>
                        </a:ln>
                        <a:solidFill>
                          <a:srgbClr val="000000"/>
                        </a:solidFill>
                        <a:effectLst/>
                        <a:latin typeface="Arial" charset="0"/>
                        <a:cs typeface="Times New Roman" pitchFamily="18" charset="0"/>
                      </a:endParaRP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  <a:tr h="318971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Datum tvorby</a:t>
                      </a:r>
                    </a:p>
                  </a:txBody>
                  <a:tcPr marL="91436" marR="91436" marT="34293" marB="34293" horzOverflow="overflow"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14. </a:t>
                      </a:r>
                      <a:r>
                        <a:rPr kumimoji="0" lang="cs-CZ" sz="13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rgbClr val="000000"/>
                          </a:solidFill>
                          <a:effectLst/>
                          <a:latin typeface="Arial" charset="0"/>
                          <a:cs typeface="Times New Roman" pitchFamily="18" charset="0"/>
                        </a:rPr>
                        <a:t>9. 2012</a:t>
                      </a:r>
                    </a:p>
                  </a:txBody>
                  <a:tcPr marL="91436" marR="91436" marT="34293" marB="34293" horzOverflow="overflow"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rgbClr val="CDECEC"/>
                    </a:solidFill>
                  </a:tcPr>
                </a:tc>
              </a:tr>
            </a:tbl>
          </a:graphicData>
        </a:graphic>
      </p:graphicFrame>
      <p:grpSp>
        <p:nvGrpSpPr>
          <p:cNvPr id="7" name="Skupina 6"/>
          <p:cNvGrpSpPr/>
          <p:nvPr/>
        </p:nvGrpSpPr>
        <p:grpSpPr>
          <a:xfrm>
            <a:off x="125387" y="-18809"/>
            <a:ext cx="8883709" cy="1531420"/>
            <a:chOff x="-92650" y="483518"/>
            <a:chExt cx="8883709" cy="1531420"/>
          </a:xfrm>
        </p:grpSpPr>
        <p:pic>
          <p:nvPicPr>
            <p:cNvPr id="8" name="Obrázek 7" descr="Výřez obrazovky"/>
            <p:cNvPicPr>
              <a:picLocks noChangeAspect="1"/>
            </p:cNvPicPr>
            <p:nvPr/>
          </p:nvPicPr>
          <p:blipFill>
            <a:blip r:embed="rId2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tretch>
              <a:fillRect/>
            </a:stretch>
          </p:blipFill>
          <p:spPr>
            <a:xfrm>
              <a:off x="899592" y="483518"/>
              <a:ext cx="6614081" cy="1531420"/>
            </a:xfrm>
            <a:prstGeom prst="rect">
              <a:avLst/>
            </a:prstGeom>
          </p:spPr>
        </p:pic>
        <p:pic>
          <p:nvPicPr>
            <p:cNvPr id="9" name="Obrázek 8" descr="loga soukrškolyvjpeg.jpg"/>
            <p:cNvPicPr>
              <a:picLocks noChangeAspect="1"/>
            </p:cNvPicPr>
            <p:nvPr/>
          </p:nvPicPr>
          <p:blipFill rotWithShape="1">
            <a:blip r:embed="rId3" cstate="print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r="73221" b="6723"/>
            <a:stretch/>
          </p:blipFill>
          <p:spPr bwMode="auto">
            <a:xfrm>
              <a:off x="-92650" y="483518"/>
              <a:ext cx="992242" cy="998486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pic>
          <p:nvPicPr>
            <p:cNvPr id="10" name="Obrázek 9" descr="loga soukrškolyvjpeg.jpg"/>
            <p:cNvPicPr>
              <a:picLocks noChangeAspect="1"/>
            </p:cNvPicPr>
            <p:nvPr/>
          </p:nvPicPr>
          <p:blipFill rotWithShape="1">
            <a:blip r:embed="rId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 l="86334" b="10296"/>
            <a:stretch/>
          </p:blipFill>
          <p:spPr bwMode="auto">
            <a:xfrm>
              <a:off x="7513672" y="483518"/>
              <a:ext cx="1277387" cy="1531420"/>
            </a:xfrm>
            <a:prstGeom prst="rect">
              <a:avLst/>
            </a:prstGeom>
            <a:noFill/>
            <a:ln>
              <a:noFill/>
            </a:ln>
            <a:extLst>
              <a:ext uri="{909E8E84-426E-40DD-AFC4-6F175D3DCCD1}">
                <a14:hiddenFill xmlns:a14="http://schemas.microsoft.com/office/drawing/2010/main">
                  <a:solidFill>
                    <a:srgbClr val="FFFFFF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pic>
        <p:sp>
          <p:nvSpPr>
            <p:cNvPr id="11" name="Obdélník 10"/>
            <p:cNvSpPr/>
            <p:nvPr/>
          </p:nvSpPr>
          <p:spPr>
            <a:xfrm>
              <a:off x="-92650" y="1482004"/>
              <a:ext cx="992242" cy="532934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>
              <a:defPPr>
                <a:defRPr lang="cs-CZ"/>
              </a:defPPr>
              <a:lvl1pPr marL="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lt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/>
              <a:endParaRPr lang="cs-CZ"/>
            </a:p>
          </p:txBody>
        </p:sp>
      </p:grpSp>
    </p:spTree>
    <p:extLst>
      <p:ext uri="{BB962C8B-B14F-4D97-AF65-F5344CB8AC3E}">
        <p14:creationId xmlns:p14="http://schemas.microsoft.com/office/powerpoint/2010/main" val="20219172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987574"/>
            <a:ext cx="7772400" cy="1547657"/>
          </a:xfrm>
        </p:spPr>
        <p:txBody>
          <a:bodyPr>
            <a:normAutofit/>
          </a:bodyPr>
          <a:lstStyle/>
          <a:p>
            <a:r>
              <a:rPr lang="cs-CZ" sz="4900" dirty="0" smtClean="0">
                <a:solidFill>
                  <a:srgbClr val="FF0000"/>
                </a:solidFill>
              </a:rPr>
              <a:t>INFORMATIKA</a:t>
            </a:r>
            <a:r>
              <a:rPr lang="cs-CZ" dirty="0" smtClean="0">
                <a:solidFill>
                  <a:srgbClr val="FF0000"/>
                </a:solidFill>
              </a:rPr>
              <a:t/>
            </a:r>
            <a:br>
              <a:rPr lang="cs-CZ" dirty="0" smtClean="0">
                <a:solidFill>
                  <a:srgbClr val="FF0000"/>
                </a:solidFill>
              </a:rPr>
            </a:br>
            <a:r>
              <a:rPr lang="cs-CZ" sz="3600" dirty="0" smtClean="0">
                <a:solidFill>
                  <a:srgbClr val="FF0000"/>
                </a:solidFill>
              </a:rPr>
              <a:t>PRÁCE SE ZDROJI NA INTERNETU</a:t>
            </a:r>
            <a:endParaRPr lang="cs-CZ" sz="3600" dirty="0">
              <a:solidFill>
                <a:srgbClr val="FF0000"/>
              </a:solidFill>
            </a:endParaRPr>
          </a:p>
        </p:txBody>
      </p:sp>
      <p:sp>
        <p:nvSpPr>
          <p:cNvPr id="4" name="Podnadpis 2"/>
          <p:cNvSpPr txBox="1">
            <a:spLocks/>
          </p:cNvSpPr>
          <p:nvPr/>
        </p:nvSpPr>
        <p:spPr>
          <a:xfrm>
            <a:off x="6372200" y="4209651"/>
            <a:ext cx="2448272" cy="342342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/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© Dušan Kráčmar </a:t>
            </a:r>
            <a:r>
              <a:rPr lang="cs-CZ" sz="1800" dirty="0" smtClean="0">
                <a:solidFill>
                  <a:srgbClr val="002060"/>
                </a:solidFill>
                <a:effectLst>
                  <a:outerShdw blurRad="38100" dist="38100" dir="2700000" algn="tl">
                    <a:srgbClr val="000000">
                      <a:alpha val="43137"/>
                    </a:srgbClr>
                  </a:outerShdw>
                </a:effectLst>
              </a:rPr>
              <a:t>2012</a:t>
            </a:r>
            <a:endParaRPr lang="cs-CZ" sz="1800" dirty="0">
              <a:solidFill>
                <a:srgbClr val="002060"/>
              </a:solidFill>
              <a:effectLst>
                <a:outerShdw blurRad="38100" dist="38100" dir="2700000" algn="tl">
                  <a:srgbClr val="000000">
                    <a:alpha val="43137"/>
                  </a:srgbClr>
                </a:outerShdw>
              </a:effectLst>
            </a:endParaRPr>
          </a:p>
        </p:txBody>
      </p:sp>
    </p:spTree>
    <p:extLst>
      <p:ext uri="{BB962C8B-B14F-4D97-AF65-F5344CB8AC3E}">
        <p14:creationId xmlns:p14="http://schemas.microsoft.com/office/powerpoint/2010/main" val="307255072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4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95486"/>
            <a:ext cx="9144000" cy="899585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INFORMATIKA - PRÁCE SE ZDROJI NA INTERNETU</a:t>
            </a:r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002060"/>
                </a:solidFill>
              </a:rPr>
              <a:t>DEFINICE ZÁKLADNÍCH POJMŮ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059582"/>
            <a:ext cx="8640960" cy="3816424"/>
          </a:xfrm>
        </p:spPr>
        <p:txBody>
          <a:bodyPr/>
          <a:lstStyle/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dirty="0">
                <a:solidFill>
                  <a:srgbClr val="FF0000"/>
                </a:solidFill>
              </a:rPr>
              <a:t>i</a:t>
            </a:r>
            <a:r>
              <a:rPr lang="cs-CZ" dirty="0" smtClean="0">
                <a:solidFill>
                  <a:srgbClr val="FF0000"/>
                </a:solidFill>
              </a:rPr>
              <a:t>nformatika - </a:t>
            </a:r>
            <a:r>
              <a:rPr lang="cs-CZ" dirty="0" smtClean="0">
                <a:solidFill>
                  <a:schemeClr val="tx1"/>
                </a:solidFill>
              </a:rPr>
              <a:t>vědní disciplína zabývající se strukturou, vlastnostmi, zpracováním a využitím informací</a:t>
            </a:r>
          </a:p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dirty="0" smtClean="0">
                <a:solidFill>
                  <a:srgbClr val="FF0000"/>
                </a:solidFill>
              </a:rPr>
              <a:t>Internet - </a:t>
            </a:r>
            <a:r>
              <a:rPr lang="cs-CZ" dirty="0" smtClean="0">
                <a:solidFill>
                  <a:schemeClr val="tx1"/>
                </a:solidFill>
              </a:rPr>
              <a:t>počítačová síť, která je přibližně od poloviny 90. let 20. století velmi intenzivně využívaná veřejností, neustále zvyšuje svůj objem i rozsah poskytovaných služeb a stává se nejdůležitějším médiem současnosti</a:t>
            </a:r>
            <a:endParaRPr lang="cs-CZ" dirty="0">
              <a:solidFill>
                <a:srgbClr val="FF0000"/>
              </a:solidFill>
            </a:endParaRPr>
          </a:p>
        </p:txBody>
      </p:sp>
      <p:grpSp>
        <p:nvGrpSpPr>
          <p:cNvPr id="10" name="Skupina 9"/>
          <p:cNvGrpSpPr/>
          <p:nvPr/>
        </p:nvGrpSpPr>
        <p:grpSpPr>
          <a:xfrm>
            <a:off x="534788" y="2989328"/>
            <a:ext cx="8208912" cy="1584176"/>
            <a:chOff x="539552" y="3291830"/>
            <a:chExt cx="8208912" cy="1584176"/>
          </a:xfrm>
        </p:grpSpPr>
        <p:sp>
          <p:nvSpPr>
            <p:cNvPr id="9" name="Zaoblený obdélník 8"/>
            <p:cNvSpPr/>
            <p:nvPr/>
          </p:nvSpPr>
          <p:spPr>
            <a:xfrm>
              <a:off x="539552" y="3291830"/>
              <a:ext cx="8208912" cy="1584176"/>
            </a:xfrm>
            <a:prstGeom prst="roundRect">
              <a:avLst/>
            </a:prstGeom>
            <a:solidFill>
              <a:schemeClr val="bg1"/>
            </a:solidFill>
          </p:spPr>
          <p:style>
            <a:lnRef idx="2">
              <a:schemeClr val="accent1">
                <a:shade val="50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cs-CZ"/>
            </a:p>
          </p:txBody>
        </p:sp>
        <p:grpSp>
          <p:nvGrpSpPr>
            <p:cNvPr id="5" name="Skupina 4"/>
            <p:cNvGrpSpPr/>
            <p:nvPr/>
          </p:nvGrpSpPr>
          <p:grpSpPr>
            <a:xfrm>
              <a:off x="654255" y="3501279"/>
              <a:ext cx="7835490" cy="1158703"/>
              <a:chOff x="863588" y="4206388"/>
              <a:chExt cx="8100808" cy="848438"/>
            </a:xfrm>
          </p:grpSpPr>
          <p:pic>
            <p:nvPicPr>
              <p:cNvPr id="6" name="Picture 2" descr="Dopravní značky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63588" y="4227934"/>
                <a:ext cx="936104" cy="826892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pic>
            <p:nvPicPr>
              <p:cNvPr id="7" name="Picture 4" descr="Dopravní značky"/>
              <p:cNvPicPr>
                <a:picLocks noChangeAspect="1" noChangeArrowheads="1"/>
              </p:cNvPicPr>
              <p:nvPr/>
            </p:nvPicPr>
            <p:blipFill>
              <a:blip r:embed="rId2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8051339" y="4206388"/>
                <a:ext cx="913057" cy="806534"/>
              </a:xfrm>
              <a:prstGeom prst="rect">
                <a:avLst/>
              </a:prstGeom>
              <a:noFill/>
              <a:extLst>
                <a:ext uri="{909E8E84-426E-40DD-AFC4-6F175D3DCCD1}">
                  <a14:hiddenFill xmlns:a14="http://schemas.microsoft.com/office/drawing/2010/main">
                    <a:solidFill>
                      <a:srgbClr val="FFFFFF"/>
                    </a:solidFill>
                  </a14:hiddenFill>
                </a:ext>
              </a:extLst>
            </p:spPr>
          </p:pic>
          <p:sp>
            <p:nvSpPr>
              <p:cNvPr id="8" name="Podnadpis 2"/>
              <p:cNvSpPr txBox="1">
                <a:spLocks/>
              </p:cNvSpPr>
              <p:nvPr/>
            </p:nvSpPr>
            <p:spPr>
              <a:xfrm>
                <a:off x="2055883" y="4219376"/>
                <a:ext cx="5904656" cy="342342"/>
              </a:xfrm>
              <a:prstGeom prst="rect">
                <a:avLst/>
              </a:prstGeom>
            </p:spPr>
            <p:txBody>
              <a:bodyPr vert="horz" lIns="91440" tIns="45720" rIns="91440" bIns="45720" rtlCol="0">
                <a:noAutofit/>
              </a:bodyPr>
              <a:lstStyle>
                <a:lvl1pPr marL="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32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1pPr>
                <a:lvl2pPr marL="4572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8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2pPr>
                <a:lvl3pPr marL="9144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4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3pPr>
                <a:lvl4pPr marL="13716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4pPr>
                <a:lvl5pPr marL="18288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5pPr>
                <a:lvl6pPr marL="22860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6pPr>
                <a:lvl7pPr marL="27432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7pPr>
                <a:lvl8pPr marL="32004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8pPr>
                <a:lvl9pPr marL="3657600" indent="0" algn="ctr" defTabSz="914400" rtl="0" eaLnBrk="1" latinLnBrk="0" hangingPunct="1">
                  <a:spcBef>
                    <a:spcPct val="20000"/>
                  </a:spcBef>
                  <a:buFont typeface="Arial" pitchFamily="34" charset="0"/>
                  <a:buNone/>
                  <a:defRPr sz="2000" kern="1200">
                    <a:solidFill>
                      <a:schemeClr val="tx1">
                        <a:tint val="75000"/>
                      </a:schemeClr>
                    </a:solidFill>
                    <a:latin typeface="+mn-lt"/>
                    <a:ea typeface="+mn-ea"/>
                    <a:cs typeface="+mn-cs"/>
                  </a:defRPr>
                </a:lvl9pPr>
              </a:lstStyle>
              <a:p>
                <a:r>
                  <a:rPr lang="cs-CZ" sz="1600" dirty="0" smtClean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POJEM </a:t>
                </a:r>
                <a:r>
                  <a:rPr lang="cs-CZ" sz="1600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INFORMATIKA</a:t>
                </a:r>
                <a:r>
                  <a:rPr lang="cs-CZ" sz="1600" dirty="0" smtClean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 BÝVÁ VELMI ČASTO </a:t>
                </a:r>
                <a:r>
                  <a:rPr lang="cs-CZ" sz="1600" dirty="0" smtClean="0">
                    <a:solidFill>
                      <a:srgbClr val="FF000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NESPRÁVNĚ POUŽÍVÁN JAKO SYNONYMUM PRO VÝPOČETNÍ TECHNIKU </a:t>
                </a:r>
                <a:r>
                  <a:rPr lang="cs-CZ" sz="1600" dirty="0" smtClean="0">
                    <a:solidFill>
                      <a:srgbClr val="002060"/>
                    </a:solidFill>
                    <a:effectLst>
                      <a:outerShdw blurRad="38100" dist="38100" dir="2700000" algn="tl">
                        <a:srgbClr val="000000">
                          <a:alpha val="43137"/>
                        </a:srgbClr>
                      </a:outerShdw>
                    </a:effectLst>
                  </a:rPr>
                  <a:t>– TA JE JEN JEDNÍM Z PROSTŘEDKŮ, DÍKY NIMŽ PROBÍHÁ PŘENOS      A ZPRACOVÁNÍ INFORMACÍ!!! </a:t>
                </a:r>
                <a:endParaRPr lang="cs-CZ" sz="1600" dirty="0">
                  <a:solidFill>
                    <a:srgbClr val="002060"/>
                  </a:solidFill>
                  <a:effectLst>
                    <a:outerShdw blurRad="38100" dist="38100" dir="2700000" algn="tl">
                      <a:srgbClr val="000000">
                        <a:alpha val="43137"/>
                      </a:srgbClr>
                    </a:outerShdw>
                  </a:effectLst>
                </a:endParaRPr>
              </a:p>
            </p:txBody>
          </p:sp>
        </p:grpSp>
      </p:grpSp>
    </p:spTree>
    <p:extLst>
      <p:ext uri="{BB962C8B-B14F-4D97-AF65-F5344CB8AC3E}">
        <p14:creationId xmlns:p14="http://schemas.microsoft.com/office/powerpoint/2010/main" val="100516153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95486"/>
            <a:ext cx="9144000" cy="899585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INFORMATIKA - PRÁCE SE ZDROJI NA INTERNETU</a:t>
            </a:r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002060"/>
                </a:solidFill>
              </a:rPr>
              <a:t>INTERNET -</a:t>
            </a:r>
            <a:r>
              <a:rPr lang="cs-CZ" sz="3200" dirty="0" smtClean="0">
                <a:solidFill>
                  <a:srgbClr val="FF0000"/>
                </a:solidFill>
              </a:rPr>
              <a:t> </a:t>
            </a:r>
            <a:r>
              <a:rPr lang="cs-CZ" sz="3200" dirty="0" smtClean="0">
                <a:solidFill>
                  <a:srgbClr val="002060"/>
                </a:solidFill>
              </a:rPr>
              <a:t>INFORMACE O INFORMACÍCH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059582"/>
            <a:ext cx="8640960" cy="3816424"/>
          </a:xfrm>
        </p:spPr>
        <p:txBody>
          <a:bodyPr>
            <a:normAutofit fontScale="92500" lnSpcReduction="20000"/>
          </a:bodyPr>
          <a:lstStyle/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dirty="0" smtClean="0">
                <a:solidFill>
                  <a:schemeClr val="tx1"/>
                </a:solidFill>
              </a:rPr>
              <a:t>internet v dnešní podobě představuje </a:t>
            </a:r>
            <a:r>
              <a:rPr lang="cs-CZ" dirty="0" smtClean="0">
                <a:solidFill>
                  <a:srgbClr val="FF0000"/>
                </a:solidFill>
              </a:rPr>
              <a:t>zcela unikátní zdroj informací, </a:t>
            </a:r>
            <a:r>
              <a:rPr lang="cs-CZ" dirty="0" smtClean="0">
                <a:solidFill>
                  <a:schemeClr val="tx1"/>
                </a:solidFill>
              </a:rPr>
              <a:t>což pro práci s nimi přináší četné výhody i nevýhody</a:t>
            </a:r>
            <a:r>
              <a:rPr lang="cs-CZ" dirty="0" smtClean="0">
                <a:solidFill>
                  <a:srgbClr val="FF0000"/>
                </a:solidFill>
              </a:rPr>
              <a:t> 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000" dirty="0" smtClean="0">
                <a:solidFill>
                  <a:schemeClr val="tx1"/>
                </a:solidFill>
              </a:rPr>
              <a:t>lze na něm najít informace zcela o všech oblastech lidské činnosti, počínaje nezbytnými potřebami (stravování, sex atd.) až po volnočasové aktivity populace (opět sex</a:t>
            </a:r>
            <a:r>
              <a:rPr lang="cs-CZ" sz="2000" dirty="0" smtClean="0">
                <a:solidFill>
                  <a:schemeClr val="tx1"/>
                </a:solidFill>
                <a:sym typeface="Wingdings" panose="05000000000000000000" pitchFamily="2" charset="2"/>
              </a:rPr>
              <a:t>)</a:t>
            </a:r>
            <a:endParaRPr lang="cs-CZ" sz="2000" dirty="0" smtClean="0">
              <a:solidFill>
                <a:schemeClr val="tx1"/>
              </a:solidFill>
            </a:endParaRP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000" dirty="0" smtClean="0">
                <a:solidFill>
                  <a:schemeClr val="tx1"/>
                </a:solidFill>
              </a:rPr>
              <a:t>zjednodušeně řečeno – na internetu nalezneme „co tam kdo dá“, </a:t>
            </a:r>
            <a:r>
              <a:rPr lang="cs-CZ" sz="2000" dirty="0" smtClean="0">
                <a:solidFill>
                  <a:srgbClr val="FF0000"/>
                </a:solidFill>
              </a:rPr>
              <a:t>umísťování zpráv na internet nepodléhá žádné CIK – Centrální internetové kontrole </a:t>
            </a:r>
            <a:r>
              <a:rPr lang="cs-CZ" sz="2000" dirty="0" smtClean="0">
                <a:solidFill>
                  <a:srgbClr val="FF0000"/>
                </a:solidFill>
                <a:sym typeface="Wingdings" panose="05000000000000000000" pitchFamily="2" charset="2"/>
              </a:rPr>
              <a:t>, </a:t>
            </a:r>
            <a:r>
              <a:rPr lang="cs-CZ" sz="2000" dirty="0" smtClean="0">
                <a:solidFill>
                  <a:schemeClr val="tx1"/>
                </a:solidFill>
                <a:sym typeface="Wingdings" panose="05000000000000000000" pitchFamily="2" charset="2"/>
              </a:rPr>
              <a:t>to následně vyjadřuje </a:t>
            </a:r>
            <a:r>
              <a:rPr lang="cs-CZ" sz="2000" dirty="0" smtClean="0">
                <a:solidFill>
                  <a:srgbClr val="FF0000"/>
                </a:solidFill>
                <a:sym typeface="Wingdings" panose="05000000000000000000" pitchFamily="2" charset="2"/>
              </a:rPr>
              <a:t>zvýšenou obezřetnost při práci                            s informacemi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000" dirty="0">
                <a:solidFill>
                  <a:schemeClr val="tx1"/>
                </a:solidFill>
                <a:sym typeface="Wingdings" panose="05000000000000000000" pitchFamily="2" charset="2"/>
              </a:rPr>
              <a:t>n</a:t>
            </a:r>
            <a:r>
              <a:rPr lang="cs-CZ" sz="2000" dirty="0" smtClean="0">
                <a:solidFill>
                  <a:schemeClr val="tx1"/>
                </a:solidFill>
                <a:sym typeface="Wingdings" panose="05000000000000000000" pitchFamily="2" charset="2"/>
              </a:rPr>
              <a:t>a internetu najdeme jak </a:t>
            </a:r>
            <a:r>
              <a:rPr lang="cs-CZ" sz="2000" dirty="0" smtClean="0">
                <a:solidFill>
                  <a:srgbClr val="FF0000"/>
                </a:solidFill>
                <a:sym typeface="Wingdings" panose="05000000000000000000" pitchFamily="2" charset="2"/>
              </a:rPr>
              <a:t>informace signované </a:t>
            </a:r>
            <a:r>
              <a:rPr lang="cs-CZ" sz="2000" dirty="0" smtClean="0">
                <a:solidFill>
                  <a:schemeClr val="tx1"/>
                </a:solidFill>
                <a:sym typeface="Wingdings" panose="05000000000000000000" pitchFamily="2" charset="2"/>
              </a:rPr>
              <a:t>(uvedený autor), tak                   i </a:t>
            </a:r>
            <a:r>
              <a:rPr lang="cs-CZ" sz="2000" dirty="0" smtClean="0">
                <a:solidFill>
                  <a:srgbClr val="FF0000"/>
                </a:solidFill>
                <a:sym typeface="Wingdings" panose="05000000000000000000" pitchFamily="2" charset="2"/>
              </a:rPr>
              <a:t>anonymní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000" dirty="0">
                <a:solidFill>
                  <a:schemeClr val="tx1"/>
                </a:solidFill>
                <a:sym typeface="Wingdings" panose="05000000000000000000" pitchFamily="2" charset="2"/>
              </a:rPr>
              <a:t>n</a:t>
            </a:r>
            <a:r>
              <a:rPr lang="cs-CZ" sz="2000" dirty="0" smtClean="0">
                <a:solidFill>
                  <a:schemeClr val="tx1"/>
                </a:solidFill>
                <a:sym typeface="Wingdings" panose="05000000000000000000" pitchFamily="2" charset="2"/>
              </a:rPr>
              <a:t>aše </a:t>
            </a:r>
            <a:r>
              <a:rPr lang="cs-CZ" sz="2000" dirty="0" smtClean="0">
                <a:solidFill>
                  <a:srgbClr val="FF0000"/>
                </a:solidFill>
                <a:sym typeface="Wingdings" panose="05000000000000000000" pitchFamily="2" charset="2"/>
              </a:rPr>
              <a:t>anonymnost na internetu je však jen zdánlivá</a:t>
            </a:r>
            <a:r>
              <a:rPr lang="cs-CZ" sz="2000" dirty="0" smtClean="0">
                <a:solidFill>
                  <a:schemeClr val="tx1"/>
                </a:solidFill>
                <a:sym typeface="Wingdings" panose="05000000000000000000" pitchFamily="2" charset="2"/>
              </a:rPr>
              <a:t> – při práci s ním zanecháváme v každém svém kroku po sobě stopy („otisky ve sněhu či v blátě“), které jsou počítačovými experty lépe či hůře dohledatelné</a:t>
            </a:r>
            <a:r>
              <a:rPr lang="cs-CZ" sz="2100" dirty="0" smtClean="0">
                <a:solidFill>
                  <a:srgbClr val="FF0000"/>
                </a:solidFill>
              </a:rPr>
              <a:t> </a:t>
            </a:r>
            <a:endParaRPr lang="cs-CZ" sz="2100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96920974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95486"/>
            <a:ext cx="9144000" cy="899585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INFORMATIKA - PRÁCE SE ZDROJI NA INTERNETU</a:t>
            </a:r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002060"/>
                </a:solidFill>
              </a:rPr>
              <a:t>INTERNET –</a:t>
            </a:r>
            <a:r>
              <a:rPr lang="cs-CZ" sz="3200" dirty="0" smtClean="0">
                <a:solidFill>
                  <a:srgbClr val="FF0000"/>
                </a:solidFill>
              </a:rPr>
              <a:t> VÝHODY</a:t>
            </a:r>
            <a:r>
              <a:rPr lang="cs-CZ" sz="3200" dirty="0" smtClean="0">
                <a:solidFill>
                  <a:srgbClr val="002060"/>
                </a:solidFill>
              </a:rPr>
              <a:t> PŘI PRÁCI S INFORMACEMI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059582"/>
            <a:ext cx="8640960" cy="3816424"/>
          </a:xfrm>
        </p:spPr>
        <p:txBody>
          <a:bodyPr>
            <a:noAutofit/>
          </a:bodyPr>
          <a:lstStyle/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800" dirty="0" smtClean="0">
                <a:solidFill>
                  <a:srgbClr val="FF0000"/>
                </a:solidFill>
              </a:rPr>
              <a:t>rychlost 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800" dirty="0">
                <a:solidFill>
                  <a:schemeClr val="tx1"/>
                </a:solidFill>
              </a:rPr>
              <a:t>k</a:t>
            </a:r>
            <a:r>
              <a:rPr lang="cs-CZ" sz="1800" dirty="0" smtClean="0">
                <a:solidFill>
                  <a:schemeClr val="tx1"/>
                </a:solidFill>
              </a:rPr>
              <a:t> informacím je možno se dostat přes tzv. </a:t>
            </a:r>
            <a:r>
              <a:rPr lang="cs-CZ" sz="1800" dirty="0" smtClean="0">
                <a:solidFill>
                  <a:srgbClr val="FF0000"/>
                </a:solidFill>
              </a:rPr>
              <a:t>internetové katalogy a internetové vyhledávače </a:t>
            </a:r>
            <a:r>
              <a:rPr lang="cs-CZ" sz="1800" dirty="0" smtClean="0">
                <a:solidFill>
                  <a:schemeClr val="tx1"/>
                </a:solidFill>
              </a:rPr>
              <a:t>– např. seznam.cz, centrum.cz, google, yahoo atd.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800" dirty="0" smtClean="0">
                <a:solidFill>
                  <a:schemeClr val="tx1"/>
                </a:solidFill>
              </a:rPr>
              <a:t>odpadá tak bloudění po regálech knihoven, listování v abecedních rejstřících, nadávání na vytržené stránky apod. </a:t>
            </a:r>
            <a:r>
              <a:rPr lang="cs-CZ" sz="1800" dirty="0" smtClean="0">
                <a:solidFill>
                  <a:schemeClr val="tx1"/>
                </a:solidFill>
                <a:sym typeface="Wingdings" panose="05000000000000000000" pitchFamily="2" charset="2"/>
              </a:rPr>
              <a:t>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800" dirty="0" smtClean="0">
                <a:solidFill>
                  <a:schemeClr val="tx1"/>
                </a:solidFill>
                <a:sym typeface="Wingdings" panose="05000000000000000000" pitchFamily="2" charset="2"/>
              </a:rPr>
              <a:t>současně je tak možno získat v krátkém čase orientační informaci                                 o problematice (např. význam určitého slova), což často pro naše potřeby stačí </a:t>
            </a:r>
            <a:r>
              <a:rPr lang="cs-CZ" sz="1800" dirty="0" smtClean="0">
                <a:solidFill>
                  <a:schemeClr val="tx1"/>
                </a:solidFill>
              </a:rPr>
              <a:t>  </a:t>
            </a:r>
          </a:p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800" dirty="0">
                <a:solidFill>
                  <a:srgbClr val="FF0000"/>
                </a:solidFill>
              </a:rPr>
              <a:t>t</a:t>
            </a:r>
            <a:r>
              <a:rPr lang="cs-CZ" sz="1800" dirty="0" smtClean="0">
                <a:solidFill>
                  <a:srgbClr val="FF0000"/>
                </a:solidFill>
              </a:rPr>
              <a:t>echnická manipulace s informacemi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800" dirty="0">
                <a:solidFill>
                  <a:schemeClr val="tx1"/>
                </a:solidFill>
              </a:rPr>
              <a:t>i</a:t>
            </a:r>
            <a:r>
              <a:rPr lang="cs-CZ" sz="1800" dirty="0" smtClean="0">
                <a:solidFill>
                  <a:schemeClr val="tx1"/>
                </a:solidFill>
              </a:rPr>
              <a:t>nformace se dají </a:t>
            </a:r>
            <a:r>
              <a:rPr lang="cs-CZ" sz="1800" dirty="0" smtClean="0">
                <a:solidFill>
                  <a:srgbClr val="FF0000"/>
                </a:solidFill>
              </a:rPr>
              <a:t>snadno přenášet a upravovat </a:t>
            </a:r>
            <a:r>
              <a:rPr lang="cs-CZ" sz="1800" dirty="0" smtClean="0">
                <a:solidFill>
                  <a:schemeClr val="tx1"/>
                </a:solidFill>
              </a:rPr>
              <a:t>– kopírování textů, obrázků                 a souborů, přenášení na externích zdrojích či emailem atd.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800" dirty="0">
                <a:solidFill>
                  <a:schemeClr val="tx1"/>
                </a:solidFill>
              </a:rPr>
              <a:t>o</a:t>
            </a:r>
            <a:r>
              <a:rPr lang="cs-CZ" sz="1800" dirty="0" smtClean="0">
                <a:solidFill>
                  <a:schemeClr val="tx1"/>
                </a:solidFill>
              </a:rPr>
              <a:t>dpadá nošení těžkých protrhávajících se igelitových tašek s knihami </a:t>
            </a:r>
            <a:r>
              <a:rPr lang="cs-CZ" sz="1800" dirty="0" smtClean="0">
                <a:solidFill>
                  <a:schemeClr val="tx1"/>
                </a:solidFill>
                <a:sym typeface="Wingdings" panose="05000000000000000000" pitchFamily="2" charset="2"/>
              </a:rPr>
              <a:t>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800" dirty="0" smtClean="0">
                <a:solidFill>
                  <a:schemeClr val="tx1"/>
                </a:solidFill>
                <a:sym typeface="Wingdings" panose="05000000000000000000" pitchFamily="2" charset="2"/>
              </a:rPr>
              <a:t>v případě, že potřebujeme elektronicky získanou informaci „zhmotnit“ je možné je např. vytisknout </a:t>
            </a:r>
            <a:endParaRPr lang="cs-CZ" sz="18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754218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3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95486"/>
            <a:ext cx="9144000" cy="899585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INFORMATIKA - PRÁCE SE ZDROJI NA INTERNETU</a:t>
            </a:r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002060"/>
                </a:solidFill>
              </a:rPr>
              <a:t>INTERNET –</a:t>
            </a:r>
            <a:r>
              <a:rPr lang="cs-CZ" sz="3200" dirty="0" smtClean="0">
                <a:solidFill>
                  <a:srgbClr val="FF0000"/>
                </a:solidFill>
              </a:rPr>
              <a:t> RIZIKA</a:t>
            </a:r>
            <a:r>
              <a:rPr lang="cs-CZ" sz="3200" dirty="0" smtClean="0">
                <a:solidFill>
                  <a:srgbClr val="002060"/>
                </a:solidFill>
              </a:rPr>
              <a:t> PŘI PRÁCI S INFORMACEMI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059582"/>
            <a:ext cx="8640960" cy="3816424"/>
          </a:xfrm>
        </p:spPr>
        <p:txBody>
          <a:bodyPr>
            <a:noAutofit/>
          </a:bodyPr>
          <a:lstStyle/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800" dirty="0" smtClean="0">
                <a:solidFill>
                  <a:srgbClr val="FF0000"/>
                </a:solidFill>
              </a:rPr>
              <a:t> nesnadné rozlišení spolehlivosti zdroje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800" dirty="0">
                <a:solidFill>
                  <a:schemeClr val="tx1"/>
                </a:solidFill>
                <a:sym typeface="Wingdings" panose="05000000000000000000" pitchFamily="2" charset="2"/>
              </a:rPr>
              <a:t>z</a:t>
            </a:r>
            <a:r>
              <a:rPr lang="cs-CZ" sz="1800" dirty="0" smtClean="0">
                <a:solidFill>
                  <a:schemeClr val="tx1"/>
                </a:solidFill>
                <a:sym typeface="Wingdings" panose="05000000000000000000" pitchFamily="2" charset="2"/>
              </a:rPr>
              <a:t>ejména u nezkušených zpracovavatelů informací dochází často k převzetí                 a dalšímu zpracování chybných informací</a:t>
            </a:r>
            <a:r>
              <a:rPr lang="cs-CZ" sz="1800" dirty="0" smtClean="0">
                <a:solidFill>
                  <a:schemeClr val="tx1"/>
                </a:solidFill>
              </a:rPr>
              <a:t>  </a:t>
            </a:r>
          </a:p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800" dirty="0">
                <a:solidFill>
                  <a:srgbClr val="FF0000"/>
                </a:solidFill>
                <a:sym typeface="Wingdings" panose="05000000000000000000" pitchFamily="2" charset="2"/>
              </a:rPr>
              <a:t>š</a:t>
            </a:r>
            <a:r>
              <a:rPr lang="cs-CZ" sz="1800" dirty="0" smtClean="0">
                <a:solidFill>
                  <a:srgbClr val="FF0000"/>
                </a:solidFill>
                <a:sym typeface="Wingdings" panose="05000000000000000000" pitchFamily="2" charset="2"/>
              </a:rPr>
              <a:t>patná orientace</a:t>
            </a:r>
            <a:r>
              <a:rPr lang="cs-CZ" sz="1800" dirty="0" smtClean="0">
                <a:solidFill>
                  <a:schemeClr val="tx1"/>
                </a:solidFill>
                <a:sym typeface="Wingdings" panose="05000000000000000000" pitchFamily="2" charset="2"/>
              </a:rPr>
              <a:t> </a:t>
            </a:r>
            <a:r>
              <a:rPr lang="cs-CZ" sz="1800" dirty="0" smtClean="0">
                <a:solidFill>
                  <a:srgbClr val="FF0000"/>
                </a:solidFill>
                <a:sym typeface="Wingdings" panose="05000000000000000000" pitchFamily="2" charset="2"/>
              </a:rPr>
              <a:t>na</a:t>
            </a:r>
            <a:r>
              <a:rPr lang="cs-CZ" sz="1800" dirty="0" smtClean="0">
                <a:solidFill>
                  <a:schemeClr val="tx1"/>
                </a:solidFill>
                <a:sym typeface="Wingdings" panose="05000000000000000000" pitchFamily="2" charset="2"/>
              </a:rPr>
              <a:t> </a:t>
            </a:r>
            <a:r>
              <a:rPr lang="cs-CZ" sz="1800" dirty="0" smtClean="0">
                <a:solidFill>
                  <a:srgbClr val="FF0000"/>
                </a:solidFill>
                <a:sym typeface="Wingdings" panose="05000000000000000000" pitchFamily="2" charset="2"/>
              </a:rPr>
              <a:t>internetu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800" dirty="0" smtClean="0">
                <a:solidFill>
                  <a:schemeClr val="tx1"/>
                </a:solidFill>
              </a:rPr>
              <a:t>opět u nezkušených zpracovavatelů – cesta, kterou se dostávají k informacím bývá často zbytečně klikatá nebo dokonce slepá  </a:t>
            </a:r>
          </a:p>
        </p:txBody>
      </p:sp>
      <p:pic>
        <p:nvPicPr>
          <p:cNvPr id="1026" name="Picture 2" descr="osobní počítače,osoby,počítače,školy,studenti,třídy,žáci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051720" y="3075806"/>
            <a:ext cx="1872208" cy="187220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Zaoblený obdélníkový popisek 3"/>
          <p:cNvSpPr/>
          <p:nvPr/>
        </p:nvSpPr>
        <p:spPr>
          <a:xfrm>
            <a:off x="4139952" y="2931790"/>
            <a:ext cx="3240360" cy="881674"/>
          </a:xfrm>
          <a:prstGeom prst="wedgeRoundRectCallout">
            <a:avLst>
              <a:gd name="adj1" fmla="val -83044"/>
              <a:gd name="adj2" fmla="val 21571"/>
              <a:gd name="adj3" fmla="val 16667"/>
            </a:avLst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002060"/>
                </a:solidFill>
              </a:rPr>
              <a:t>Pane učiteli, to tam </a:t>
            </a:r>
            <a:r>
              <a:rPr lang="cs-CZ" dirty="0" smtClean="0">
                <a:solidFill>
                  <a:srgbClr val="FF0000"/>
                </a:solidFill>
              </a:rPr>
              <a:t>NENÍ</a:t>
            </a:r>
            <a:r>
              <a:rPr lang="cs-CZ" dirty="0" smtClean="0">
                <a:solidFill>
                  <a:srgbClr val="002060"/>
                </a:solidFill>
              </a:rPr>
              <a:t>!</a:t>
            </a:r>
            <a:endParaRPr lang="cs-CZ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07342170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  <p:bldP spid="4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95486"/>
            <a:ext cx="9144000" cy="899585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INFORMATIKA - PRÁCE SE ZDROJI NA INTERNETU</a:t>
            </a:r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2900" dirty="0" smtClean="0">
                <a:solidFill>
                  <a:srgbClr val="002060"/>
                </a:solidFill>
              </a:rPr>
              <a:t>HLAVNÍ ZÁSADY PRO PRÁCI S INFORMACEMI NA INTERNETU</a:t>
            </a:r>
            <a:endParaRPr lang="cs-CZ" sz="29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059582"/>
            <a:ext cx="8640960" cy="3816424"/>
          </a:xfrm>
        </p:spPr>
        <p:txBody>
          <a:bodyPr>
            <a:noAutofit/>
          </a:bodyPr>
          <a:lstStyle/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650" dirty="0">
                <a:solidFill>
                  <a:srgbClr val="FF0000"/>
                </a:solidFill>
              </a:rPr>
              <a:t>e</a:t>
            </a:r>
            <a:r>
              <a:rPr lang="cs-CZ" sz="1650" dirty="0" smtClean="0">
                <a:solidFill>
                  <a:srgbClr val="FF0000"/>
                </a:solidFill>
              </a:rPr>
              <a:t>fektivní vyhledávání informací    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650" dirty="0" smtClean="0">
                <a:solidFill>
                  <a:schemeClr val="tx1"/>
                </a:solidFill>
              </a:rPr>
              <a:t>spočívá především v dobré práci s internetovými katalogy  a vyhledávači 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1650" dirty="0" smtClean="0">
                <a:solidFill>
                  <a:schemeClr val="tx1"/>
                </a:solidFill>
              </a:rPr>
              <a:t>při hledání zdrojů u žákovských prací bývá stěžejní správné zadání tzv. </a:t>
            </a:r>
            <a:r>
              <a:rPr lang="cs-CZ" sz="1650" dirty="0" smtClean="0">
                <a:solidFill>
                  <a:srgbClr val="FF0000"/>
                </a:solidFill>
              </a:rPr>
              <a:t>klíčových slov </a:t>
            </a:r>
            <a:r>
              <a:rPr lang="cs-CZ" sz="1650" dirty="0" smtClean="0">
                <a:solidFill>
                  <a:schemeClr val="tx1"/>
                </a:solidFill>
              </a:rPr>
              <a:t>do vyhledávače</a:t>
            </a:r>
          </a:p>
          <a:p>
            <a:pPr marL="1257300" lvl="2" indent="-3429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650" dirty="0" smtClean="0">
                <a:solidFill>
                  <a:schemeClr val="tx1"/>
                </a:solidFill>
              </a:rPr>
              <a:t>je nutno </a:t>
            </a:r>
            <a:r>
              <a:rPr lang="cs-CZ" sz="1650" dirty="0" smtClean="0">
                <a:solidFill>
                  <a:srgbClr val="FF0000"/>
                </a:solidFill>
              </a:rPr>
              <a:t>zvolit správný vyhledávač</a:t>
            </a:r>
            <a:r>
              <a:rPr lang="cs-CZ" sz="1650" dirty="0" smtClean="0">
                <a:solidFill>
                  <a:schemeClr val="tx1"/>
                </a:solidFill>
              </a:rPr>
              <a:t>, ať už specializovaný či všeobecný, dnes už vyhledávače ovládají gramatiku a jejich práce je výrazně kvalitnější než v minulosti</a:t>
            </a:r>
          </a:p>
          <a:p>
            <a:pPr marL="1257300" lvl="2" indent="-3429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650" dirty="0" smtClean="0">
                <a:solidFill>
                  <a:schemeClr val="tx1"/>
                </a:solidFill>
              </a:rPr>
              <a:t>je nutno </a:t>
            </a:r>
            <a:r>
              <a:rPr lang="cs-CZ" sz="1650" dirty="0" smtClean="0">
                <a:solidFill>
                  <a:srgbClr val="FF0000"/>
                </a:solidFill>
              </a:rPr>
              <a:t>zadat je co nejpřesněji</a:t>
            </a:r>
            <a:r>
              <a:rPr lang="cs-CZ" sz="1650" dirty="0" smtClean="0">
                <a:solidFill>
                  <a:schemeClr val="tx1"/>
                </a:solidFill>
              </a:rPr>
              <a:t>, musí jít o slova, která co nejlépe vystihnou podstatu žádané informace, aby se vyloučila možnost záměny díky homonymním výrazům nebo pravopisným chybám</a:t>
            </a:r>
          </a:p>
          <a:p>
            <a:pPr marL="1257300" lvl="2" indent="-342900" algn="l">
              <a:buClr>
                <a:schemeClr val="tx1"/>
              </a:buClr>
              <a:buFont typeface="Wingdings" panose="05000000000000000000" pitchFamily="2" charset="2"/>
              <a:buChar char="Ø"/>
            </a:pPr>
            <a:r>
              <a:rPr lang="cs-CZ" sz="1650" dirty="0" smtClean="0">
                <a:solidFill>
                  <a:srgbClr val="FF0000"/>
                </a:solidFill>
              </a:rPr>
              <a:t>vyplatí se ovládat cizí jazyky </a:t>
            </a:r>
            <a:r>
              <a:rPr lang="cs-CZ" sz="1650" dirty="0" smtClean="0">
                <a:solidFill>
                  <a:schemeClr val="tx1"/>
                </a:solidFill>
              </a:rPr>
              <a:t>a zadávat krom češtiny klíčová slova např.                          i v angličtině a čerpat z cizojazyčných zdrojů (další možnost ověření věrohodnosti informace) – pozor, v žádném případě se nelze spoléhat na práci internetových překladačů, které se při překladu dopouštějí řady i komických významových posunů!!!   </a:t>
            </a:r>
          </a:p>
        </p:txBody>
      </p:sp>
    </p:spTree>
    <p:extLst>
      <p:ext uri="{BB962C8B-B14F-4D97-AF65-F5344CB8AC3E}">
        <p14:creationId xmlns:p14="http://schemas.microsoft.com/office/powerpoint/2010/main" val="187821277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3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95486"/>
            <a:ext cx="9144000" cy="899585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INFORMATIKA - PRÁCE SE ZDROJI NA INTERNETU</a:t>
            </a:r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2900" dirty="0" smtClean="0">
                <a:solidFill>
                  <a:srgbClr val="002060"/>
                </a:solidFill>
              </a:rPr>
              <a:t>HLAVNÍ ZÁSADY PRO PRÁCI S INFORMACEMI NA INTERNETU</a:t>
            </a:r>
            <a:endParaRPr lang="cs-CZ" sz="29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059582"/>
            <a:ext cx="8640960" cy="3816424"/>
          </a:xfrm>
        </p:spPr>
        <p:txBody>
          <a:bodyPr>
            <a:normAutofit/>
          </a:bodyPr>
          <a:lstStyle/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2400" dirty="0">
                <a:solidFill>
                  <a:srgbClr val="FF0000"/>
                </a:solidFill>
              </a:rPr>
              <a:t>r</a:t>
            </a:r>
            <a:r>
              <a:rPr lang="cs-CZ" sz="2400" dirty="0" smtClean="0">
                <a:solidFill>
                  <a:srgbClr val="FF0000"/>
                </a:solidFill>
              </a:rPr>
              <a:t>ozpoznání věrohodnosti informace   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400" dirty="0">
                <a:solidFill>
                  <a:schemeClr val="tx1"/>
                </a:solidFill>
              </a:rPr>
              <a:t>j</a:t>
            </a:r>
            <a:r>
              <a:rPr lang="cs-CZ" sz="2400" dirty="0" smtClean="0">
                <a:solidFill>
                  <a:schemeClr val="tx1"/>
                </a:solidFill>
              </a:rPr>
              <a:t>e nutná alespoň </a:t>
            </a:r>
            <a:r>
              <a:rPr lang="cs-CZ" sz="2400" dirty="0" smtClean="0">
                <a:solidFill>
                  <a:srgbClr val="FF0000"/>
                </a:solidFill>
              </a:rPr>
              <a:t>základní orientace ve zkoumaném problému</a:t>
            </a:r>
            <a:r>
              <a:rPr lang="cs-CZ" sz="2400" dirty="0" smtClean="0">
                <a:solidFill>
                  <a:schemeClr val="tx1"/>
                </a:solidFill>
              </a:rPr>
              <a:t>, tzv. </a:t>
            </a:r>
            <a:r>
              <a:rPr lang="cs-CZ" sz="2400" dirty="0" smtClean="0">
                <a:solidFill>
                  <a:srgbClr val="FF0000"/>
                </a:solidFill>
              </a:rPr>
              <a:t>předporozumění - </a:t>
            </a:r>
            <a:r>
              <a:rPr lang="cs-CZ" sz="2400" dirty="0" smtClean="0">
                <a:solidFill>
                  <a:schemeClr val="tx1"/>
                </a:solidFill>
              </a:rPr>
              <a:t>ve  školním prostředí často pomůže učebnice, sešit nebo konzultace s učitelem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400" dirty="0" smtClean="0">
                <a:solidFill>
                  <a:schemeClr val="tx1"/>
                </a:solidFill>
              </a:rPr>
              <a:t>získané </a:t>
            </a:r>
            <a:r>
              <a:rPr lang="cs-CZ" sz="2400" dirty="0" smtClean="0">
                <a:solidFill>
                  <a:srgbClr val="FF0000"/>
                </a:solidFill>
              </a:rPr>
              <a:t>informace je třeba ověřovat</a:t>
            </a:r>
            <a:r>
              <a:rPr lang="cs-CZ" sz="2400" dirty="0" smtClean="0">
                <a:solidFill>
                  <a:schemeClr val="tx1"/>
                </a:solidFill>
              </a:rPr>
              <a:t>, nejlépe nejen na internetu, ale i mimo něj (např. knižní nebo časopisecký zdroj) </a:t>
            </a:r>
          </a:p>
          <a:p>
            <a:pPr marL="800100" lvl="1" indent="-342900" algn="l">
              <a:buClr>
                <a:schemeClr val="tx1"/>
              </a:buClr>
              <a:buFont typeface="Wingdings" panose="05000000000000000000" pitchFamily="2" charset="2"/>
              <a:buChar char="ü"/>
            </a:pPr>
            <a:r>
              <a:rPr lang="cs-CZ" sz="2400" dirty="0">
                <a:solidFill>
                  <a:schemeClr val="tx1"/>
                </a:solidFill>
              </a:rPr>
              <a:t>n</a:t>
            </a:r>
            <a:r>
              <a:rPr lang="cs-CZ" sz="2400" dirty="0" smtClean="0">
                <a:solidFill>
                  <a:schemeClr val="tx1"/>
                </a:solidFill>
              </a:rPr>
              <a:t>a věrohodnost informace dobře ukazuje i </a:t>
            </a:r>
            <a:r>
              <a:rPr lang="cs-CZ" sz="2400" dirty="0" smtClean="0">
                <a:solidFill>
                  <a:srgbClr val="FF0000"/>
                </a:solidFill>
              </a:rPr>
              <a:t>věrohodnost internetové stránky</a:t>
            </a:r>
            <a:r>
              <a:rPr lang="cs-CZ" sz="2400" dirty="0" smtClean="0">
                <a:solidFill>
                  <a:schemeClr val="tx1"/>
                </a:solidFill>
              </a:rPr>
              <a:t>, odkud je informace čerpána </a:t>
            </a:r>
          </a:p>
        </p:txBody>
      </p:sp>
    </p:spTree>
    <p:extLst>
      <p:ext uri="{BB962C8B-B14F-4D97-AF65-F5344CB8AC3E}">
        <p14:creationId xmlns:p14="http://schemas.microsoft.com/office/powerpoint/2010/main" val="206940793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 bldLvl="2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95486"/>
            <a:ext cx="9144000" cy="899585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INFORMATIKA - PRÁCE SE ZDROJI NA INTERNETU</a:t>
            </a:r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2900" dirty="0" smtClean="0">
                <a:solidFill>
                  <a:srgbClr val="002060"/>
                </a:solidFill>
              </a:rPr>
              <a:t>VĚROHODNÉ A NEVĚROHODNÉ STRÁNKY NA INTERNETU</a:t>
            </a:r>
            <a:endParaRPr lang="cs-CZ" sz="29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059582"/>
            <a:ext cx="8640960" cy="3816424"/>
          </a:xfrm>
        </p:spPr>
        <p:txBody>
          <a:bodyPr>
            <a:normAutofit/>
          </a:bodyPr>
          <a:lstStyle/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600" dirty="0" smtClean="0">
                <a:solidFill>
                  <a:srgbClr val="FF0000"/>
                </a:solidFill>
              </a:rPr>
              <a:t>neexistuje univerzální recept</a:t>
            </a:r>
            <a:r>
              <a:rPr lang="cs-CZ" sz="1600" dirty="0" smtClean="0">
                <a:solidFill>
                  <a:schemeClr val="tx1"/>
                </a:solidFill>
              </a:rPr>
              <a:t>, jak od sebe věrohodné a nevěrohodné stránky odlišit, přesto se však dají vysledovat </a:t>
            </a:r>
            <a:r>
              <a:rPr lang="cs-CZ" sz="1600" dirty="0" smtClean="0">
                <a:solidFill>
                  <a:srgbClr val="FF0000"/>
                </a:solidFill>
              </a:rPr>
              <a:t>určité znaky, které na stupeň věrohodnosti ukazují</a:t>
            </a:r>
          </a:p>
        </p:txBody>
      </p:sp>
      <p:cxnSp>
        <p:nvCxnSpPr>
          <p:cNvPr id="5" name="Přímá spojnice 4"/>
          <p:cNvCxnSpPr/>
          <p:nvPr/>
        </p:nvCxnSpPr>
        <p:spPr>
          <a:xfrm>
            <a:off x="4499992" y="1707654"/>
            <a:ext cx="36004" cy="3312368"/>
          </a:xfrm>
          <a:prstGeom prst="line">
            <a:avLst/>
          </a:prstGeom>
          <a:ln w="38100">
            <a:solidFill>
              <a:srgbClr val="FF0000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10" name="Zaoblený obdélník 9"/>
          <p:cNvSpPr/>
          <p:nvPr/>
        </p:nvSpPr>
        <p:spPr>
          <a:xfrm>
            <a:off x="899592" y="1635646"/>
            <a:ext cx="2736304" cy="432048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Věrohodná stránka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1" name="Zaoblený obdélník 10"/>
          <p:cNvSpPr/>
          <p:nvPr/>
        </p:nvSpPr>
        <p:spPr>
          <a:xfrm>
            <a:off x="5292080" y="1674103"/>
            <a:ext cx="2736304" cy="432048"/>
          </a:xfrm>
          <a:prstGeom prst="roundRect">
            <a:avLst/>
          </a:prstGeom>
          <a:solidFill>
            <a:schemeClr val="bg1"/>
          </a:solidFill>
          <a:ln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>
                <a:solidFill>
                  <a:srgbClr val="FF0000"/>
                </a:solidFill>
              </a:rPr>
              <a:t>Nevěrohodná stránka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12" name="Podnadpis 2"/>
          <p:cNvSpPr txBox="1">
            <a:spLocks/>
          </p:cNvSpPr>
          <p:nvPr/>
        </p:nvSpPr>
        <p:spPr>
          <a:xfrm>
            <a:off x="179512" y="2067694"/>
            <a:ext cx="4320480" cy="25922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1400" dirty="0" smtClean="0">
                <a:solidFill>
                  <a:schemeClr val="tx1"/>
                </a:solidFill>
              </a:rPr>
              <a:t>j</a:t>
            </a:r>
            <a:r>
              <a:rPr lang="cs-CZ" sz="1400" dirty="0" smtClean="0">
                <a:solidFill>
                  <a:schemeClr val="tx1"/>
                </a:solidFill>
              </a:rPr>
              <a:t>de o </a:t>
            </a:r>
            <a:r>
              <a:rPr lang="cs-CZ" sz="1400" dirty="0" smtClean="0">
                <a:solidFill>
                  <a:srgbClr val="FF0000"/>
                </a:solidFill>
              </a:rPr>
              <a:t>oficiální server nějaké instituce </a:t>
            </a:r>
            <a:r>
              <a:rPr lang="cs-CZ" sz="1400" dirty="0" smtClean="0">
                <a:solidFill>
                  <a:schemeClr val="tx1"/>
                </a:solidFill>
              </a:rPr>
              <a:t>(organizace) – ta bývá předpisy či zákony zavázána udávat správná a nezkreslená data (pozor ale na údaje                 z institucí totalitních států)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1400" dirty="0">
                <a:solidFill>
                  <a:schemeClr val="tx1"/>
                </a:solidFill>
              </a:rPr>
              <a:t>u</a:t>
            </a:r>
            <a:r>
              <a:rPr lang="cs-CZ" sz="1400" dirty="0" smtClean="0">
                <a:solidFill>
                  <a:schemeClr val="tx1"/>
                </a:solidFill>
              </a:rPr>
              <a:t> informace je </a:t>
            </a:r>
            <a:r>
              <a:rPr lang="cs-CZ" sz="1400" dirty="0" smtClean="0">
                <a:solidFill>
                  <a:srgbClr val="FF0000"/>
                </a:solidFill>
              </a:rPr>
              <a:t>uveden zdroj, případně její autor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1400" dirty="0">
                <a:solidFill>
                  <a:schemeClr val="tx1"/>
                </a:solidFill>
              </a:rPr>
              <a:t>z</a:t>
            </a:r>
            <a:r>
              <a:rPr lang="cs-CZ" sz="1400" dirty="0" smtClean="0">
                <a:solidFill>
                  <a:schemeClr val="tx1"/>
                </a:solidFill>
              </a:rPr>
              <a:t> textu je patrná </a:t>
            </a:r>
            <a:r>
              <a:rPr lang="cs-CZ" sz="1400" dirty="0" smtClean="0">
                <a:solidFill>
                  <a:srgbClr val="FF0000"/>
                </a:solidFill>
              </a:rPr>
              <a:t>snaha o objektivitu</a:t>
            </a:r>
            <a:r>
              <a:rPr lang="cs-CZ" sz="1400" dirty="0" smtClean="0">
                <a:solidFill>
                  <a:schemeClr val="tx1"/>
                </a:solidFill>
              </a:rPr>
              <a:t>, autor může projevit vlastní názor, ale musí mít respekt                   k pohledu ostatních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1400" dirty="0">
                <a:solidFill>
                  <a:schemeClr val="tx1"/>
                </a:solidFill>
              </a:rPr>
              <a:t>s</a:t>
            </a:r>
            <a:r>
              <a:rPr lang="cs-CZ" sz="1400" dirty="0" smtClean="0">
                <a:solidFill>
                  <a:schemeClr val="tx1"/>
                </a:solidFill>
              </a:rPr>
              <a:t>tránka má </a:t>
            </a:r>
            <a:r>
              <a:rPr lang="cs-CZ" sz="1400" dirty="0" smtClean="0">
                <a:solidFill>
                  <a:srgbClr val="FF0000"/>
                </a:solidFill>
              </a:rPr>
              <a:t>dobrou reputaci </a:t>
            </a:r>
            <a:r>
              <a:rPr lang="cs-CZ" sz="1400" dirty="0" smtClean="0">
                <a:solidFill>
                  <a:schemeClr val="tx1"/>
                </a:solidFill>
              </a:rPr>
              <a:t>– odkazují na ni jiné stránky, jako zdroj ji uvádí důvěryhodní autoři atd.</a:t>
            </a:r>
            <a:r>
              <a:rPr lang="cs-CZ" sz="1400" dirty="0" smtClean="0">
                <a:solidFill>
                  <a:schemeClr val="tx1"/>
                </a:solidFill>
              </a:rPr>
              <a:t> 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1400" dirty="0">
                <a:solidFill>
                  <a:schemeClr val="tx1"/>
                </a:solidFill>
              </a:rPr>
              <a:t>n</a:t>
            </a:r>
            <a:r>
              <a:rPr lang="cs-CZ" sz="1400" dirty="0" smtClean="0">
                <a:solidFill>
                  <a:schemeClr val="tx1"/>
                </a:solidFill>
              </a:rPr>
              <a:t>a stránce se</a:t>
            </a:r>
            <a:r>
              <a:rPr lang="cs-CZ" sz="1400" dirty="0" smtClean="0">
                <a:solidFill>
                  <a:srgbClr val="FF0000"/>
                </a:solidFill>
              </a:rPr>
              <a:t> nevyskytují pravopisné chyby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1400" dirty="0" smtClean="0">
                <a:solidFill>
                  <a:schemeClr val="tx1"/>
                </a:solidFill>
              </a:rPr>
              <a:t>server</a:t>
            </a:r>
            <a:r>
              <a:rPr lang="cs-CZ" sz="1400" dirty="0" smtClean="0">
                <a:solidFill>
                  <a:schemeClr val="tx1"/>
                </a:solidFill>
              </a:rPr>
              <a:t> je </a:t>
            </a:r>
            <a:r>
              <a:rPr lang="cs-CZ" sz="1400" dirty="0" smtClean="0">
                <a:solidFill>
                  <a:srgbClr val="FF0000"/>
                </a:solidFill>
              </a:rPr>
              <a:t>pravidelně aktualizovaný </a:t>
            </a:r>
            <a:r>
              <a:rPr lang="cs-CZ" sz="1400" dirty="0" smtClean="0">
                <a:solidFill>
                  <a:schemeClr val="tx1"/>
                </a:solidFill>
              </a:rPr>
              <a:t>s uvedenými daty aktualizace</a:t>
            </a:r>
            <a:r>
              <a:rPr lang="cs-CZ" sz="1400" dirty="0" smtClean="0">
                <a:solidFill>
                  <a:srgbClr val="FF0000"/>
                </a:solidFill>
              </a:rPr>
              <a:t> </a:t>
            </a:r>
            <a:endParaRPr lang="cs-CZ" sz="1400" dirty="0">
              <a:solidFill>
                <a:srgbClr val="FF0000"/>
              </a:solidFill>
            </a:endParaRPr>
          </a:p>
        </p:txBody>
      </p:sp>
      <p:sp>
        <p:nvSpPr>
          <p:cNvPr id="13" name="Podnadpis 2"/>
          <p:cNvSpPr txBox="1">
            <a:spLocks/>
          </p:cNvSpPr>
          <p:nvPr/>
        </p:nvSpPr>
        <p:spPr>
          <a:xfrm>
            <a:off x="4628874" y="2191203"/>
            <a:ext cx="4515125" cy="2592288"/>
          </a:xfrm>
          <a:prstGeom prst="rect">
            <a:avLst/>
          </a:prstGeom>
        </p:spPr>
        <p:txBody>
          <a:bodyPr vert="horz" lIns="91440" tIns="45720" rIns="91440" bIns="45720" rtlCol="0">
            <a:noAutofit/>
          </a:bodyPr>
          <a:lstStyle>
            <a:lvl1pPr marL="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3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8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2pPr>
            <a:lvl3pPr marL="914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4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3pPr>
            <a:lvl4pPr marL="1371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4pPr>
            <a:lvl5pPr marL="18288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5pPr>
            <a:lvl6pPr marL="22860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6pPr>
            <a:lvl7pPr marL="27432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7pPr>
            <a:lvl8pPr marL="32004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8pPr>
            <a:lvl9pPr marL="3657600" indent="0" algn="ctr" defTabSz="914400" rtl="0" eaLnBrk="1" latinLnBrk="0" hangingPunct="1">
              <a:spcBef>
                <a:spcPct val="20000"/>
              </a:spcBef>
              <a:buFont typeface="Arial" pitchFamily="34" charset="0"/>
              <a:buNone/>
              <a:defRPr sz="20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9pPr>
          </a:lstStyle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1400" dirty="0" smtClean="0">
                <a:solidFill>
                  <a:schemeClr val="tx1"/>
                </a:solidFill>
              </a:rPr>
              <a:t>j</a:t>
            </a:r>
            <a:r>
              <a:rPr lang="cs-CZ" sz="1400" dirty="0" smtClean="0">
                <a:solidFill>
                  <a:schemeClr val="tx1"/>
                </a:solidFill>
              </a:rPr>
              <a:t>de o </a:t>
            </a:r>
            <a:r>
              <a:rPr lang="cs-CZ" sz="1400" dirty="0" smtClean="0">
                <a:solidFill>
                  <a:srgbClr val="FF0000"/>
                </a:solidFill>
              </a:rPr>
              <a:t>soukromý internetový server, </a:t>
            </a:r>
            <a:r>
              <a:rPr lang="cs-CZ" sz="1400" dirty="0" smtClean="0">
                <a:solidFill>
                  <a:schemeClr val="tx1"/>
                </a:solidFill>
              </a:rPr>
              <a:t>kde autor rezolutně propaguje vlastní názory, </a:t>
            </a:r>
            <a:r>
              <a:rPr lang="cs-CZ" sz="1400" dirty="0" smtClean="0">
                <a:solidFill>
                  <a:srgbClr val="FF0000"/>
                </a:solidFill>
              </a:rPr>
              <a:t>chybí jakákoli objektivita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1400" dirty="0" smtClean="0">
                <a:solidFill>
                  <a:schemeClr val="tx1"/>
                </a:solidFill>
              </a:rPr>
              <a:t>slohový projev je notně zabarvený, většinou v </a:t>
            </a:r>
            <a:r>
              <a:rPr lang="cs-CZ" sz="1400" dirty="0" smtClean="0">
                <a:solidFill>
                  <a:srgbClr val="FF0000"/>
                </a:solidFill>
              </a:rPr>
              <a:t>silně negativním tónu</a:t>
            </a:r>
            <a:r>
              <a:rPr lang="cs-CZ" sz="1400" dirty="0" smtClean="0">
                <a:solidFill>
                  <a:schemeClr val="tx1"/>
                </a:solidFill>
              </a:rPr>
              <a:t> proti těm, kdo nesouhlasí s názory autora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1400" dirty="0">
                <a:solidFill>
                  <a:schemeClr val="tx1"/>
                </a:solidFill>
              </a:rPr>
              <a:t>j</a:t>
            </a:r>
            <a:r>
              <a:rPr lang="cs-CZ" sz="1400" dirty="0" smtClean="0">
                <a:solidFill>
                  <a:schemeClr val="tx1"/>
                </a:solidFill>
              </a:rPr>
              <a:t>méno </a:t>
            </a:r>
            <a:r>
              <a:rPr lang="cs-CZ" sz="1400" dirty="0" smtClean="0">
                <a:solidFill>
                  <a:srgbClr val="FF0000"/>
                </a:solidFill>
              </a:rPr>
              <a:t>autora často chybí</a:t>
            </a:r>
            <a:r>
              <a:rPr lang="cs-CZ" sz="1400" dirty="0" smtClean="0">
                <a:solidFill>
                  <a:schemeClr val="tx1"/>
                </a:solidFill>
              </a:rPr>
              <a:t>, případně se skrývá za zkratkou nebo internetovou přezdívkou</a:t>
            </a:r>
            <a:endParaRPr lang="cs-CZ" sz="1400" dirty="0" smtClean="0">
              <a:solidFill>
                <a:schemeClr val="tx1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1400" dirty="0">
                <a:solidFill>
                  <a:schemeClr val="tx1"/>
                </a:solidFill>
              </a:rPr>
              <a:t>n</a:t>
            </a:r>
            <a:r>
              <a:rPr lang="cs-CZ" sz="1400" dirty="0" smtClean="0">
                <a:solidFill>
                  <a:schemeClr val="tx1"/>
                </a:solidFill>
              </a:rPr>
              <a:t>a stránce </a:t>
            </a:r>
            <a:r>
              <a:rPr lang="cs-CZ" sz="1400" dirty="0" smtClean="0">
                <a:solidFill>
                  <a:srgbClr val="FF0000"/>
                </a:solidFill>
              </a:rPr>
              <a:t>jsou pravopisné chyby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1400" dirty="0" smtClean="0">
                <a:solidFill>
                  <a:schemeClr val="tx1"/>
                </a:solidFill>
              </a:rPr>
              <a:t>s</a:t>
            </a:r>
            <a:r>
              <a:rPr lang="cs-CZ" sz="1400" dirty="0" smtClean="0">
                <a:solidFill>
                  <a:schemeClr val="tx1"/>
                </a:solidFill>
              </a:rPr>
              <a:t>tránka má </a:t>
            </a:r>
            <a:r>
              <a:rPr lang="cs-CZ" sz="1400" dirty="0" smtClean="0">
                <a:solidFill>
                  <a:srgbClr val="FF0000"/>
                </a:solidFill>
              </a:rPr>
              <a:t>„specifickou grafikou“</a:t>
            </a:r>
            <a:r>
              <a:rPr lang="cs-CZ" sz="1400" dirty="0" smtClean="0">
                <a:solidFill>
                  <a:schemeClr val="tx1"/>
                </a:solidFill>
              </a:rPr>
              <a:t> – „hraje“ nesourodými svítícími barvami, které k sobě neladí</a:t>
            </a:r>
          </a:p>
          <a:p>
            <a:pPr marL="285750" indent="-285750" algn="l">
              <a:buFont typeface="Arial" panose="020B0604020202020204" pitchFamily="34" charset="0"/>
              <a:buChar char="•"/>
            </a:pPr>
            <a:r>
              <a:rPr lang="cs-CZ" sz="1400" dirty="0" smtClean="0">
                <a:solidFill>
                  <a:schemeClr val="tx1"/>
                </a:solidFill>
              </a:rPr>
              <a:t>server je</a:t>
            </a:r>
            <a:r>
              <a:rPr lang="cs-CZ" sz="1400" dirty="0" smtClean="0">
                <a:solidFill>
                  <a:srgbClr val="FF0000"/>
                </a:solidFill>
              </a:rPr>
              <a:t> opuštěný </a:t>
            </a:r>
            <a:r>
              <a:rPr lang="cs-CZ" sz="1400" dirty="0" smtClean="0">
                <a:solidFill>
                  <a:schemeClr val="tx1"/>
                </a:solidFill>
              </a:rPr>
              <a:t>– není pravidelně aktualizovaný</a:t>
            </a:r>
            <a:endParaRPr lang="cs-CZ" sz="1400" dirty="0" smtClean="0">
              <a:solidFill>
                <a:schemeClr val="tx1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cs-CZ" sz="1400" dirty="0" smtClean="0">
              <a:solidFill>
                <a:schemeClr val="tx1"/>
              </a:solidFill>
            </a:endParaRPr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cs-CZ" sz="1400" dirty="0" smtClean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29881561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1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17" presetID="42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9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0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1" dur="10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  <p:par>
                                <p:cTn id="22" presetID="42" presetClass="entr" presetSubtype="0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10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5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6" dur="1000" fill="hold"/>
                                        <p:tgtEl>
                                          <p:spTgt spid="1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1" dur="1000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2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3" dur="1000" fill="hold"/>
                                        <p:tgtEl>
                                          <p:spTgt spid="12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4" fill="hold">
                      <p:stCondLst>
                        <p:cond delay="indefinite"/>
                      </p:stCondLst>
                      <p:childTnLst>
                        <p:par>
                          <p:cTn id="35" fill="hold">
                            <p:stCondLst>
                              <p:cond delay="0"/>
                            </p:stCondLst>
                            <p:childTnLst>
                              <p:par>
                                <p:cTn id="3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8" dur="1000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9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0" dur="1000" fill="hold"/>
                                        <p:tgtEl>
                                          <p:spTgt spid="12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1" fill="hold">
                      <p:stCondLst>
                        <p:cond delay="indefinite"/>
                      </p:stCondLst>
                      <p:childTnLst>
                        <p:par>
                          <p:cTn id="42" fill="hold">
                            <p:stCondLst>
                              <p:cond delay="0"/>
                            </p:stCondLst>
                            <p:childTnLst>
                              <p:par>
                                <p:cTn id="4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5" dur="1000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6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7" dur="1000" fill="hold"/>
                                        <p:tgtEl>
                                          <p:spTgt spid="12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2" dur="1000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3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4" dur="1000" fill="hold"/>
                                        <p:tgtEl>
                                          <p:spTgt spid="12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5" fill="hold">
                      <p:stCondLst>
                        <p:cond delay="indefinite"/>
                      </p:stCondLst>
                      <p:childTnLst>
                        <p:par>
                          <p:cTn id="56" fill="hold">
                            <p:stCondLst>
                              <p:cond delay="0"/>
                            </p:stCondLst>
                            <p:childTnLst>
                              <p:par>
                                <p:cTn id="5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9" dur="1000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0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1" dur="1000" fill="hold"/>
                                        <p:tgtEl>
                                          <p:spTgt spid="12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2" fill="hold">
                      <p:stCondLst>
                        <p:cond delay="indefinite"/>
                      </p:stCondLst>
                      <p:childTnLst>
                        <p:par>
                          <p:cTn id="63" fill="hold">
                            <p:stCondLst>
                              <p:cond delay="0"/>
                            </p:stCondLst>
                            <p:childTnLst>
                              <p:par>
                                <p:cTn id="6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6" dur="1000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7" dur="10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8" dur="1000" fill="hold"/>
                                        <p:tgtEl>
                                          <p:spTgt spid="12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69" fill="hold">
                      <p:stCondLst>
                        <p:cond delay="indefinite"/>
                      </p:stCondLst>
                      <p:childTnLst>
                        <p:par>
                          <p:cTn id="70" fill="hold">
                            <p:stCondLst>
                              <p:cond delay="0"/>
                            </p:stCondLst>
                            <p:childTnLst>
                              <p:par>
                                <p:cTn id="7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3" dur="1000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74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75" dur="1000" fill="hold"/>
                                        <p:tgtEl>
                                          <p:spTgt spid="1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6" fill="hold">
                      <p:stCondLst>
                        <p:cond delay="indefinite"/>
                      </p:stCondLst>
                      <p:childTnLst>
                        <p:par>
                          <p:cTn id="77" fill="hold">
                            <p:stCondLst>
                              <p:cond delay="0"/>
                            </p:stCondLst>
                            <p:childTnLst>
                              <p:par>
                                <p:cTn id="78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7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0" dur="1000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1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2" dur="1000" fill="hold"/>
                                        <p:tgtEl>
                                          <p:spTgt spid="1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3" fill="hold">
                      <p:stCondLst>
                        <p:cond delay="indefinite"/>
                      </p:stCondLst>
                      <p:childTnLst>
                        <p:par>
                          <p:cTn id="84" fill="hold">
                            <p:stCondLst>
                              <p:cond delay="0"/>
                            </p:stCondLst>
                            <p:childTnLst>
                              <p:par>
                                <p:cTn id="8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8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87" dur="1000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8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9" dur="1000" fill="hold"/>
                                        <p:tgtEl>
                                          <p:spTgt spid="1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0" fill="hold">
                      <p:stCondLst>
                        <p:cond delay="indefinite"/>
                      </p:stCondLst>
                      <p:childTnLst>
                        <p:par>
                          <p:cTn id="91" fill="hold">
                            <p:stCondLst>
                              <p:cond delay="0"/>
                            </p:stCondLst>
                            <p:childTnLst>
                              <p:par>
                                <p:cTn id="9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9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94" dur="1000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95" dur="10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6" dur="1000" fill="hold"/>
                                        <p:tgtEl>
                                          <p:spTgt spid="1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7" fill="hold">
                      <p:stCondLst>
                        <p:cond delay="indefinite"/>
                      </p:stCondLst>
                      <p:childTnLst>
                        <p:par>
                          <p:cTn id="98" fill="hold">
                            <p:stCondLst>
                              <p:cond delay="0"/>
                            </p:stCondLst>
                            <p:childTnLst>
                              <p:par>
                                <p:cTn id="9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1" dur="1000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2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03" dur="1000" fill="hold"/>
                                        <p:tgtEl>
                                          <p:spTgt spid="1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4" fill="hold">
                      <p:stCondLst>
                        <p:cond delay="indefinite"/>
                      </p:stCondLst>
                      <p:childTnLst>
                        <p:par>
                          <p:cTn id="105" fill="hold">
                            <p:stCondLst>
                              <p:cond delay="0"/>
                            </p:stCondLst>
                            <p:childTnLst>
                              <p:par>
                                <p:cTn id="10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8" dur="1000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09" dur="10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10" dur="1000" fill="hold"/>
                                        <p:tgtEl>
                                          <p:spTgt spid="1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10" grpId="0" animBg="1"/>
      <p:bldP spid="11" grpId="0" animBg="1"/>
      <p:bldP spid="12" grpId="0" build="p"/>
      <p:bldP spid="13" grpId="0" build="p" bldLvl="2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95486"/>
            <a:ext cx="9144000" cy="899585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INFORMATIKA - PRÁCE SE ZDROJI NA INTERNETU</a:t>
            </a:r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2900" dirty="0" smtClean="0">
                <a:solidFill>
                  <a:srgbClr val="002060"/>
                </a:solidFill>
              </a:rPr>
              <a:t>SERVER WIKIPEDIE</a:t>
            </a:r>
            <a:endParaRPr lang="cs-CZ" sz="29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059582"/>
            <a:ext cx="8640960" cy="3816424"/>
          </a:xfrm>
        </p:spPr>
        <p:txBody>
          <a:bodyPr>
            <a:noAutofit/>
          </a:bodyPr>
          <a:lstStyle/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dirty="0">
                <a:solidFill>
                  <a:schemeClr val="tx1"/>
                </a:solidFill>
              </a:rPr>
              <a:t>v</a:t>
            </a:r>
            <a:r>
              <a:rPr lang="cs-CZ" dirty="0" smtClean="0">
                <a:solidFill>
                  <a:schemeClr val="tx1"/>
                </a:solidFill>
              </a:rPr>
              <a:t> souvislosti s věrohodností informací je co do různorodosti názorů zřejmě nejdiskutovanější internetový server </a:t>
            </a:r>
            <a:r>
              <a:rPr lang="cs-CZ" dirty="0" smtClean="0">
                <a:solidFill>
                  <a:srgbClr val="FF0000"/>
                </a:solidFill>
              </a:rPr>
              <a:t>Wikipedie </a:t>
            </a:r>
            <a:r>
              <a:rPr lang="cs-CZ" dirty="0" smtClean="0">
                <a:solidFill>
                  <a:schemeClr val="tx1"/>
                </a:solidFill>
              </a:rPr>
              <a:t>– mnohojazyčná otevřená encyklopedie, jejíž stránky tvoří dobrovolní přispěvatelé z celého světa </a:t>
            </a:r>
            <a:endParaRPr lang="cs-CZ" dirty="0" smtClean="0">
              <a:solidFill>
                <a:srgbClr val="FF0000"/>
              </a:solidFill>
            </a:endParaRPr>
          </a:p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dirty="0">
                <a:solidFill>
                  <a:srgbClr val="FF0000"/>
                </a:solidFill>
              </a:rPr>
              <a:t>v</a:t>
            </a:r>
            <a:r>
              <a:rPr lang="cs-CZ" dirty="0" smtClean="0">
                <a:solidFill>
                  <a:srgbClr val="FF0000"/>
                </a:solidFill>
              </a:rPr>
              <a:t> univerzitním </a:t>
            </a:r>
            <a:r>
              <a:rPr lang="cs-CZ" dirty="0" smtClean="0">
                <a:solidFill>
                  <a:schemeClr val="tx1"/>
                </a:solidFill>
              </a:rPr>
              <a:t>(avšak někdy i ve středoškolském) </a:t>
            </a:r>
            <a:r>
              <a:rPr lang="cs-CZ" dirty="0" smtClean="0">
                <a:solidFill>
                  <a:srgbClr val="FF0000"/>
                </a:solidFill>
              </a:rPr>
              <a:t>světě</a:t>
            </a:r>
            <a:r>
              <a:rPr lang="cs-CZ" dirty="0" smtClean="0">
                <a:solidFill>
                  <a:schemeClr val="tx1"/>
                </a:solidFill>
              </a:rPr>
              <a:t> má mezi pedagogy a vědci </a:t>
            </a:r>
            <a:r>
              <a:rPr lang="cs-CZ" dirty="0" smtClean="0">
                <a:solidFill>
                  <a:srgbClr val="FF0000"/>
                </a:solidFill>
              </a:rPr>
              <a:t>špatnou pověst</a:t>
            </a:r>
            <a:r>
              <a:rPr lang="cs-CZ" dirty="0" smtClean="0">
                <a:solidFill>
                  <a:schemeClr val="tx1"/>
                </a:solidFill>
              </a:rPr>
              <a:t>, často bývá tzv. zakázanou literaturou </a:t>
            </a:r>
            <a:r>
              <a:rPr lang="cs-CZ" dirty="0" smtClean="0">
                <a:solidFill>
                  <a:schemeClr val="tx1"/>
                </a:solidFill>
                <a:sym typeface="Wingdings" panose="05000000000000000000" pitchFamily="2" charset="2"/>
              </a:rPr>
              <a:t> bakalářských či diplomních prací</a:t>
            </a:r>
            <a:endParaRPr lang="cs-CZ" dirty="0" smtClean="0">
              <a:solidFill>
                <a:schemeClr val="tx1"/>
              </a:solidFill>
            </a:endParaRPr>
          </a:p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dirty="0">
                <a:solidFill>
                  <a:srgbClr val="FF0000"/>
                </a:solidFill>
              </a:rPr>
              <a:t>a</a:t>
            </a:r>
            <a:r>
              <a:rPr lang="cs-CZ" dirty="0" smtClean="0">
                <a:solidFill>
                  <a:srgbClr val="FF0000"/>
                </a:solidFill>
              </a:rPr>
              <a:t>čkoli </a:t>
            </a:r>
            <a:r>
              <a:rPr lang="cs-CZ" dirty="0" smtClean="0">
                <a:solidFill>
                  <a:schemeClr val="tx1"/>
                </a:solidFill>
              </a:rPr>
              <a:t>si je autor prezentace (sám se zkušeností s vysokoškolskou výukou) dobře vědom </a:t>
            </a:r>
            <a:r>
              <a:rPr lang="cs-CZ" dirty="0" smtClean="0">
                <a:solidFill>
                  <a:srgbClr val="FF0000"/>
                </a:solidFill>
              </a:rPr>
              <a:t>částečné oprávněnosti její kritiky </a:t>
            </a:r>
            <a:r>
              <a:rPr lang="cs-CZ" dirty="0" smtClean="0">
                <a:solidFill>
                  <a:schemeClr val="tx1"/>
                </a:solidFill>
              </a:rPr>
              <a:t>pokud jde o chybné informace (riziko dobrovolných přispěvatelů, mýlících se „odborníků“), </a:t>
            </a:r>
            <a:r>
              <a:rPr lang="cs-CZ" dirty="0" smtClean="0">
                <a:solidFill>
                  <a:srgbClr val="FF0000"/>
                </a:solidFill>
              </a:rPr>
              <a:t>považuje ji za velmi užitečného pomocníka </a:t>
            </a:r>
            <a:r>
              <a:rPr lang="cs-CZ" dirty="0" smtClean="0">
                <a:solidFill>
                  <a:schemeClr val="tx1"/>
                </a:solidFill>
              </a:rPr>
              <a:t>zjednodušující všem uživatelům práci s informacemi</a:t>
            </a:r>
          </a:p>
        </p:txBody>
      </p:sp>
    </p:spTree>
    <p:extLst>
      <p:ext uri="{BB962C8B-B14F-4D97-AF65-F5344CB8AC3E}">
        <p14:creationId xmlns:p14="http://schemas.microsoft.com/office/powerpoint/2010/main" val="2287984800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95486"/>
            <a:ext cx="9144000" cy="899585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INFORMATIKA - PRÁCE SE ZDROJI NA INTERNETU</a:t>
            </a:r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2900" dirty="0" smtClean="0">
                <a:solidFill>
                  <a:srgbClr val="002060"/>
                </a:solidFill>
              </a:rPr>
              <a:t>PRÁCE NA SERVERU WIKIPEDIE </a:t>
            </a:r>
            <a:endParaRPr lang="cs-CZ" sz="29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059582"/>
            <a:ext cx="8640960" cy="3816424"/>
          </a:xfrm>
        </p:spPr>
        <p:txBody>
          <a:bodyPr>
            <a:noAutofit/>
          </a:bodyPr>
          <a:lstStyle/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900" dirty="0" smtClean="0">
                <a:solidFill>
                  <a:schemeClr val="tx1"/>
                </a:solidFill>
              </a:rPr>
              <a:t>Wikipedie je </a:t>
            </a:r>
            <a:r>
              <a:rPr lang="cs-CZ" sz="1900" dirty="0" smtClean="0">
                <a:solidFill>
                  <a:srgbClr val="FF0000"/>
                </a:solidFill>
              </a:rPr>
              <a:t>zcela postačující</a:t>
            </a:r>
            <a:r>
              <a:rPr lang="cs-CZ" sz="1900" dirty="0" smtClean="0">
                <a:solidFill>
                  <a:schemeClr val="tx1"/>
                </a:solidFill>
              </a:rPr>
              <a:t> zdroj informací </a:t>
            </a:r>
            <a:r>
              <a:rPr lang="cs-CZ" sz="1900" dirty="0" smtClean="0">
                <a:solidFill>
                  <a:srgbClr val="FF0000"/>
                </a:solidFill>
              </a:rPr>
              <a:t>pro počáteční vstup do problému a nejzákladnější orientaci v něm</a:t>
            </a:r>
            <a:r>
              <a:rPr lang="cs-CZ" sz="1900" dirty="0" smtClean="0">
                <a:solidFill>
                  <a:schemeClr val="tx1"/>
                </a:solidFill>
              </a:rPr>
              <a:t> – nesmí být jediným zdrojem informací pro práci, ale je užitečné do ní nahlédnout</a:t>
            </a:r>
          </a:p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900" dirty="0">
                <a:solidFill>
                  <a:schemeClr val="tx1"/>
                </a:solidFill>
              </a:rPr>
              <a:t>v</a:t>
            </a:r>
            <a:r>
              <a:rPr lang="cs-CZ" sz="1900" dirty="0" smtClean="0">
                <a:solidFill>
                  <a:schemeClr val="tx1"/>
                </a:solidFill>
              </a:rPr>
              <a:t>yplácí se projít </a:t>
            </a:r>
            <a:r>
              <a:rPr lang="cs-CZ" sz="1900" dirty="0" smtClean="0">
                <a:solidFill>
                  <a:srgbClr val="FF0000"/>
                </a:solidFill>
              </a:rPr>
              <a:t>více jazykových verzí o dotyčné informaci</a:t>
            </a:r>
            <a:r>
              <a:rPr lang="cs-CZ" sz="1900" dirty="0" smtClean="0">
                <a:solidFill>
                  <a:schemeClr val="tx1"/>
                </a:solidFill>
              </a:rPr>
              <a:t> (angličtina, němčina, slovenština atd.), jejich porovnáním lze odstranit případné chyby i doplnit znalosti</a:t>
            </a:r>
          </a:p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900" dirty="0" smtClean="0">
                <a:solidFill>
                  <a:schemeClr val="tx1"/>
                </a:solidFill>
              </a:rPr>
              <a:t>encyklopedie </a:t>
            </a:r>
            <a:r>
              <a:rPr lang="cs-CZ" sz="1900" dirty="0" smtClean="0">
                <a:solidFill>
                  <a:srgbClr val="FF0000"/>
                </a:solidFill>
              </a:rPr>
              <a:t>u valné většiny dat uvádí zdroj</a:t>
            </a:r>
            <a:r>
              <a:rPr lang="cs-CZ" sz="1900" dirty="0" smtClean="0">
                <a:solidFill>
                  <a:schemeClr val="tx1"/>
                </a:solidFill>
              </a:rPr>
              <a:t>, což umožňuje uživateli informaci ověřit</a:t>
            </a:r>
          </a:p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900" dirty="0">
                <a:solidFill>
                  <a:schemeClr val="tx1"/>
                </a:solidFill>
              </a:rPr>
              <a:t>v</a:t>
            </a:r>
            <a:r>
              <a:rPr lang="cs-CZ" sz="1900" dirty="0" smtClean="0">
                <a:solidFill>
                  <a:schemeClr val="tx1"/>
                </a:solidFill>
              </a:rPr>
              <a:t>e Wikipedii jsou obsaženy </a:t>
            </a:r>
            <a:r>
              <a:rPr lang="cs-CZ" sz="1900" dirty="0" smtClean="0">
                <a:solidFill>
                  <a:srgbClr val="FF0000"/>
                </a:solidFill>
              </a:rPr>
              <a:t>odkazy na další internetové servery řešící dotyčnou problematikou - </a:t>
            </a:r>
            <a:r>
              <a:rPr lang="cs-CZ" sz="1900" dirty="0" smtClean="0">
                <a:solidFill>
                  <a:schemeClr val="tx1"/>
                </a:solidFill>
              </a:rPr>
              <a:t>to bývá pro zpracovavatele často nejužitečnější</a:t>
            </a:r>
          </a:p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900" dirty="0">
                <a:solidFill>
                  <a:srgbClr val="FF0000"/>
                </a:solidFill>
              </a:rPr>
              <a:t>ú</a:t>
            </a:r>
            <a:r>
              <a:rPr lang="cs-CZ" sz="1900" dirty="0" smtClean="0">
                <a:solidFill>
                  <a:srgbClr val="FF0000"/>
                </a:solidFill>
              </a:rPr>
              <a:t>roveň</a:t>
            </a:r>
            <a:r>
              <a:rPr lang="cs-CZ" sz="1900" dirty="0" smtClean="0">
                <a:solidFill>
                  <a:schemeClr val="tx1"/>
                </a:solidFill>
              </a:rPr>
              <a:t> poskytovaných informací se </a:t>
            </a:r>
            <a:r>
              <a:rPr lang="cs-CZ" sz="1900" dirty="0" smtClean="0">
                <a:solidFill>
                  <a:srgbClr val="FF0000"/>
                </a:solidFill>
              </a:rPr>
              <a:t>velmi prudce zvyšuje </a:t>
            </a:r>
            <a:r>
              <a:rPr lang="cs-CZ" sz="1900" dirty="0" smtClean="0">
                <a:solidFill>
                  <a:schemeClr val="tx1"/>
                </a:solidFill>
              </a:rPr>
              <a:t>- je to i tím, že přispěvovateli Wikipedie se stávají vědci, kteří si vytkli za cíl opravovat ve volném čase chyby a rozšiřovat články       </a:t>
            </a:r>
            <a:endParaRPr lang="cs-CZ" sz="1900" dirty="0" smtClean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89961836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95486"/>
            <a:ext cx="9144000" cy="899585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INFORMATIKA - PRÁCE SE ZDROJI NA INTERNETU</a:t>
            </a:r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2900" dirty="0" smtClean="0">
                <a:solidFill>
                  <a:srgbClr val="002060"/>
                </a:solidFill>
              </a:rPr>
              <a:t>UVÁDĚNÍ INTERNETOVÝCH ZDROJŮ </a:t>
            </a:r>
            <a:endParaRPr lang="cs-CZ" sz="2900" dirty="0">
              <a:solidFill>
                <a:srgbClr val="00206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987574"/>
            <a:ext cx="8640960" cy="3816424"/>
          </a:xfrm>
        </p:spPr>
        <p:txBody>
          <a:bodyPr>
            <a:noAutofit/>
          </a:bodyPr>
          <a:lstStyle/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900" dirty="0">
                <a:solidFill>
                  <a:schemeClr val="tx1"/>
                </a:solidFill>
              </a:rPr>
              <a:t>s</a:t>
            </a:r>
            <a:r>
              <a:rPr lang="cs-CZ" sz="1900" dirty="0" smtClean="0">
                <a:solidFill>
                  <a:schemeClr val="tx1"/>
                </a:solidFill>
              </a:rPr>
              <a:t>tejně jako při práci s jinými zdroji (např. knihy, časopisy, denní tisk </a:t>
            </a:r>
            <a:r>
              <a:rPr lang="cs-CZ" sz="1900" dirty="0">
                <a:solidFill>
                  <a:schemeClr val="tx1"/>
                </a:solidFill>
              </a:rPr>
              <a:t>a</a:t>
            </a:r>
            <a:r>
              <a:rPr lang="cs-CZ" sz="1900" dirty="0" smtClean="0">
                <a:solidFill>
                  <a:schemeClr val="tx1"/>
                </a:solidFill>
              </a:rPr>
              <a:t>td.), i při práci s internetem je nutno </a:t>
            </a:r>
            <a:r>
              <a:rPr lang="cs-CZ" sz="1900" dirty="0" smtClean="0">
                <a:solidFill>
                  <a:srgbClr val="FF0000"/>
                </a:solidFill>
              </a:rPr>
              <a:t>dodržovat autorská práva</a:t>
            </a:r>
          </a:p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900" dirty="0">
                <a:solidFill>
                  <a:schemeClr val="tx1"/>
                </a:solidFill>
              </a:rPr>
              <a:t>t</a:t>
            </a:r>
            <a:r>
              <a:rPr lang="cs-CZ" sz="1900" dirty="0" smtClean="0">
                <a:solidFill>
                  <a:schemeClr val="tx1"/>
                </a:solidFill>
              </a:rPr>
              <a:t>o se týká nejen filmů či hudby, ale i obrázků a textu (včetně tohoto DUM)</a:t>
            </a:r>
          </a:p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900" dirty="0">
                <a:solidFill>
                  <a:schemeClr val="tx1"/>
                </a:solidFill>
              </a:rPr>
              <a:t>i</a:t>
            </a:r>
            <a:r>
              <a:rPr lang="cs-CZ" sz="1900" dirty="0" smtClean="0">
                <a:solidFill>
                  <a:schemeClr val="tx1"/>
                </a:solidFill>
              </a:rPr>
              <a:t> volně použitelné zdroje je nutno správně </a:t>
            </a:r>
            <a:r>
              <a:rPr lang="cs-CZ" sz="1900" dirty="0" smtClean="0">
                <a:solidFill>
                  <a:srgbClr val="FF0000"/>
                </a:solidFill>
              </a:rPr>
              <a:t>citovat</a:t>
            </a:r>
            <a:r>
              <a:rPr lang="cs-CZ" sz="1900" dirty="0" smtClean="0">
                <a:solidFill>
                  <a:schemeClr val="tx1"/>
                </a:solidFill>
              </a:rPr>
              <a:t> </a:t>
            </a:r>
          </a:p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900" dirty="0" smtClean="0">
                <a:solidFill>
                  <a:schemeClr val="tx1"/>
                </a:solidFill>
              </a:rPr>
              <a:t>o správné citaci na internetu se od dob jeho rozmachu dodnes vedou diskuse, v zásadě však platí, že citující se musí snažit uvést o citaci </a:t>
            </a:r>
            <a:r>
              <a:rPr lang="cs-CZ" sz="1900" dirty="0" smtClean="0">
                <a:solidFill>
                  <a:srgbClr val="FF0000"/>
                </a:solidFill>
              </a:rPr>
              <a:t>maximum možných faktů</a:t>
            </a:r>
          </a:p>
          <a:p>
            <a:pPr marL="342900" indent="-342900" algn="l">
              <a:buClr>
                <a:schemeClr val="tx1"/>
              </a:buClr>
              <a:buFont typeface="Wingdings" panose="05000000000000000000" pitchFamily="2" charset="2"/>
              <a:buChar char="§"/>
            </a:pPr>
            <a:r>
              <a:rPr lang="cs-CZ" sz="1900" dirty="0">
                <a:solidFill>
                  <a:schemeClr val="tx1"/>
                </a:solidFill>
              </a:rPr>
              <a:t>v</a:t>
            </a:r>
            <a:r>
              <a:rPr lang="cs-CZ" sz="1900" dirty="0" smtClean="0">
                <a:solidFill>
                  <a:schemeClr val="tx1"/>
                </a:solidFill>
              </a:rPr>
              <a:t> praxi to znamená </a:t>
            </a:r>
            <a:r>
              <a:rPr lang="cs-CZ" sz="1900" dirty="0" smtClean="0">
                <a:solidFill>
                  <a:srgbClr val="FF0000"/>
                </a:solidFill>
              </a:rPr>
              <a:t>snažit se uvést: </a:t>
            </a:r>
            <a:r>
              <a:rPr lang="cs-CZ" sz="1900" dirty="0" smtClean="0">
                <a:solidFill>
                  <a:schemeClr val="tx1"/>
                </a:solidFill>
              </a:rPr>
              <a:t>jméno autora (často chybí), název článku (také někdy chybí), název citované stránky (serveru), </a:t>
            </a:r>
            <a:r>
              <a:rPr lang="cs-CZ" sz="1900" u="sng" dirty="0" smtClean="0">
                <a:solidFill>
                  <a:schemeClr val="tx1"/>
                </a:solidFill>
              </a:rPr>
              <a:t>přesnou</a:t>
            </a:r>
            <a:r>
              <a:rPr lang="cs-CZ" sz="1900" dirty="0" smtClean="0">
                <a:solidFill>
                  <a:schemeClr val="tx1"/>
                </a:solidFill>
              </a:rPr>
              <a:t>  internetovou adresu, datum stažení (kvůli případným změnám v průběhu času)</a:t>
            </a:r>
          </a:p>
        </p:txBody>
      </p:sp>
      <p:sp>
        <p:nvSpPr>
          <p:cNvPr id="4" name="Zaoblený obdélník 3"/>
          <p:cNvSpPr/>
          <p:nvPr/>
        </p:nvSpPr>
        <p:spPr>
          <a:xfrm>
            <a:off x="251520" y="4227934"/>
            <a:ext cx="8640960" cy="792088"/>
          </a:xfrm>
          <a:prstGeom prst="round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>
              <a:spcBef>
                <a:spcPts val="600"/>
              </a:spcBef>
            </a:pPr>
            <a:endParaRPr lang="cs-CZ" sz="1400" b="1" dirty="0" smtClean="0">
              <a:solidFill>
                <a:srgbClr val="002060"/>
              </a:solidFill>
            </a:endParaRPr>
          </a:p>
          <a:p>
            <a:pPr>
              <a:spcBef>
                <a:spcPts val="600"/>
              </a:spcBef>
            </a:pPr>
            <a:r>
              <a:rPr lang="cs-CZ" sz="1400" b="1" dirty="0" smtClean="0">
                <a:solidFill>
                  <a:srgbClr val="002060"/>
                </a:solidFill>
              </a:rPr>
              <a:t>Příklad internetové citace:</a:t>
            </a:r>
          </a:p>
          <a:p>
            <a:pPr>
              <a:spcBef>
                <a:spcPts val="600"/>
              </a:spcBef>
            </a:pPr>
            <a:r>
              <a:rPr lang="en-US" sz="1400" dirty="0" smtClean="0">
                <a:solidFill>
                  <a:srgbClr val="002060"/>
                </a:solidFill>
              </a:rPr>
              <a:t>BRIANSKI. </a:t>
            </a:r>
            <a:r>
              <a:rPr lang="en-US" sz="1400" i="1" dirty="0" smtClean="0">
                <a:solidFill>
                  <a:srgbClr val="002060"/>
                </a:solidFill>
              </a:rPr>
              <a:t>Wikimedia Commons</a:t>
            </a:r>
            <a:r>
              <a:rPr lang="en-US" sz="1400" dirty="0" smtClean="0">
                <a:solidFill>
                  <a:srgbClr val="002060"/>
                </a:solidFill>
              </a:rPr>
              <a:t> [online]. [cit. 13.</a:t>
            </a:r>
            <a:r>
              <a:rPr lang="cs-CZ" sz="1400" dirty="0" smtClean="0">
                <a:solidFill>
                  <a:srgbClr val="002060"/>
                </a:solidFill>
              </a:rPr>
              <a:t>9</a:t>
            </a:r>
            <a:r>
              <a:rPr lang="en-US" sz="1400" dirty="0" smtClean="0">
                <a:solidFill>
                  <a:srgbClr val="002060"/>
                </a:solidFill>
              </a:rPr>
              <a:t>.201</a:t>
            </a:r>
            <a:r>
              <a:rPr lang="cs-CZ" sz="1400" dirty="0" smtClean="0">
                <a:solidFill>
                  <a:srgbClr val="002060"/>
                </a:solidFill>
              </a:rPr>
              <a:t>2</a:t>
            </a:r>
            <a:r>
              <a:rPr lang="en-US" sz="1400" dirty="0" smtClean="0">
                <a:solidFill>
                  <a:srgbClr val="002060"/>
                </a:solidFill>
              </a:rPr>
              <a:t>]. </a:t>
            </a:r>
            <a:r>
              <a:rPr lang="en-US" sz="1400" dirty="0" err="1" smtClean="0">
                <a:solidFill>
                  <a:srgbClr val="002060"/>
                </a:solidFill>
              </a:rPr>
              <a:t>Dostupný</a:t>
            </a:r>
            <a:r>
              <a:rPr lang="en-US" sz="1400" dirty="0" smtClean="0">
                <a:solidFill>
                  <a:srgbClr val="002060"/>
                </a:solidFill>
              </a:rPr>
              <a:t> </a:t>
            </a:r>
            <a:r>
              <a:rPr lang="en-US" sz="1400" dirty="0" err="1" smtClean="0">
                <a:solidFill>
                  <a:srgbClr val="002060"/>
                </a:solidFill>
              </a:rPr>
              <a:t>na</a:t>
            </a:r>
            <a:r>
              <a:rPr lang="en-US" sz="1400" dirty="0" smtClean="0">
                <a:solidFill>
                  <a:srgbClr val="002060"/>
                </a:solidFill>
              </a:rPr>
              <a:t> WWW: http://cs.wikipedia.org/wiki/Indoevropsk%C3%A9_jazyky#mediaviewer/Soubor:IE_countries.svg </a:t>
            </a:r>
            <a:endParaRPr lang="cs-CZ" sz="1400" dirty="0" smtClean="0">
              <a:solidFill>
                <a:srgbClr val="002060"/>
              </a:solidFill>
            </a:endParaRPr>
          </a:p>
          <a:p>
            <a:pPr algn="ctr"/>
            <a:endParaRPr lang="cs-CZ" sz="140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6960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build="p"/>
      <p:bldP spid="4" grpId="0" animBg="1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-10585" y="267494"/>
            <a:ext cx="9144000" cy="899585"/>
          </a:xfrm>
        </p:spPr>
        <p:txBody>
          <a:bodyPr>
            <a:noAutofit/>
          </a:bodyPr>
          <a:lstStyle/>
          <a:p>
            <a:r>
              <a:rPr lang="cs-CZ" sz="3200" dirty="0" smtClean="0">
                <a:solidFill>
                  <a:srgbClr val="FF0000"/>
                </a:solidFill>
              </a:rPr>
              <a:t>INFORMATIKA - PRÁCE SE ZDROJI NA INTERNETU</a:t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002060"/>
                </a:solidFill>
              </a:rPr>
              <a:t>ZÁVĚR </a:t>
            </a:r>
            <a:endParaRPr lang="cs-CZ" sz="3200" dirty="0">
              <a:solidFill>
                <a:srgbClr val="002060"/>
              </a:solidFill>
            </a:endParaRPr>
          </a:p>
        </p:txBody>
      </p:sp>
      <p:sp>
        <p:nvSpPr>
          <p:cNvPr id="4" name="Zaoblený obdélník 3"/>
          <p:cNvSpPr/>
          <p:nvPr/>
        </p:nvSpPr>
        <p:spPr>
          <a:xfrm>
            <a:off x="270117" y="1131590"/>
            <a:ext cx="8640960" cy="3744416"/>
          </a:xfrm>
          <a:prstGeom prst="round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>
              <a:spcBef>
                <a:spcPts val="600"/>
              </a:spcBef>
            </a:pPr>
            <a:r>
              <a:rPr lang="cs-CZ" b="1" dirty="0" smtClean="0">
                <a:solidFill>
                  <a:srgbClr val="002060"/>
                </a:solidFill>
              </a:rPr>
              <a:t>Shrnutí hlavních zásad pro práci na internetu:</a:t>
            </a:r>
          </a:p>
          <a:p>
            <a:pPr marL="457200" indent="-457200">
              <a:spcBef>
                <a:spcPts val="600"/>
              </a:spcBef>
              <a:buFont typeface="+mj-lt"/>
              <a:buAutoNum type="arabicPeriod"/>
            </a:pPr>
            <a:r>
              <a:rPr lang="cs-CZ" dirty="0" smtClean="0">
                <a:solidFill>
                  <a:srgbClr val="002060"/>
                </a:solidFill>
              </a:rPr>
              <a:t>Nauč se </a:t>
            </a:r>
            <a:r>
              <a:rPr lang="cs-CZ" b="1" dirty="0" smtClean="0">
                <a:solidFill>
                  <a:srgbClr val="002060"/>
                </a:solidFill>
              </a:rPr>
              <a:t>přesně</a:t>
            </a:r>
            <a:r>
              <a:rPr lang="cs-CZ" b="1" dirty="0" smtClean="0">
                <a:solidFill>
                  <a:srgbClr val="002060"/>
                </a:solidFill>
              </a:rPr>
              <a:t> zadávat klíčová slova </a:t>
            </a:r>
            <a:r>
              <a:rPr lang="cs-CZ" smtClean="0">
                <a:solidFill>
                  <a:srgbClr val="002060"/>
                </a:solidFill>
              </a:rPr>
              <a:t>hledané problematiky</a:t>
            </a:r>
            <a:endParaRPr lang="cs-CZ" dirty="0" smtClean="0">
              <a:solidFill>
                <a:srgbClr val="002060"/>
              </a:solidFill>
            </a:endParaRPr>
          </a:p>
          <a:p>
            <a:pPr marL="457200" indent="-457200">
              <a:spcBef>
                <a:spcPts val="600"/>
              </a:spcBef>
              <a:buFont typeface="+mj-lt"/>
              <a:buAutoNum type="arabicPeriod"/>
            </a:pPr>
            <a:r>
              <a:rPr lang="cs-CZ" dirty="0" smtClean="0">
                <a:solidFill>
                  <a:srgbClr val="002060"/>
                </a:solidFill>
              </a:rPr>
              <a:t>Snaž se velmi pečlivě rozlišit </a:t>
            </a:r>
            <a:r>
              <a:rPr lang="cs-CZ" b="1" dirty="0" smtClean="0">
                <a:solidFill>
                  <a:srgbClr val="002060"/>
                </a:solidFill>
              </a:rPr>
              <a:t>věrohodnost</a:t>
            </a:r>
            <a:r>
              <a:rPr lang="cs-CZ" dirty="0" smtClean="0">
                <a:solidFill>
                  <a:srgbClr val="002060"/>
                </a:solidFill>
              </a:rPr>
              <a:t> informace</a:t>
            </a:r>
          </a:p>
          <a:p>
            <a:pPr marL="457200" indent="-457200">
              <a:spcBef>
                <a:spcPts val="600"/>
              </a:spcBef>
              <a:buFont typeface="+mj-lt"/>
              <a:buAutoNum type="arabicPeriod"/>
            </a:pPr>
            <a:r>
              <a:rPr lang="cs-CZ" dirty="0" smtClean="0">
                <a:solidFill>
                  <a:srgbClr val="002060"/>
                </a:solidFill>
              </a:rPr>
              <a:t>Nebuď líný si informaci </a:t>
            </a:r>
            <a:r>
              <a:rPr lang="cs-CZ" b="1" dirty="0" smtClean="0">
                <a:solidFill>
                  <a:srgbClr val="002060"/>
                </a:solidFill>
              </a:rPr>
              <a:t>ověřit</a:t>
            </a:r>
            <a:r>
              <a:rPr lang="cs-CZ" dirty="0" smtClean="0">
                <a:solidFill>
                  <a:srgbClr val="002060"/>
                </a:solidFill>
              </a:rPr>
              <a:t> – nejen  na internetu, ale i v knize či v časopisu</a:t>
            </a:r>
          </a:p>
          <a:p>
            <a:pPr marL="457200" indent="-457200">
              <a:spcBef>
                <a:spcPts val="600"/>
              </a:spcBef>
              <a:buFont typeface="+mj-lt"/>
              <a:buAutoNum type="arabicPeriod"/>
            </a:pPr>
            <a:r>
              <a:rPr lang="cs-CZ" dirty="0" smtClean="0">
                <a:solidFill>
                  <a:srgbClr val="002060"/>
                </a:solidFill>
              </a:rPr>
              <a:t>Využívej </a:t>
            </a:r>
            <a:r>
              <a:rPr lang="cs-CZ" b="1" dirty="0" smtClean="0">
                <a:solidFill>
                  <a:srgbClr val="002060"/>
                </a:solidFill>
              </a:rPr>
              <a:t>znalostí cizích jazyků </a:t>
            </a:r>
            <a:r>
              <a:rPr lang="cs-CZ" dirty="0" smtClean="0">
                <a:solidFill>
                  <a:srgbClr val="002060"/>
                </a:solidFill>
              </a:rPr>
              <a:t>– je výhodné čerpat informace i z cizojazyčných zdrojů</a:t>
            </a:r>
          </a:p>
          <a:p>
            <a:pPr marL="457200" indent="-457200">
              <a:spcBef>
                <a:spcPts val="600"/>
              </a:spcBef>
              <a:buFont typeface="+mj-lt"/>
              <a:buAutoNum type="arabicPeriod"/>
            </a:pPr>
            <a:r>
              <a:rPr lang="cs-CZ" dirty="0" smtClean="0">
                <a:solidFill>
                  <a:srgbClr val="002060"/>
                </a:solidFill>
              </a:rPr>
              <a:t>Při zpracovávání školních prací užívej </a:t>
            </a:r>
            <a:r>
              <a:rPr lang="cs-CZ" b="1" dirty="0" smtClean="0">
                <a:solidFill>
                  <a:srgbClr val="002060"/>
                </a:solidFill>
              </a:rPr>
              <a:t>citace zdrojů</a:t>
            </a:r>
            <a:endParaRPr lang="cs-CZ" b="1" dirty="0" smtClean="0">
              <a:solidFill>
                <a:srgbClr val="002060"/>
              </a:solidFill>
            </a:endParaRPr>
          </a:p>
          <a:p>
            <a:pPr marL="457200" indent="-457200" algn="ctr">
              <a:spcBef>
                <a:spcPts val="600"/>
              </a:spcBef>
              <a:buFont typeface="+mj-lt"/>
              <a:buAutoNum type="arabicPeriod"/>
            </a:pPr>
            <a:endParaRPr lang="cs-CZ" sz="2000" dirty="0" smtClean="0">
              <a:solidFill>
                <a:srgbClr val="002060"/>
              </a:solidFill>
            </a:endParaRPr>
          </a:p>
          <a:p>
            <a:pPr algn="ctr">
              <a:spcBef>
                <a:spcPts val="600"/>
              </a:spcBef>
            </a:pPr>
            <a:r>
              <a:rPr lang="cs-CZ" sz="2000" b="1" dirty="0" smtClean="0">
                <a:solidFill>
                  <a:srgbClr val="002060"/>
                </a:solidFill>
              </a:rPr>
              <a:t>Pamatuj, že s internetem je to jako s ohněm: je to dobrý sluha, ale zlý pán.</a:t>
            </a:r>
          </a:p>
          <a:p>
            <a:pPr algn="ctr"/>
            <a:endParaRPr lang="cs-CZ" sz="1400" b="1" dirty="0" smtClean="0">
              <a:solidFill>
                <a:srgbClr val="002060"/>
              </a:solidFill>
            </a:endParaRPr>
          </a:p>
          <a:p>
            <a:pPr algn="ctr"/>
            <a:r>
              <a:rPr lang="cs-CZ" sz="2800" b="1" dirty="0" smtClean="0">
                <a:solidFill>
                  <a:srgbClr val="FF0000"/>
                </a:solidFill>
              </a:rPr>
              <a:t>DĚKUJI ZA POZORNOST.</a:t>
            </a:r>
            <a:endParaRPr lang="cs-CZ" sz="2800" b="1" dirty="0">
              <a:solidFill>
                <a:srgbClr val="FF000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34456091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1000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8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9" dur="1000" fill="hold"/>
                                        <p:tgtEl>
                                          <p:spTgt spid="4">
                                            <p:bg/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0" fill="hold">
                      <p:stCondLst>
                        <p:cond delay="indefinite"/>
                      </p:stCondLst>
                      <p:childTnLst>
                        <p:par>
                          <p:cTn id="11" fill="hold">
                            <p:stCondLst>
                              <p:cond delay="0"/>
                            </p:stCondLst>
                            <p:childTnLst>
                              <p:par>
                                <p:cTn id="12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4" dur="1000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15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6" dur="1000" fill="hold"/>
                                        <p:tgtEl>
                                          <p:spTgt spid="4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7" fill="hold">
                      <p:stCondLst>
                        <p:cond delay="indefinite"/>
                      </p:stCondLst>
                      <p:childTnLst>
                        <p:par>
                          <p:cTn id="18" fill="hold">
                            <p:stCondLst>
                              <p:cond delay="0"/>
                            </p:stCondLst>
                            <p:childTnLst>
                              <p:par>
                                <p:cTn id="19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1" dur="1000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2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23" dur="1000" fill="hold"/>
                                        <p:tgtEl>
                                          <p:spTgt spid="4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4" fill="hold">
                      <p:stCondLst>
                        <p:cond delay="indefinite"/>
                      </p:stCondLst>
                      <p:childTnLst>
                        <p:par>
                          <p:cTn id="25" fill="hold">
                            <p:stCondLst>
                              <p:cond delay="0"/>
                            </p:stCondLst>
                            <p:childTnLst>
                              <p:par>
                                <p:cTn id="26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8" dur="1000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29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0" dur="1000" fill="hold"/>
                                        <p:tgtEl>
                                          <p:spTgt spid="4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1000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36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37" dur="1000" fill="hold"/>
                                        <p:tgtEl>
                                          <p:spTgt spid="4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1000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43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44" dur="1000" fill="hold"/>
                                        <p:tgtEl>
                                          <p:spTgt spid="4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5" fill="hold">
                      <p:stCondLst>
                        <p:cond delay="indefinite"/>
                      </p:stCondLst>
                      <p:childTnLst>
                        <p:par>
                          <p:cTn id="46" fill="hold">
                            <p:stCondLst>
                              <p:cond delay="0"/>
                            </p:stCondLst>
                            <p:childTnLst>
                              <p:par>
                                <p:cTn id="47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9" dur="1000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0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1" dur="1000" fill="hold"/>
                                        <p:tgtEl>
                                          <p:spTgt spid="4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2" fill="hold">
                      <p:stCondLst>
                        <p:cond delay="indefinite"/>
                      </p:stCondLst>
                      <p:childTnLst>
                        <p:par>
                          <p:cTn id="53" fill="hold">
                            <p:stCondLst>
                              <p:cond delay="0"/>
                            </p:stCondLst>
                            <p:childTnLst>
                              <p:par>
                                <p:cTn id="54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5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6" dur="1000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57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58" dur="1000" fill="hold"/>
                                        <p:tgtEl>
                                          <p:spTgt spid="4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9" fill="hold">
                      <p:stCondLst>
                        <p:cond delay="indefinite"/>
                      </p:stCondLst>
                      <p:childTnLst>
                        <p:par>
                          <p:cTn id="60" fill="hold">
                            <p:stCondLst>
                              <p:cond delay="0"/>
                            </p:stCondLst>
                            <p:childTnLst>
                              <p:par>
                                <p:cTn id="61" presetID="42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3" dur="1000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  <p:anim calcmode="lin" valueType="num">
                                      <p:cBhvr>
                                        <p:cTn id="64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65" dur="1000" fill="hold"/>
                                        <p:tgtEl>
                                          <p:spTgt spid="4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y+.1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build="p" animBg="1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0" y="195486"/>
            <a:ext cx="9144000" cy="899585"/>
          </a:xfrm>
        </p:spPr>
        <p:txBody>
          <a:bodyPr>
            <a:normAutofit fontScale="90000"/>
          </a:bodyPr>
          <a:lstStyle/>
          <a:p>
            <a:r>
              <a:rPr lang="cs-CZ" sz="3600" dirty="0" smtClean="0">
                <a:solidFill>
                  <a:srgbClr val="FF0000"/>
                </a:solidFill>
              </a:rPr>
              <a:t>INFORMATIKA - PRÁCE SE ZDROJI NA INTERNETU</a:t>
            </a:r>
            <a:r>
              <a:rPr lang="cs-CZ" sz="3200" dirty="0" smtClean="0">
                <a:solidFill>
                  <a:srgbClr val="FF0000"/>
                </a:solidFill>
              </a:rPr>
              <a:t/>
            </a:r>
            <a:br>
              <a:rPr lang="cs-CZ" sz="3200" dirty="0" smtClean="0">
                <a:solidFill>
                  <a:srgbClr val="FF0000"/>
                </a:solidFill>
              </a:rPr>
            </a:br>
            <a:r>
              <a:rPr lang="cs-CZ" sz="3200" dirty="0" smtClean="0">
                <a:solidFill>
                  <a:srgbClr val="002060"/>
                </a:solidFill>
              </a:rPr>
              <a:t>ZDROJE</a:t>
            </a:r>
            <a:endParaRPr lang="cs-CZ" sz="3200" dirty="0">
              <a:solidFill>
                <a:srgbClr val="FF0000"/>
              </a:solidFill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251520" y="1347614"/>
            <a:ext cx="8640960" cy="2736304"/>
          </a:xfrm>
        </p:spPr>
        <p:txBody>
          <a:bodyPr>
            <a:normAutofit/>
          </a:bodyPr>
          <a:lstStyle/>
          <a:p>
            <a:pPr algn="l"/>
            <a:r>
              <a:rPr lang="cs-CZ" sz="1600" dirty="0">
                <a:solidFill>
                  <a:schemeClr val="tx1"/>
                </a:solidFill>
              </a:rPr>
              <a:t>MUŽÍKOVÁ, Olga. </a:t>
            </a:r>
            <a:r>
              <a:rPr lang="cs-CZ" sz="1600" i="1" dirty="0">
                <a:solidFill>
                  <a:schemeClr val="tx1"/>
                </a:solidFill>
              </a:rPr>
              <a:t>Odmaturuj z českého jazyka</a:t>
            </a:r>
            <a:r>
              <a:rPr lang="cs-CZ" sz="1600" dirty="0">
                <a:solidFill>
                  <a:schemeClr val="tx1"/>
                </a:solidFill>
              </a:rPr>
              <a:t>. Praha: </a:t>
            </a:r>
            <a:r>
              <a:rPr lang="cs-CZ" sz="1600" dirty="0" err="1">
                <a:solidFill>
                  <a:schemeClr val="tx1"/>
                </a:solidFill>
              </a:rPr>
              <a:t>Didaktis</a:t>
            </a:r>
            <a:r>
              <a:rPr lang="cs-CZ" sz="1600" dirty="0">
                <a:solidFill>
                  <a:schemeClr val="tx1"/>
                </a:solidFill>
              </a:rPr>
              <a:t>, 2007, ISBN 8073580829. </a:t>
            </a:r>
            <a:endParaRPr lang="cs-CZ" sz="1600" dirty="0" smtClean="0">
              <a:solidFill>
                <a:schemeClr val="tx1"/>
              </a:solidFill>
            </a:endParaRPr>
          </a:p>
          <a:p>
            <a:pPr algn="l"/>
            <a:r>
              <a:rPr lang="cs-CZ" sz="1600" dirty="0">
                <a:solidFill>
                  <a:schemeClr val="tx1"/>
                </a:solidFill>
              </a:rPr>
              <a:t>AUTOR NEUVEDEN. </a:t>
            </a:r>
            <a:r>
              <a:rPr lang="cs-CZ" sz="1600" i="1" dirty="0">
                <a:solidFill>
                  <a:schemeClr val="tx1"/>
                </a:solidFill>
              </a:rPr>
              <a:t>Informatika</a:t>
            </a:r>
            <a:r>
              <a:rPr lang="cs-CZ" sz="1600" dirty="0">
                <a:solidFill>
                  <a:schemeClr val="tx1"/>
                </a:solidFill>
              </a:rPr>
              <a:t> [online]. [cit. </a:t>
            </a:r>
            <a:r>
              <a:rPr lang="cs-CZ" sz="1600" dirty="0" smtClean="0">
                <a:solidFill>
                  <a:schemeClr val="tx1"/>
                </a:solidFill>
              </a:rPr>
              <a:t>14.9.2012]. </a:t>
            </a:r>
            <a:r>
              <a:rPr lang="cs-CZ" sz="1600" dirty="0">
                <a:solidFill>
                  <a:schemeClr val="tx1"/>
                </a:solidFill>
              </a:rPr>
              <a:t>Dostupný na WWW: http://</a:t>
            </a:r>
            <a:r>
              <a:rPr lang="cs-CZ" sz="1600" dirty="0" smtClean="0">
                <a:solidFill>
                  <a:schemeClr val="tx1"/>
                </a:solidFill>
              </a:rPr>
              <a:t>cs.wikipedia.org/wiki/Informatika</a:t>
            </a:r>
          </a:p>
          <a:p>
            <a:pPr algn="l"/>
            <a:r>
              <a:rPr lang="cs-CZ" sz="1600" dirty="0">
                <a:solidFill>
                  <a:schemeClr val="tx1"/>
                </a:solidFill>
              </a:rPr>
              <a:t>AUTOR NEUVEDEN. </a:t>
            </a:r>
            <a:r>
              <a:rPr lang="cs-CZ" sz="1600" i="1" dirty="0">
                <a:solidFill>
                  <a:schemeClr val="tx1"/>
                </a:solidFill>
              </a:rPr>
              <a:t>Internet</a:t>
            </a:r>
            <a:r>
              <a:rPr lang="cs-CZ" sz="1600" dirty="0">
                <a:solidFill>
                  <a:schemeClr val="tx1"/>
                </a:solidFill>
              </a:rPr>
              <a:t> [online]. [cit. </a:t>
            </a:r>
            <a:r>
              <a:rPr lang="cs-CZ" sz="1600" dirty="0" smtClean="0">
                <a:solidFill>
                  <a:schemeClr val="tx1"/>
                </a:solidFill>
              </a:rPr>
              <a:t>14.9.2012]. </a:t>
            </a:r>
            <a:r>
              <a:rPr lang="cs-CZ" sz="1600" dirty="0">
                <a:solidFill>
                  <a:schemeClr val="tx1"/>
                </a:solidFill>
              </a:rPr>
              <a:t>Dostupný na WWW: http://cs.wikipedia.org/wiki/Internet </a:t>
            </a:r>
            <a:r>
              <a:rPr lang="cs-CZ" sz="1600" dirty="0" smtClean="0">
                <a:solidFill>
                  <a:schemeClr val="tx1"/>
                </a:solidFill>
              </a:rPr>
              <a:t> </a:t>
            </a:r>
          </a:p>
          <a:p>
            <a:pPr algn="l"/>
            <a:r>
              <a:rPr lang="en-US" sz="1600" dirty="0">
                <a:solidFill>
                  <a:schemeClr val="tx1"/>
                </a:solidFill>
              </a:rPr>
              <a:t>AUTOR NEUVEDEN. </a:t>
            </a:r>
            <a:r>
              <a:rPr lang="en-US" sz="1600" i="1" dirty="0">
                <a:solidFill>
                  <a:schemeClr val="tx1"/>
                </a:solidFill>
              </a:rPr>
              <a:t>MS Office</a:t>
            </a:r>
            <a:r>
              <a:rPr lang="en-US" sz="1600" dirty="0">
                <a:solidFill>
                  <a:schemeClr val="tx1"/>
                </a:solidFill>
              </a:rPr>
              <a:t> [online]. [cit. </a:t>
            </a:r>
            <a:r>
              <a:rPr lang="en-US" sz="1600" dirty="0" smtClean="0">
                <a:solidFill>
                  <a:schemeClr val="tx1"/>
                </a:solidFill>
              </a:rPr>
              <a:t>14.</a:t>
            </a:r>
            <a:r>
              <a:rPr lang="cs-CZ" sz="1600" dirty="0" smtClean="0">
                <a:solidFill>
                  <a:schemeClr val="tx1"/>
                </a:solidFill>
              </a:rPr>
              <a:t>9</a:t>
            </a:r>
            <a:r>
              <a:rPr lang="en-US" sz="1600" dirty="0" smtClean="0">
                <a:solidFill>
                  <a:schemeClr val="tx1"/>
                </a:solidFill>
              </a:rPr>
              <a:t>.201</a:t>
            </a:r>
            <a:r>
              <a:rPr lang="cs-CZ" sz="1600" dirty="0" smtClean="0">
                <a:solidFill>
                  <a:schemeClr val="tx1"/>
                </a:solidFill>
              </a:rPr>
              <a:t>2</a:t>
            </a:r>
            <a:r>
              <a:rPr lang="en-US" sz="1600" dirty="0" smtClean="0">
                <a:solidFill>
                  <a:schemeClr val="tx1"/>
                </a:solidFill>
              </a:rPr>
              <a:t>]. </a:t>
            </a:r>
            <a:r>
              <a:rPr lang="en-US" sz="1600" dirty="0" err="1">
                <a:solidFill>
                  <a:schemeClr val="tx1"/>
                </a:solidFill>
              </a:rPr>
              <a:t>Dostupný</a:t>
            </a:r>
            <a:r>
              <a:rPr lang="en-US" sz="1600" dirty="0">
                <a:solidFill>
                  <a:schemeClr val="tx1"/>
                </a:solidFill>
              </a:rPr>
              <a:t> </a:t>
            </a:r>
            <a:r>
              <a:rPr lang="cs-CZ" sz="1600" dirty="0" smtClean="0">
                <a:solidFill>
                  <a:schemeClr val="tx1"/>
                </a:solidFill>
              </a:rPr>
              <a:t>pod licencí MS Office 2010 </a:t>
            </a:r>
            <a:r>
              <a:rPr lang="en-US" sz="1600" dirty="0" err="1" smtClean="0">
                <a:solidFill>
                  <a:schemeClr val="tx1"/>
                </a:solidFill>
              </a:rPr>
              <a:t>na</a:t>
            </a:r>
            <a:r>
              <a:rPr lang="en-US" sz="1600" dirty="0" smtClean="0">
                <a:solidFill>
                  <a:schemeClr val="tx1"/>
                </a:solidFill>
              </a:rPr>
              <a:t> </a:t>
            </a:r>
            <a:r>
              <a:rPr lang="en-US" sz="1600" dirty="0">
                <a:solidFill>
                  <a:schemeClr val="tx1"/>
                </a:solidFill>
              </a:rPr>
              <a:t>WWW: http://office.microsoft.com/cs-cz/images/results.aspx?qu=%C5%BE%C3%A1k+po%C4%8D%C3%ADta%C4%8D&amp;ex=1#ai:MC900343361</a:t>
            </a:r>
            <a:r>
              <a:rPr lang="en-US" sz="1600" dirty="0" smtClean="0">
                <a:solidFill>
                  <a:schemeClr val="tx1"/>
                </a:solidFill>
              </a:rPr>
              <a:t>|</a:t>
            </a:r>
            <a:r>
              <a:rPr lang="cs-CZ" sz="1600" dirty="0" smtClean="0">
                <a:solidFill>
                  <a:schemeClr val="tx1"/>
                </a:solidFill>
              </a:rPr>
              <a:t> </a:t>
            </a:r>
          </a:p>
          <a:p>
            <a:pPr algn="l"/>
            <a:r>
              <a:rPr lang="cs-CZ" sz="1600" dirty="0">
                <a:solidFill>
                  <a:schemeClr val="tx1"/>
                </a:solidFill>
              </a:rPr>
              <a:t>AUTOR NEUVEDEN. </a:t>
            </a:r>
            <a:r>
              <a:rPr lang="cs-CZ" sz="1600" i="1" dirty="0">
                <a:solidFill>
                  <a:schemeClr val="tx1"/>
                </a:solidFill>
              </a:rPr>
              <a:t>Wikipedie</a:t>
            </a:r>
            <a:r>
              <a:rPr lang="cs-CZ" sz="1600" dirty="0">
                <a:solidFill>
                  <a:schemeClr val="tx1"/>
                </a:solidFill>
              </a:rPr>
              <a:t> [online]. [cit. </a:t>
            </a:r>
            <a:r>
              <a:rPr lang="cs-CZ" sz="1600" dirty="0" smtClean="0">
                <a:solidFill>
                  <a:schemeClr val="tx1"/>
                </a:solidFill>
              </a:rPr>
              <a:t>14.9.2012]. </a:t>
            </a:r>
            <a:r>
              <a:rPr lang="cs-CZ" sz="1600" dirty="0">
                <a:solidFill>
                  <a:schemeClr val="tx1"/>
                </a:solidFill>
              </a:rPr>
              <a:t>Dostupný na WWW: http://cs.wikipedia.org/wiki/Wikipedie</a:t>
            </a:r>
          </a:p>
          <a:p>
            <a:pPr algn="l"/>
            <a:endParaRPr lang="cs-CZ" sz="1600" dirty="0">
              <a:solidFill>
                <a:schemeClr val="tx1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4025676018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Vlnění">
  <a:themeElements>
    <a:clrScheme name="Vlnění">
      <a:dk1>
        <a:sysClr val="windowText" lastClr="000000"/>
      </a:dk1>
      <a:lt1>
        <a:sysClr val="window" lastClr="FFFFFF"/>
      </a:lt1>
      <a:dk2>
        <a:srgbClr val="073E87"/>
      </a:dk2>
      <a:lt2>
        <a:srgbClr val="C6E7FC"/>
      </a:lt2>
      <a:accent1>
        <a:srgbClr val="31B6FD"/>
      </a:accent1>
      <a:accent2>
        <a:srgbClr val="4584D3"/>
      </a:accent2>
      <a:accent3>
        <a:srgbClr val="5BD078"/>
      </a:accent3>
      <a:accent4>
        <a:srgbClr val="A5D028"/>
      </a:accent4>
      <a:accent5>
        <a:srgbClr val="F5C040"/>
      </a:accent5>
      <a:accent6>
        <a:srgbClr val="05E0DB"/>
      </a:accent6>
      <a:hlink>
        <a:srgbClr val="0080FF"/>
      </a:hlink>
      <a:folHlink>
        <a:srgbClr val="5EAEFF"/>
      </a:folHlink>
    </a:clrScheme>
    <a:fontScheme name="Vlnění">
      <a:majorFont>
        <a:latin typeface="Candara"/>
        <a:ea typeface=""/>
        <a:cs typeface=""/>
        <a:font script="Jpan" typeface="HGP明朝E"/>
        <a:font script="Hang" typeface="HY그래픽M"/>
        <a:font script="Hans" typeface="华文新魏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ndara"/>
        <a:ea typeface=""/>
        <a:cs typeface=""/>
        <a:font script="Jpan" typeface="HGP明朝E"/>
        <a:font script="Hang" typeface="HY그래픽M"/>
        <a:font script="Hans" typeface="华文楷体"/>
        <a:font script="Hant" typeface="標楷體"/>
        <a:font script="Arab" typeface="Arial"/>
        <a:font script="Hebr" typeface="Arial"/>
        <a:font script="Thai" typeface="Kodchiang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Vlnění">
      <a:fillStyleLst>
        <a:solidFill>
          <a:schemeClr val="phClr"/>
        </a:solidFill>
        <a:gradFill rotWithShape="1">
          <a:gsLst>
            <a:gs pos="0">
              <a:schemeClr val="phClr">
                <a:tint val="0"/>
              </a:schemeClr>
            </a:gs>
            <a:gs pos="44000">
              <a:schemeClr val="phClr">
                <a:tint val="60000"/>
                <a:satMod val="120000"/>
              </a:schemeClr>
            </a:gs>
            <a:gs pos="100000">
              <a:schemeClr val="phClr">
                <a:tint val="90000"/>
                <a:alpha val="100000"/>
                <a:lumMod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satMod val="120000"/>
                <a:lumMod val="120000"/>
              </a:schemeClr>
            </a:gs>
            <a:gs pos="100000">
              <a:schemeClr val="phClr">
                <a:shade val="89000"/>
                <a:lumMod val="9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>
              <a:shade val="75000"/>
              <a:lumMod val="8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prstMaterial="flat">
            <a:bevelT w="12700" h="12700"/>
          </a:sp3d>
        </a:effectStyle>
        <a:effectStyle>
          <a:effectLst>
            <a:outerShdw blurRad="50800" dist="25400" dir="5400000" rotWithShape="0">
              <a:srgbClr val="000000">
                <a:alpha val="38000"/>
              </a:srgbClr>
            </a:outerShdw>
          </a:effectLst>
          <a:scene3d>
            <a:camera prst="orthographicFront">
              <a:rot lat="0" lon="0" rev="0"/>
            </a:camera>
            <a:lightRig rig="flat" dir="tl">
              <a:rot lat="0" lon="0" rev="6360000"/>
            </a:lightRig>
          </a:scene3d>
          <a:sp3d contourW="19050" prstMaterial="flat">
            <a:bevelT w="63500" h="63500"/>
            <a:contourClr>
              <a:schemeClr val="phClr">
                <a:shade val="25000"/>
                <a:satMod val="180000"/>
              </a:schemeClr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40000">
              <a:schemeClr val="phClr">
                <a:tint val="94000"/>
                <a:shade val="94000"/>
                <a:alpha val="100000"/>
                <a:satMod val="114000"/>
                <a:lumMod val="114000"/>
              </a:schemeClr>
            </a:gs>
            <a:gs pos="74000">
              <a:schemeClr val="phClr">
                <a:tint val="94000"/>
                <a:shade val="94000"/>
                <a:satMod val="128000"/>
                <a:lumMod val="100000"/>
              </a:schemeClr>
            </a:gs>
            <a:gs pos="100000">
              <a:schemeClr val="phClr">
                <a:tint val="98000"/>
                <a:shade val="100000"/>
                <a:hueMod val="98000"/>
                <a:satMod val="100000"/>
                <a:lumMod val="74000"/>
              </a:schemeClr>
            </a:gs>
          </a:gsLst>
          <a:path path="circle">
            <a:fillToRect l="20000" t="-40000" r="20000" b="14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tint val="96000"/>
                <a:satMod val="130000"/>
                <a:lumMod val="50000"/>
              </a:schemeClr>
              <a:schemeClr val="phClr">
                <a:tint val="96000"/>
                <a:satMod val="114000"/>
                <a:lumMod val="114000"/>
              </a:schemeClr>
            </a:duotone>
          </a:blip>
          <a:stretch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Waveform</Template>
  <TotalTime>522</TotalTime>
  <Words>1553</Words>
  <Application>Microsoft Office PowerPoint</Application>
  <PresentationFormat>Předvádění na obrazovce (16:9)</PresentationFormat>
  <Paragraphs>109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Vlnění</vt:lpstr>
      <vt:lpstr>Prezentace aplikace PowerPoint</vt:lpstr>
      <vt:lpstr>INFORMATIKA PRÁCE SE ZDROJI NA INTERNETU</vt:lpstr>
      <vt:lpstr>INFORMATIKA - PRÁCE SE ZDROJI NA INTERNETU DEFINICE ZÁKLADNÍCH POJMŮ</vt:lpstr>
      <vt:lpstr>INFORMATIKA - PRÁCE SE ZDROJI NA INTERNETU INTERNET - INFORMACE O INFORMACÍCH</vt:lpstr>
      <vt:lpstr>INFORMATIKA - PRÁCE SE ZDROJI NA INTERNETU INTERNET – VÝHODY PŘI PRÁCI S INFORMACEMI</vt:lpstr>
      <vt:lpstr>INFORMATIKA - PRÁCE SE ZDROJI NA INTERNETU INTERNET – RIZIKA PŘI PRÁCI S INFORMACEMI</vt:lpstr>
      <vt:lpstr>INFORMATIKA - PRÁCE SE ZDROJI NA INTERNETU HLAVNÍ ZÁSADY PRO PRÁCI S INFORMACEMI NA INTERNETU</vt:lpstr>
      <vt:lpstr>INFORMATIKA - PRÁCE SE ZDROJI NA INTERNETU HLAVNÍ ZÁSADY PRO PRÁCI S INFORMACEMI NA INTERNETU</vt:lpstr>
      <vt:lpstr>INFORMATIKA - PRÁCE SE ZDROJI NA INTERNETU VĚROHODNÉ A NEVĚROHODNÉ STRÁNKY NA INTERNETU</vt:lpstr>
      <vt:lpstr>INFORMATIKA - PRÁCE SE ZDROJI NA INTERNETU SERVER WIKIPEDIE</vt:lpstr>
      <vt:lpstr>INFORMATIKA - PRÁCE SE ZDROJI NA INTERNETU PRÁCE NA SERVERU WIKIPEDIE </vt:lpstr>
      <vt:lpstr>INFORMATIKA - PRÁCE SE ZDROJI NA INTERNETU UVÁDĚNÍ INTERNETOVÝCH ZDROJŮ </vt:lpstr>
      <vt:lpstr>INFORMATIKA - PRÁCE SE ZDROJI NA INTERNETU ZÁVĚR </vt:lpstr>
      <vt:lpstr>INFORMATIKA - PRÁCE SE ZDROJI NA INTERNETU ZDROJE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Dušan</dc:creator>
  <cp:lastModifiedBy>Dušan</cp:lastModifiedBy>
  <cp:revision>54</cp:revision>
  <dcterms:created xsi:type="dcterms:W3CDTF">2014-05-14T07:24:27Z</dcterms:created>
  <dcterms:modified xsi:type="dcterms:W3CDTF">2014-05-14T16:07:02Z</dcterms:modified>
</cp:coreProperties>
</file>