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ABF51DD-E56C-40CF-82B6-DE63D4456686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2F15D84-F283-448C-8D78-33753E1109A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132856"/>
            <a:ext cx="7632848" cy="417646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 školy :</a:t>
            </a:r>
            <a:r>
              <a:rPr lang="cs-CZ" sz="2400" dirty="0" smtClean="0">
                <a:solidFill>
                  <a:schemeClr val="tx1"/>
                </a:solidFill>
              </a:rPr>
              <a:t> ZŠ Pardubice-</a:t>
            </a:r>
            <a:r>
              <a:rPr lang="cs-CZ" sz="2400" dirty="0" err="1" smtClean="0">
                <a:solidFill>
                  <a:schemeClr val="tx1"/>
                </a:solidFill>
              </a:rPr>
              <a:t>Spořilov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Autor :</a:t>
            </a:r>
            <a:r>
              <a:rPr lang="cs-CZ" sz="2400" dirty="0" smtClean="0">
                <a:solidFill>
                  <a:schemeClr val="tx1"/>
                </a:solidFill>
              </a:rPr>
              <a:t> Pilná Marcela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 :</a:t>
            </a:r>
            <a:r>
              <a:rPr lang="cs-CZ" sz="2400" dirty="0" smtClean="0">
                <a:solidFill>
                  <a:schemeClr val="tx1"/>
                </a:solidFill>
              </a:rPr>
              <a:t> VY_32_INOVACE_24.ČTENÁŘSKÁ_GRAMOTNOST_10_DOPLŇOVÁNÍ_SLOV_DO_VĚT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Téma :</a:t>
            </a:r>
            <a:r>
              <a:rPr lang="cs-CZ" sz="2400" dirty="0" smtClean="0">
                <a:solidFill>
                  <a:schemeClr val="tx1"/>
                </a:solidFill>
              </a:rPr>
              <a:t> Čtenářská gramotnost na 1.stupni ZŠ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Číslo projektu :</a:t>
            </a:r>
            <a:r>
              <a:rPr lang="cs-CZ" sz="2400" dirty="0" smtClean="0">
                <a:solidFill>
                  <a:schemeClr val="tx1"/>
                </a:solidFill>
              </a:rPr>
              <a:t> CZ.1.07/1.4.00/21.2349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Anotace :</a:t>
            </a:r>
            <a:r>
              <a:rPr lang="cs-CZ" sz="2400" dirty="0" smtClean="0">
                <a:solidFill>
                  <a:schemeClr val="tx1"/>
                </a:solidFill>
              </a:rPr>
              <a:t>Žáci si procvičují čtení slov a </a:t>
            </a:r>
            <a:r>
              <a:rPr lang="cs-CZ" sz="2400" dirty="0" err="1" smtClean="0">
                <a:solidFill>
                  <a:schemeClr val="tx1"/>
                </a:solidFill>
              </a:rPr>
              <a:t>vět.Doplňováním</a:t>
            </a:r>
            <a:r>
              <a:rPr lang="cs-CZ" sz="2400" dirty="0" smtClean="0">
                <a:solidFill>
                  <a:schemeClr val="tx1"/>
                </a:solidFill>
              </a:rPr>
              <a:t>  vhodných slov do vět si uvědomují obsah vět </a:t>
            </a:r>
            <a:r>
              <a:rPr lang="cs-CZ" sz="2400" dirty="0">
                <a:solidFill>
                  <a:schemeClr val="tx1"/>
                </a:solidFill>
              </a:rPr>
              <a:t>,</a:t>
            </a:r>
            <a:r>
              <a:rPr lang="cs-CZ" sz="2400" dirty="0" smtClean="0">
                <a:solidFill>
                  <a:schemeClr val="tx1"/>
                </a:solidFill>
              </a:rPr>
              <a:t>procvičují si krátkodobou paměť a správné chápání textu .</a:t>
            </a:r>
          </a:p>
          <a:p>
            <a:pPr algn="l"/>
            <a:r>
              <a:rPr lang="cs-CZ" b="1" u="sng" smtClean="0">
                <a:solidFill>
                  <a:srgbClr val="000000"/>
                </a:solidFill>
              </a:rPr>
              <a:t> 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299" y="556172"/>
            <a:ext cx="6143402" cy="150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700808" y="392897"/>
            <a:ext cx="7740352" cy="6204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6000"/>
              </a:lnSpc>
            </a:pP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Sam je </a:t>
            </a:r>
            <a:r>
              <a:rPr lang="cs-CZ" sz="40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_____ </a:t>
            </a: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.</a:t>
            </a:r>
          </a:p>
          <a:p>
            <a:pPr algn="r">
              <a:lnSpc>
                <a:spcPts val="6000"/>
              </a:lnSpc>
            </a:pP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Sam lítá po </a:t>
            </a:r>
            <a:r>
              <a:rPr lang="cs-CZ" sz="40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______ </a:t>
            </a: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.</a:t>
            </a:r>
          </a:p>
          <a:p>
            <a:pPr algn="r">
              <a:lnSpc>
                <a:spcPts val="6000"/>
              </a:lnSpc>
            </a:pP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Same, </a:t>
            </a:r>
            <a:r>
              <a:rPr lang="cs-CZ" sz="40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_____ </a:t>
            </a: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!</a:t>
            </a:r>
          </a:p>
          <a:p>
            <a:pPr algn="r">
              <a:lnSpc>
                <a:spcPts val="6000"/>
              </a:lnSpc>
            </a:pP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Je tu </a:t>
            </a:r>
            <a:r>
              <a:rPr lang="cs-CZ" sz="40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______ </a:t>
            </a: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.</a:t>
            </a:r>
          </a:p>
          <a:p>
            <a:pPr algn="r">
              <a:lnSpc>
                <a:spcPts val="6000"/>
              </a:lnSpc>
            </a:pP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Táta má </a:t>
            </a:r>
            <a:r>
              <a:rPr lang="cs-CZ" sz="40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______ </a:t>
            </a: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.</a:t>
            </a:r>
          </a:p>
          <a:p>
            <a:pPr algn="r">
              <a:lnSpc>
                <a:spcPts val="6000"/>
              </a:lnSpc>
            </a:pP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Je tu i </a:t>
            </a:r>
            <a:r>
              <a:rPr lang="cs-CZ" sz="40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_______ </a:t>
            </a: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.</a:t>
            </a:r>
          </a:p>
          <a:p>
            <a:pPr algn="r">
              <a:lnSpc>
                <a:spcPts val="6000"/>
              </a:lnSpc>
            </a:pP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Máma má </a:t>
            </a:r>
            <a:r>
              <a:rPr lang="cs-CZ" sz="40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______ </a:t>
            </a: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.</a:t>
            </a:r>
          </a:p>
          <a:p>
            <a:pPr algn="r">
              <a:lnSpc>
                <a:spcPts val="6000"/>
              </a:lnSpc>
            </a:pP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Mimi </a:t>
            </a:r>
            <a:r>
              <a:rPr lang="cs-CZ" sz="40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______ </a:t>
            </a:r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76256" y="283295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pes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76256" y="1147391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táta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76256" y="1867471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 err="1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mimi</a:t>
            </a:r>
            <a:endParaRPr lang="cs-CZ" sz="4000" b="1" kern="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11385" y="2659559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sílu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76256" y="3379639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máma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76256" y="4099719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jásá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76256" y="4891807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sem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5611885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poli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4233282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máma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5025370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 err="1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mimi</a:t>
            </a:r>
            <a:endParaRPr lang="cs-CZ" sz="4000" b="1" kern="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5817458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jásá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416858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pes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75856" y="1196752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poli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419872" y="200103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sem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275856" y="2721114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táta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344119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kern="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sílu</a:t>
            </a:r>
          </a:p>
        </p:txBody>
      </p:sp>
    </p:spTree>
    <p:extLst>
      <p:ext uri="{BB962C8B-B14F-4D97-AF65-F5344CB8AC3E}">
        <p14:creationId xmlns:p14="http://schemas.microsoft.com/office/powerpoint/2010/main" val="116942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827584" y="1505684"/>
            <a:ext cx="878497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6000"/>
              </a:lnSpc>
            </a:pPr>
            <a:r>
              <a:rPr lang="cs-CZ" sz="48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Sam  je           .</a:t>
            </a:r>
          </a:p>
          <a:p>
            <a:pPr>
              <a:lnSpc>
                <a:spcPts val="6000"/>
              </a:lnSpc>
            </a:pPr>
            <a:endParaRPr lang="cs-CZ" sz="4800" kern="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0000"/>
              </a:solidFill>
              <a:effectLst/>
            </a:endParaRPr>
          </a:p>
          <a:p>
            <a:pPr>
              <a:lnSpc>
                <a:spcPts val="6000"/>
              </a:lnSpc>
            </a:pPr>
            <a:r>
              <a:rPr lang="cs-CZ" sz="48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Sam  lítá                .</a:t>
            </a:r>
          </a:p>
          <a:p>
            <a:pPr>
              <a:lnSpc>
                <a:spcPts val="6000"/>
              </a:lnSpc>
            </a:pPr>
            <a:endParaRPr lang="cs-CZ" sz="4800" b="1" kern="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lnSpc>
                <a:spcPts val="6000"/>
              </a:lnSpc>
            </a:pPr>
            <a:r>
              <a:rPr lang="cs-CZ" sz="4800" b="1" kern="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Same ,            !</a:t>
            </a:r>
            <a:endParaRPr lang="cs-CZ" sz="4800" b="1" kern="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 rot="10800000" flipH="1" flipV="1">
            <a:off x="2930232" y="1484784"/>
            <a:ext cx="2649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pes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50269" y="3030051"/>
            <a:ext cx="20858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po poli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00510" y="4509120"/>
            <a:ext cx="12394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sem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5835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344812"/>
            <a:ext cx="433965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  tu            .</a:t>
            </a:r>
          </a:p>
          <a:p>
            <a:endParaRPr lang="cs-CZ" sz="4800" b="1" dirty="0" smtClean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Táta                  .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2309971"/>
            <a:ext cx="13419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táta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3822139"/>
            <a:ext cx="21451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má  sílu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0486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00808"/>
            <a:ext cx="506581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  tu i               .</a:t>
            </a:r>
          </a:p>
          <a:p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Máma                     .</a:t>
            </a:r>
          </a:p>
          <a:p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Mimi            .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98497" y="1700808"/>
            <a:ext cx="19335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máma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3174067"/>
            <a:ext cx="27093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</a:t>
            </a:r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á  </a:t>
            </a:r>
            <a:r>
              <a:rPr lang="cs-CZ" sz="48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mimi</a:t>
            </a:r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59815" y="4614227"/>
            <a:ext cx="11961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jásá</a:t>
            </a:r>
            <a:endParaRPr lang="cs-CZ" sz="48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364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24283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Nakresli:</a:t>
            </a:r>
            <a:endParaRPr lang="cs-CZ" sz="4800" b="1" u="sng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23772" y="2441701"/>
            <a:ext cx="3704412" cy="24994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Sam lítá po poli.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Je tu táta i máma .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Máma má </a:t>
            </a:r>
            <a:r>
              <a:rPr lang="cs-CZ" sz="3600" b="1" dirty="0" err="1" smtClean="0"/>
              <a:t>mimi</a:t>
            </a:r>
            <a:r>
              <a:rPr lang="cs-CZ" sz="3600" b="1" dirty="0" smtClean="0"/>
              <a:t> 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66369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175</TotalTime>
  <Words>154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Pilná</dc:creator>
  <cp:lastModifiedBy>Pilná Marcela</cp:lastModifiedBy>
  <cp:revision>26</cp:revision>
  <dcterms:created xsi:type="dcterms:W3CDTF">2011-11-18T08:57:35Z</dcterms:created>
  <dcterms:modified xsi:type="dcterms:W3CDTF">2014-05-14T16:11:47Z</dcterms:modified>
</cp:coreProperties>
</file>