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063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970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143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950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96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025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865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332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205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063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757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D18E9A-92BC-499F-BB99-4C715C9697A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6FB23-F119-46E7-B0FA-41CDCF7D45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9990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276872"/>
            <a:ext cx="7848872" cy="4320480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Název školy :</a:t>
            </a:r>
            <a:r>
              <a:rPr lang="cs-CZ" sz="2400" dirty="0" smtClean="0">
                <a:solidFill>
                  <a:schemeClr val="tx1"/>
                </a:solidFill>
              </a:rPr>
              <a:t>ZŠ Pardubice-</a:t>
            </a:r>
            <a:r>
              <a:rPr lang="cs-CZ" sz="2400" dirty="0" err="1" smtClean="0">
                <a:solidFill>
                  <a:schemeClr val="tx1"/>
                </a:solidFill>
              </a:rPr>
              <a:t>Spořilov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Autor :</a:t>
            </a:r>
            <a:r>
              <a:rPr lang="cs-CZ" sz="2400" dirty="0" smtClean="0">
                <a:solidFill>
                  <a:schemeClr val="tx1"/>
                </a:solidFill>
              </a:rPr>
              <a:t> Pilná Marcela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Název : </a:t>
            </a:r>
            <a:r>
              <a:rPr lang="cs-CZ" sz="2400" dirty="0" smtClean="0">
                <a:solidFill>
                  <a:schemeClr val="tx1"/>
                </a:solidFill>
              </a:rPr>
              <a:t>VY_32_INOVACE_24.ČTENÁŘSKÁ_GRAMOTNOST_11_ROZŠIŘOVÁNÍ_SLOVNÍ_ZÁSOBY_PRÁCE_S_TEXTEM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Téma :</a:t>
            </a:r>
            <a:r>
              <a:rPr lang="cs-CZ" sz="2400" dirty="0" smtClean="0">
                <a:solidFill>
                  <a:schemeClr val="tx1"/>
                </a:solidFill>
              </a:rPr>
              <a:t> Čtenářská gramotnost na 1.stupni ZŠ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Číslo projektu :</a:t>
            </a:r>
            <a:r>
              <a:rPr lang="cs-CZ" sz="2400" dirty="0" smtClean="0">
                <a:solidFill>
                  <a:schemeClr val="tx1"/>
                </a:solidFill>
              </a:rPr>
              <a:t> CZ.1.07/1.4.00/21.2349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Anotace :</a:t>
            </a:r>
            <a:r>
              <a:rPr lang="cs-CZ" sz="2400" dirty="0" smtClean="0">
                <a:solidFill>
                  <a:schemeClr val="tx1"/>
                </a:solidFill>
              </a:rPr>
              <a:t>Žáci si při práci s textem(Slabikář str.74,nakladatelství Alter)rozšiřují slovní </a:t>
            </a:r>
            <a:r>
              <a:rPr lang="cs-CZ" sz="2400" dirty="0" err="1" smtClean="0">
                <a:solidFill>
                  <a:schemeClr val="tx1"/>
                </a:solidFill>
              </a:rPr>
              <a:t>zásobu,seznamují</a:t>
            </a:r>
            <a:r>
              <a:rPr lang="cs-CZ" sz="2400" dirty="0" smtClean="0">
                <a:solidFill>
                  <a:schemeClr val="tx1"/>
                </a:solidFill>
              </a:rPr>
              <a:t> se s pojmem slova protikladná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r>
              <a:rPr lang="cs-CZ" sz="2400" b="1" u="sng" dirty="0">
                <a:solidFill>
                  <a:srgbClr val="000000"/>
                </a:solidFill>
              </a:rPr>
              <a:t> </a:t>
            </a:r>
            <a:endParaRPr lang="cs-CZ" sz="2400" b="1" u="sng" dirty="0" smtClean="0">
              <a:solidFill>
                <a:srgbClr val="000000"/>
              </a:solidFill>
            </a:endParaRPr>
          </a:p>
          <a:p>
            <a:pPr algn="l"/>
            <a:r>
              <a:rPr lang="cs-CZ" sz="2400" b="1" u="sng" dirty="0" smtClean="0">
                <a:solidFill>
                  <a:srgbClr val="000000"/>
                </a:solidFill>
              </a:rPr>
              <a:t>Citace </a:t>
            </a:r>
            <a:r>
              <a:rPr lang="cs-CZ" sz="2400" b="1" u="sng" dirty="0">
                <a:solidFill>
                  <a:srgbClr val="000000"/>
                </a:solidFill>
              </a:rPr>
              <a:t>: </a:t>
            </a:r>
            <a:r>
              <a:rPr lang="cs-CZ" sz="2400" dirty="0">
                <a:solidFill>
                  <a:srgbClr val="000000"/>
                </a:solidFill>
              </a:rPr>
              <a:t>Materiál z </a:t>
            </a:r>
            <a:r>
              <a:rPr lang="cs-CZ" sz="2400">
                <a:solidFill>
                  <a:srgbClr val="000000"/>
                </a:solidFill>
              </a:rPr>
              <a:t>vlastní </a:t>
            </a:r>
            <a:r>
              <a:rPr lang="cs-CZ" sz="2400" smtClean="0">
                <a:solidFill>
                  <a:srgbClr val="000000"/>
                </a:solidFill>
              </a:rPr>
              <a:t>invence.</a:t>
            </a:r>
            <a:endParaRPr lang="cs-CZ" sz="2400">
              <a:solidFill>
                <a:srgbClr val="000000"/>
              </a:solidFill>
            </a:endParaRPr>
          </a:p>
          <a:p>
            <a:pPr algn="l"/>
            <a:endParaRPr lang="cs-CZ" sz="2400" b="1" u="sng" dirty="0" smtClean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299" y="692696"/>
            <a:ext cx="6143402" cy="150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97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3655565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Kdo cupitá ulicí ?</a:t>
            </a:r>
          </a:p>
          <a:p>
            <a:r>
              <a:rPr lang="cs-CZ" sz="3600" dirty="0" smtClean="0">
                <a:solidFill>
                  <a:srgbClr val="7030A0"/>
                </a:solidFill>
              </a:rPr>
              <a:t>Za co ji zatahám ?</a:t>
            </a:r>
          </a:p>
          <a:p>
            <a:r>
              <a:rPr lang="cs-CZ" sz="3600" dirty="0" smtClean="0">
                <a:solidFill>
                  <a:srgbClr val="7030A0"/>
                </a:solidFill>
              </a:rPr>
              <a:t>Co volá Lucie ?</a:t>
            </a:r>
          </a:p>
          <a:p>
            <a:r>
              <a:rPr lang="cs-CZ" sz="3600" dirty="0" smtClean="0">
                <a:solidFill>
                  <a:srgbClr val="7030A0"/>
                </a:solidFill>
              </a:rPr>
              <a:t>Co se umí Lucie hezky ?</a:t>
            </a:r>
            <a:endParaRPr lang="cs-CZ" sz="3600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Marcela Pilná\Desktop\obr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006" y="908720"/>
            <a:ext cx="3754239" cy="315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39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390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b="1" dirty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</a:t>
            </a:r>
            <a:r>
              <a:rPr lang="cs-CZ" sz="6000" b="1" u="sng" dirty="0" smtClean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ulice </a:t>
            </a:r>
            <a:r>
              <a:rPr lang="cs-CZ" sz="6000" dirty="0" smtClean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</a:t>
            </a:r>
            <a:r>
              <a:rPr lang="cs-CZ" sz="4800" dirty="0" smtClean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</a:t>
            </a:r>
            <a:r>
              <a:rPr lang="cs-CZ" sz="3600" dirty="0" smtClean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……………………………</a:t>
            </a:r>
          </a:p>
          <a:p>
            <a:pPr marL="0" indent="0">
              <a:buNone/>
            </a:pPr>
            <a:r>
              <a:rPr lang="cs-CZ" sz="3600" dirty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</a:t>
            </a:r>
            <a:r>
              <a:rPr lang="cs-CZ" sz="3600" dirty="0" smtClean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                 ……………………………</a:t>
            </a:r>
          </a:p>
          <a:p>
            <a:pPr marL="0" indent="0">
              <a:buNone/>
            </a:pPr>
            <a:r>
              <a:rPr lang="cs-CZ" sz="3600" dirty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</a:t>
            </a:r>
            <a:r>
              <a:rPr lang="cs-CZ" sz="3600" dirty="0" smtClean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                 …………………………....</a:t>
            </a:r>
          </a:p>
          <a:p>
            <a:pPr marL="0" indent="0">
              <a:buNone/>
            </a:pPr>
            <a:r>
              <a:rPr lang="cs-CZ" sz="3600" dirty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</a:t>
            </a:r>
            <a:r>
              <a:rPr lang="cs-CZ" sz="3600" dirty="0" smtClean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                 …………………………….</a:t>
            </a:r>
          </a:p>
          <a:p>
            <a:pPr marL="0" indent="0">
              <a:buNone/>
            </a:pPr>
            <a:r>
              <a:rPr lang="cs-CZ" sz="3600" dirty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</a:t>
            </a:r>
            <a:r>
              <a:rPr lang="cs-CZ" sz="3600" dirty="0" smtClean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                 …………………………….</a:t>
            </a:r>
          </a:p>
          <a:p>
            <a:pPr marL="0" indent="0">
              <a:buNone/>
            </a:pPr>
            <a:r>
              <a:rPr lang="cs-CZ" sz="3600" dirty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</a:t>
            </a:r>
            <a:endParaRPr lang="cs-CZ" sz="3600" dirty="0" smtClean="0">
              <a:ln w="180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75000"/>
                </a:schemeClr>
              </a:soli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  <a:latin typeface="Lucida Bright" pitchFamily="18" charset="0"/>
            </a:endParaRPr>
          </a:p>
          <a:p>
            <a:pPr marL="0" indent="0">
              <a:buNone/>
            </a:pPr>
            <a:r>
              <a:rPr lang="cs-CZ" sz="3600" dirty="0" smtClean="0">
                <a:ln w="180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              </a:t>
            </a:r>
          </a:p>
          <a:p>
            <a:endParaRPr lang="cs-CZ" sz="2400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559623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dirty="0">
                <a:ln w="18000">
                  <a:solidFill>
                    <a:prstClr val="black">
                      <a:lumMod val="95000"/>
                      <a:lumOff val="5000"/>
                    </a:prst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dlouhá,   krátká,   široká,   úzká,     hlavní,   vedlejší </a:t>
            </a:r>
            <a:r>
              <a:rPr lang="cs-CZ" sz="2400" u="sng" dirty="0">
                <a:ln w="18000">
                  <a:solidFill>
                    <a:prstClr val="black">
                      <a:lumMod val="95000"/>
                      <a:lumOff val="5000"/>
                    </a:prst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1779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4848" y="404664"/>
            <a:ext cx="8229600" cy="6120680"/>
          </a:xfrm>
        </p:spPr>
        <p:txBody>
          <a:bodyPr>
            <a:normAutofit/>
          </a:bodyPr>
          <a:lstStyle/>
          <a:p>
            <a:r>
              <a:rPr lang="cs-CZ" sz="6000" b="1" u="sng" dirty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c</a:t>
            </a:r>
            <a:r>
              <a:rPr lang="cs-CZ" sz="6000" b="1" u="sng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op</a:t>
            </a:r>
            <a:r>
              <a:rPr lang="cs-CZ" sz="60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</a:t>
            </a:r>
            <a:r>
              <a:rPr lang="cs-CZ" sz="36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……………………………….</a:t>
            </a:r>
          </a:p>
          <a:p>
            <a:pPr marL="0" indent="0">
              <a:buNone/>
            </a:pPr>
            <a:r>
              <a:rPr lang="cs-CZ" sz="36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              ……………………………….  </a:t>
            </a:r>
          </a:p>
          <a:p>
            <a:pPr marL="0" indent="0">
              <a:buNone/>
            </a:pPr>
            <a:r>
              <a:rPr lang="cs-CZ" sz="36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              ……………………………….</a:t>
            </a:r>
          </a:p>
          <a:p>
            <a:pPr marL="0" indent="0">
              <a:buNone/>
            </a:pPr>
            <a:r>
              <a:rPr lang="cs-CZ" sz="3600" b="1" dirty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             ……………………………….</a:t>
            </a:r>
          </a:p>
          <a:p>
            <a:pPr marL="0" indent="0">
              <a:buNone/>
            </a:pPr>
            <a:r>
              <a:rPr lang="cs-CZ" sz="3600" b="1" dirty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             …………………………….....</a:t>
            </a:r>
          </a:p>
          <a:p>
            <a:pPr marL="0" indent="0">
              <a:buNone/>
            </a:pPr>
            <a:endParaRPr lang="cs-CZ" sz="3600" b="1" dirty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latin typeface="Lucida Bright" pitchFamily="18" charset="0"/>
            </a:endParaRPr>
          </a:p>
          <a:p>
            <a:pPr marL="0" indent="0">
              <a:buNone/>
            </a:pPr>
            <a:endParaRPr lang="cs-CZ" sz="2400" dirty="0" smtClean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latin typeface="Lucida Bright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5302949"/>
            <a:ext cx="8892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dirty="0">
                <a:ln w="12700">
                  <a:solidFill>
                    <a:prstClr val="black">
                      <a:lumMod val="95000"/>
                      <a:lumOff val="5000"/>
                    </a:prstClr>
                  </a:solidFill>
                  <a:prstDash val="solid"/>
                </a:ln>
                <a:solidFill>
                  <a:srgbClr val="7030A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dlouhý,  krátký,  zapletený,  rozpuštěný, tmavý, světlý</a:t>
            </a:r>
            <a:r>
              <a:rPr lang="cs-CZ" sz="3600" b="1" dirty="0">
                <a:ln w="12700">
                  <a:solidFill>
                    <a:prstClr val="black">
                      <a:lumMod val="95000"/>
                      <a:lumOff val="5000"/>
                    </a:prstClr>
                  </a:solidFill>
                  <a:prstDash val="solid"/>
                </a:ln>
                <a:solidFill>
                  <a:srgbClr val="F79646">
                    <a:lumMod val="75000"/>
                  </a:srgb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Lucida Bright" pitchFamily="18" charset="0"/>
              </a:rPr>
              <a:t>             </a:t>
            </a:r>
          </a:p>
        </p:txBody>
      </p:sp>
    </p:spTree>
    <p:extLst>
      <p:ext uri="{BB962C8B-B14F-4D97-AF65-F5344CB8AC3E}">
        <p14:creationId xmlns:p14="http://schemas.microsoft.com/office/powerpoint/2010/main" val="51310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6000" b="1" u="sng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Lucie</a:t>
            </a:r>
            <a:r>
              <a:rPr lang="cs-CZ" sz="60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  </a:t>
            </a:r>
            <a:r>
              <a:rPr lang="cs-CZ" sz="36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…………………………………………..</a:t>
            </a:r>
          </a:p>
          <a:p>
            <a:pPr marL="0" indent="0">
              <a:buNone/>
            </a:pPr>
            <a:r>
              <a:rPr lang="cs-CZ" sz="3600" b="1" dirty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</a:t>
            </a:r>
            <a:r>
              <a:rPr lang="cs-CZ" sz="36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                      ……………………………………………</a:t>
            </a:r>
          </a:p>
          <a:p>
            <a:pPr marL="0" indent="0">
              <a:buNone/>
            </a:pPr>
            <a:r>
              <a:rPr lang="cs-CZ" sz="3600" b="1" dirty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</a:t>
            </a:r>
            <a:r>
              <a:rPr lang="cs-CZ" sz="36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                      …………………………………………..</a:t>
            </a:r>
          </a:p>
          <a:p>
            <a:pPr marL="0" indent="0">
              <a:buNone/>
            </a:pPr>
            <a:r>
              <a:rPr lang="cs-CZ" sz="3600" b="1" dirty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</a:t>
            </a:r>
            <a:r>
              <a:rPr lang="cs-CZ" sz="36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                      .………………………………………….</a:t>
            </a:r>
          </a:p>
          <a:p>
            <a:pPr marL="0" indent="0">
              <a:buNone/>
            </a:pPr>
            <a:r>
              <a:rPr lang="cs-CZ" sz="3600" b="1" dirty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</a:t>
            </a:r>
            <a:r>
              <a:rPr lang="cs-CZ" sz="36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                      ……………………………………………</a:t>
            </a:r>
          </a:p>
          <a:p>
            <a:pPr marL="0" indent="0">
              <a:buNone/>
            </a:pPr>
            <a:endParaRPr lang="cs-CZ" sz="3600" b="1" dirty="0" smtClean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6064" y="5445224"/>
            <a:ext cx="8388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600" dirty="0">
                <a:ln w="12700">
                  <a:solidFill>
                    <a:prstClr val="black">
                      <a:lumMod val="95000"/>
                      <a:lumOff val="5000"/>
                    </a:prstClr>
                  </a:solidFill>
                  <a:prstDash val="solid"/>
                </a:ln>
                <a:solidFill>
                  <a:srgbClr val="7030A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hezká,  hodná,  malá,  protivná,  milá,  </a:t>
            </a:r>
          </a:p>
        </p:txBody>
      </p:sp>
    </p:spTree>
    <p:extLst>
      <p:ext uri="{BB962C8B-B14F-4D97-AF65-F5344CB8AC3E}">
        <p14:creationId xmlns:p14="http://schemas.microsoft.com/office/powerpoint/2010/main" val="1136055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cs-CZ" sz="3600" b="1" u="sng" dirty="0" smtClean="0">
                <a:solidFill>
                  <a:srgbClr val="7030A0"/>
                </a:solidFill>
              </a:rPr>
              <a:t>Jaké mohou být věci ?</a:t>
            </a:r>
          </a:p>
          <a:p>
            <a:endParaRPr lang="cs-CZ" sz="3600" b="1" u="sng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600" b="1" dirty="0" smtClean="0"/>
              <a:t>      malé       x     velké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krátké     x    dlouhé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úzké        x    široké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hezké      x    ošklivé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studené  x    horké</a:t>
            </a:r>
          </a:p>
          <a:p>
            <a:pPr marL="0" indent="0">
              <a:buNone/>
            </a:pPr>
            <a:r>
              <a:rPr lang="cs-CZ" sz="3600" b="1" dirty="0" smtClean="0"/>
              <a:t> --------------------------------------------------------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856306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7030A0"/>
                </a:solidFill>
              </a:rPr>
              <a:t>Co může být ?</a:t>
            </a:r>
          </a:p>
          <a:p>
            <a:endParaRPr lang="cs-CZ" sz="3600" b="1" dirty="0">
              <a:solidFill>
                <a:srgbClr val="7030A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>
                <a:solidFill>
                  <a:srgbClr val="7030A0"/>
                </a:solidFill>
              </a:rPr>
              <a:t> </a:t>
            </a:r>
            <a:r>
              <a:rPr lang="cs-CZ" sz="3600" b="1" dirty="0" smtClean="0">
                <a:solidFill>
                  <a:srgbClr val="7030A0"/>
                </a:solidFill>
              </a:rPr>
              <a:t>  </a:t>
            </a:r>
            <a:r>
              <a:rPr lang="cs-CZ" sz="3600" b="1" dirty="0" smtClean="0"/>
              <a:t>velké ……………………………………………..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malé  ……………………………………………..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hezké ...………………………………………….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ošklivé ……………………………………………</a:t>
            </a:r>
          </a:p>
          <a:p>
            <a:pPr marL="0" indent="0">
              <a:lnSpc>
                <a:spcPct val="150000"/>
              </a:lnSpc>
              <a:buNone/>
            </a:pP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8761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172</TotalTime>
  <Words>176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Pilná</dc:creator>
  <cp:lastModifiedBy>Pilná Marcela</cp:lastModifiedBy>
  <cp:revision>18</cp:revision>
  <dcterms:created xsi:type="dcterms:W3CDTF">2011-11-20T19:53:05Z</dcterms:created>
  <dcterms:modified xsi:type="dcterms:W3CDTF">2014-05-14T16:11:24Z</dcterms:modified>
</cp:coreProperties>
</file>