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4C0000"/>
    <a:srgbClr val="CC0000"/>
    <a:srgbClr val="800000"/>
    <a:srgbClr val="990000"/>
    <a:srgbClr val="394AE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06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690D-AC6E-4073-A510-A6FEC9B1CCD4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EF730-2191-4FFD-B5D7-9A166DD1F3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019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690D-AC6E-4073-A510-A6FEC9B1CCD4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EF730-2191-4FFD-B5D7-9A166DD1F3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45597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690D-AC6E-4073-A510-A6FEC9B1CCD4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EF730-2191-4FFD-B5D7-9A166DD1F3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74247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690D-AC6E-4073-A510-A6FEC9B1CCD4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EF730-2191-4FFD-B5D7-9A166DD1F3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63295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690D-AC6E-4073-A510-A6FEC9B1CCD4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EF730-2191-4FFD-B5D7-9A166DD1F3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61183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690D-AC6E-4073-A510-A6FEC9B1CCD4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EF730-2191-4FFD-B5D7-9A166DD1F3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0849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690D-AC6E-4073-A510-A6FEC9B1CCD4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EF730-2191-4FFD-B5D7-9A166DD1F3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210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690D-AC6E-4073-A510-A6FEC9B1CCD4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EF730-2191-4FFD-B5D7-9A166DD1F3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75147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690D-AC6E-4073-A510-A6FEC9B1CCD4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EF730-2191-4FFD-B5D7-9A166DD1F3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6596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690D-AC6E-4073-A510-A6FEC9B1CCD4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EF730-2191-4FFD-B5D7-9A166DD1F3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98841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690D-AC6E-4073-A510-A6FEC9B1CCD4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EF730-2191-4FFD-B5D7-9A166DD1F3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9652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5A690D-AC6E-4073-A510-A6FEC9B1CCD4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BEF730-2191-4FFD-B5D7-9A166DD1F3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381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484784"/>
            <a:ext cx="7772400" cy="5472608"/>
          </a:xfrm>
        </p:spPr>
        <p:txBody>
          <a:bodyPr>
            <a:normAutofit/>
          </a:bodyPr>
          <a:lstStyle/>
          <a:p>
            <a:pPr algn="l"/>
            <a:r>
              <a:rPr lang="cs-CZ" sz="2200" u="sng" dirty="0" smtClean="0"/>
              <a:t>Název školy </a:t>
            </a:r>
            <a:r>
              <a:rPr lang="cs-CZ" sz="2200" dirty="0" smtClean="0"/>
              <a:t>:  ZŠ </a:t>
            </a:r>
            <a:r>
              <a:rPr lang="cs-CZ" sz="2200" dirty="0" err="1" smtClean="0"/>
              <a:t>Spořilov</a:t>
            </a:r>
            <a:r>
              <a:rPr lang="cs-CZ" sz="2200" dirty="0" smtClean="0"/>
              <a:t>- Pardubice</a:t>
            </a:r>
            <a:br>
              <a:rPr lang="cs-CZ" sz="2200" dirty="0" smtClean="0"/>
            </a:br>
            <a:r>
              <a:rPr lang="cs-CZ" sz="2200" u="sng" dirty="0" smtClean="0"/>
              <a:t>Autor </a:t>
            </a:r>
            <a:r>
              <a:rPr lang="cs-CZ" sz="2200" dirty="0" smtClean="0"/>
              <a:t>:  Pilná Marcela</a:t>
            </a:r>
            <a:br>
              <a:rPr lang="cs-CZ" sz="2200" dirty="0" smtClean="0"/>
            </a:br>
            <a:r>
              <a:rPr lang="cs-CZ" sz="2200" u="sng" dirty="0" smtClean="0"/>
              <a:t>Název</a:t>
            </a:r>
            <a:r>
              <a:rPr lang="cs-CZ" sz="2200" dirty="0" smtClean="0"/>
              <a:t>:  VY_32_INOVACE_ČTENÁŘSKÁ_GRAMOTNOST_01_VYVOZENÍ_ SLABIK_S_HLÁSKOU_L</a:t>
            </a:r>
            <a:br>
              <a:rPr lang="cs-CZ" sz="2200" dirty="0" smtClean="0"/>
            </a:br>
            <a:r>
              <a:rPr lang="cs-CZ" sz="2200" u="sng" dirty="0" smtClean="0"/>
              <a:t>Téma </a:t>
            </a:r>
            <a:r>
              <a:rPr lang="cs-CZ" sz="2200" dirty="0" smtClean="0"/>
              <a:t>: Čtenářská gramotnost  na 1.stupni ZŠ</a:t>
            </a:r>
            <a:br>
              <a:rPr lang="cs-CZ" sz="2200" dirty="0" smtClean="0"/>
            </a:br>
            <a:r>
              <a:rPr lang="cs-CZ" sz="2200" u="sng" dirty="0" smtClean="0"/>
              <a:t>Číslo projektu </a:t>
            </a:r>
            <a:r>
              <a:rPr lang="cs-CZ" sz="2200" dirty="0" smtClean="0"/>
              <a:t>: CZ.1.07/1.4.00/21.2349</a:t>
            </a:r>
            <a:br>
              <a:rPr lang="cs-CZ" sz="2200" dirty="0" smtClean="0"/>
            </a:br>
            <a:r>
              <a:rPr lang="cs-CZ" sz="2200" u="sng" dirty="0" smtClean="0"/>
              <a:t>Anotace </a:t>
            </a:r>
            <a:r>
              <a:rPr lang="cs-CZ" sz="2200" dirty="0" smtClean="0"/>
              <a:t>:  Žáci si upevňují znalost tvaru písmene </a:t>
            </a:r>
            <a:r>
              <a:rPr lang="cs-CZ" sz="2200" dirty="0" err="1" smtClean="0"/>
              <a:t>L,l</a:t>
            </a:r>
            <a:r>
              <a:rPr lang="cs-CZ" sz="2200" dirty="0" smtClean="0"/>
              <a:t> a procvičují                                                                                                   </a:t>
            </a:r>
            <a:br>
              <a:rPr lang="cs-CZ" sz="2200" dirty="0" smtClean="0"/>
            </a:br>
            <a:r>
              <a:rPr lang="cs-CZ" sz="2200" dirty="0"/>
              <a:t> </a:t>
            </a:r>
            <a:r>
              <a:rPr lang="cs-CZ" sz="2200" dirty="0" smtClean="0"/>
              <a:t>                  čtení slabik </a:t>
            </a:r>
            <a:r>
              <a:rPr lang="cs-CZ" sz="2200" dirty="0"/>
              <a:t>z</a:t>
            </a:r>
            <a:r>
              <a:rPr lang="cs-CZ" sz="2200" dirty="0" smtClean="0"/>
              <a:t>ačínajících na písmeno L</a:t>
            </a:r>
            <a:r>
              <a:rPr lang="cs-CZ" sz="2200" dirty="0" smtClean="0"/>
              <a:t>.</a:t>
            </a:r>
            <a:br>
              <a:rPr lang="cs-CZ" sz="2200" dirty="0" smtClean="0"/>
            </a:br>
            <a:r>
              <a:rPr lang="cs-CZ" sz="2000" b="1" u="sng" dirty="0" smtClean="0">
                <a:solidFill>
                  <a:srgbClr val="000000"/>
                </a:solidFill>
              </a:rPr>
              <a:t> </a:t>
            </a:r>
            <a:r>
              <a:rPr lang="cs-CZ" sz="2000" b="1" u="sng" dirty="0">
                <a:solidFill>
                  <a:srgbClr val="000000"/>
                </a:solidFill>
              </a:rPr>
              <a:t>Citace : </a:t>
            </a:r>
            <a:r>
              <a:rPr lang="cs-CZ" sz="2000" dirty="0">
                <a:solidFill>
                  <a:srgbClr val="000000"/>
                </a:solidFill>
              </a:rPr>
              <a:t>Materiál z vlastní invence a s použitím obrázků z galerie MS Office 2010.</a:t>
            </a:r>
            <a:br>
              <a:rPr lang="cs-CZ" sz="2000" dirty="0">
                <a:solidFill>
                  <a:srgbClr val="000000"/>
                </a:solidFill>
              </a:rPr>
            </a:br>
            <a:endParaRPr lang="cs-CZ" sz="2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0299" y="548680"/>
            <a:ext cx="6143402" cy="1504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8381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-99392"/>
            <a:ext cx="9252520" cy="7848872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800" b="1" dirty="0">
              <a:latin typeface="Baskerville Old Face" pitchFamily="18" charset="0"/>
              <a:cs typeface="Angsana New" pitchFamily="18" charset="-34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71601" y="-531440"/>
            <a:ext cx="7056784" cy="778674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00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askerville Old Face" pitchFamily="18" charset="0"/>
              </a:rPr>
              <a:t>Ll</a:t>
            </a:r>
            <a:endParaRPr lang="en-US" sz="50000" b="1" cap="none" spc="50" dirty="0">
              <a:ln w="11430"/>
              <a:solidFill>
                <a:srgbClr val="C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2253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l</a:t>
            </a:r>
            <a:r>
              <a:rPr lang="cs-CZ" dirty="0" smtClean="0">
                <a:solidFill>
                  <a:srgbClr val="0070C0"/>
                </a:solidFill>
              </a:rPr>
              <a:t>etadlo</a:t>
            </a: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l</a:t>
            </a:r>
            <a:r>
              <a:rPr lang="cs-CZ" dirty="0" smtClean="0">
                <a:solidFill>
                  <a:srgbClr val="0070C0"/>
                </a:solidFill>
              </a:rPr>
              <a:t>ist</a:t>
            </a:r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l</a:t>
            </a:r>
            <a:r>
              <a:rPr lang="cs-CZ" dirty="0" smtClean="0">
                <a:solidFill>
                  <a:srgbClr val="0070C0"/>
                </a:solidFill>
              </a:rPr>
              <a:t>oďka</a:t>
            </a: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l</a:t>
            </a:r>
            <a:r>
              <a:rPr lang="cs-CZ" dirty="0" smtClean="0">
                <a:solidFill>
                  <a:srgbClr val="0070C0"/>
                </a:solidFill>
              </a:rPr>
              <a:t>avička</a:t>
            </a: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1124744"/>
            <a:ext cx="1853725" cy="157487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844824"/>
            <a:ext cx="1440160" cy="117373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8188" y="3396978"/>
            <a:ext cx="1368152" cy="164822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4221088"/>
            <a:ext cx="1440160" cy="1440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8138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41884"/>
            <a:ext cx="8229600" cy="5112567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27584" y="958145"/>
            <a:ext cx="914400" cy="113042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rgbClr val="C00000"/>
                </a:solidFill>
              </a:rPr>
              <a:t>L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45499" y="958145"/>
            <a:ext cx="914400" cy="113042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rgbClr val="C00000"/>
                </a:solidFill>
              </a:rPr>
              <a:t>E</a:t>
            </a:r>
          </a:p>
        </p:txBody>
      </p:sp>
      <p:sp>
        <p:nvSpPr>
          <p:cNvPr id="8" name="Obdélník 7"/>
          <p:cNvSpPr/>
          <p:nvPr/>
        </p:nvSpPr>
        <p:spPr>
          <a:xfrm>
            <a:off x="831099" y="3439886"/>
            <a:ext cx="914400" cy="12024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rgbClr val="C00000"/>
                </a:solidFill>
              </a:rPr>
              <a:t>L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745499" y="3439886"/>
            <a:ext cx="914400" cy="12024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rgbClr val="C00000"/>
                </a:solidFill>
              </a:rPr>
              <a:t>O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149821" y="958145"/>
            <a:ext cx="914400" cy="113042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rgbClr val="C00000"/>
                </a:solidFill>
              </a:rPr>
              <a:t>L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64221" y="958145"/>
            <a:ext cx="914400" cy="113042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rgbClr val="C00000"/>
                </a:solidFill>
              </a:rPr>
              <a:t>I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148944" y="3402767"/>
            <a:ext cx="914400" cy="12024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rgbClr val="C00000"/>
                </a:solidFill>
              </a:rPr>
              <a:t>L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64221" y="3402767"/>
            <a:ext cx="914400" cy="12024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rgbClr val="C00000"/>
                </a:solidFill>
              </a:rPr>
              <a:t>U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203848" y="5301208"/>
            <a:ext cx="914400" cy="113042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rgbClr val="C00000"/>
                </a:solidFill>
              </a:rPr>
              <a:t>L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21696" y="5301208"/>
            <a:ext cx="914400" cy="113042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rgbClr val="C00000"/>
                </a:solidFill>
              </a:rPr>
              <a:t>A</a:t>
            </a:r>
            <a:endParaRPr lang="cs-CZ" sz="9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7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25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175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4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65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875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125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194</TotalTime>
  <Words>23</Words>
  <Application>Microsoft Office PowerPoint</Application>
  <PresentationFormat>Předvádění na obrazovce (4:3)</PresentationFormat>
  <Paragraphs>21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Název školy :  ZŠ Spořilov- Pardubice Autor :  Pilná Marcela Název:  VY_32_INOVACE_ČTENÁŘSKÁ_GRAMOTNOST_01_VYVOZENÍ_ SLABIK_S_HLÁSKOU_L Téma : Čtenářská gramotnost  na 1.stupni ZŠ Číslo projektu : CZ.1.07/1.4.00/21.2349 Anotace :  Žáci si upevňují znalost tvaru písmene L,l a procvičují                                                                                                                       čtení slabik začínajících na písmeno L.  Citace : Materiál z vlastní invence a s použitím obrázků z galerie MS Office 2010. 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školy:ZŠ Spořilov Pardubice</dc:title>
  <dc:creator>Pilná Marcela</dc:creator>
  <cp:lastModifiedBy>Pilná Marcela</cp:lastModifiedBy>
  <cp:revision>27</cp:revision>
  <dcterms:created xsi:type="dcterms:W3CDTF">2011-09-29T10:50:47Z</dcterms:created>
  <dcterms:modified xsi:type="dcterms:W3CDTF">2014-05-14T16:12:22Z</dcterms:modified>
</cp:coreProperties>
</file>