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080F9D-F863-4FD2-A005-9DC255C3AD0E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57A7A0-B0BE-4ED7-AB42-FE8BB7C5A2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129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190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13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955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55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064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146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990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096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192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293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59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2680C-AB63-4403-A35A-68D374FCE73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BA11C-9591-4B1E-AED1-4A93B83EC9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37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492896"/>
            <a:ext cx="7488832" cy="4104456"/>
          </a:xfrm>
        </p:spPr>
        <p:txBody>
          <a:bodyPr>
            <a:normAutofit fontScale="92500"/>
          </a:bodyPr>
          <a:lstStyle/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školy</a:t>
            </a:r>
            <a:r>
              <a:rPr lang="cs-CZ" sz="2400" b="1" dirty="0" smtClean="0">
                <a:solidFill>
                  <a:schemeClr val="tx1"/>
                </a:solidFill>
              </a:rPr>
              <a:t> :</a:t>
            </a:r>
            <a:r>
              <a:rPr lang="cs-CZ" sz="2400" dirty="0" smtClean="0">
                <a:solidFill>
                  <a:schemeClr val="tx1"/>
                </a:solidFill>
              </a:rPr>
              <a:t> ZŠ Pardubice-</a:t>
            </a:r>
            <a:r>
              <a:rPr lang="cs-CZ" sz="2400" dirty="0" err="1" smtClean="0">
                <a:solidFill>
                  <a:schemeClr val="tx1"/>
                </a:solidFill>
              </a:rPr>
              <a:t>Spořilov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Autor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Pilná Marcela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VY_32_INOVACE_ČTENÁŘSKÁ_GRAMOTNOST-06_POHÁDKA_O_VELIKÉ_ŘEPĚ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Téma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Čtenářská gramotnost na 1.stupni ZŠ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Číslo projektu : </a:t>
            </a:r>
            <a:r>
              <a:rPr lang="cs-CZ" sz="2400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Anotace</a:t>
            </a:r>
            <a:r>
              <a:rPr lang="cs-CZ" sz="2400" b="1" dirty="0" smtClean="0">
                <a:solidFill>
                  <a:schemeClr val="tx1"/>
                </a:solidFill>
              </a:rPr>
              <a:t> : </a:t>
            </a:r>
            <a:r>
              <a:rPr lang="cs-CZ" sz="2400" dirty="0" smtClean="0">
                <a:solidFill>
                  <a:schemeClr val="tx1"/>
                </a:solidFill>
              </a:rPr>
              <a:t>Žáci si procvičují </a:t>
            </a:r>
            <a:r>
              <a:rPr lang="cs-CZ" sz="2400" dirty="0" err="1" smtClean="0">
                <a:solidFill>
                  <a:schemeClr val="tx1"/>
                </a:solidFill>
              </a:rPr>
              <a:t>pochopení,zapamatování</a:t>
            </a:r>
            <a:r>
              <a:rPr lang="cs-CZ" sz="2400" dirty="0" smtClean="0">
                <a:solidFill>
                  <a:schemeClr val="tx1"/>
                </a:solidFill>
              </a:rPr>
              <a:t> a     uspořádání </a:t>
            </a:r>
            <a:r>
              <a:rPr lang="cs-CZ" sz="2400" dirty="0" err="1" smtClean="0">
                <a:solidFill>
                  <a:schemeClr val="tx1"/>
                </a:solidFill>
              </a:rPr>
              <a:t>textu.Na</a:t>
            </a:r>
            <a:r>
              <a:rPr lang="cs-CZ" sz="2400" dirty="0" smtClean="0">
                <a:solidFill>
                  <a:schemeClr val="tx1"/>
                </a:solidFill>
              </a:rPr>
              <a:t> pracovní list (vložený do folie) zapíší správné pořadí </a:t>
            </a:r>
            <a:r>
              <a:rPr lang="cs-CZ" sz="2400" dirty="0" err="1" smtClean="0">
                <a:solidFill>
                  <a:schemeClr val="tx1"/>
                </a:solidFill>
              </a:rPr>
              <a:t>vět.Mohou</a:t>
            </a:r>
            <a:r>
              <a:rPr lang="cs-CZ" sz="2400" dirty="0" smtClean="0">
                <a:solidFill>
                  <a:schemeClr val="tx1"/>
                </a:solidFill>
              </a:rPr>
              <a:t> pracovat ve </a:t>
            </a:r>
            <a:r>
              <a:rPr lang="cs-CZ" sz="2400" dirty="0" err="1" smtClean="0">
                <a:solidFill>
                  <a:schemeClr val="tx1"/>
                </a:solidFill>
              </a:rPr>
              <a:t>dvojicích,ve</a:t>
            </a:r>
            <a:r>
              <a:rPr lang="cs-CZ" sz="2400" dirty="0" smtClean="0">
                <a:solidFill>
                  <a:schemeClr val="tx1"/>
                </a:solidFill>
              </a:rPr>
              <a:t> skupinách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r>
              <a:rPr lang="cs-CZ" sz="2400" b="1" u="sng" dirty="0">
                <a:solidFill>
                  <a:srgbClr val="000000"/>
                </a:solidFill>
              </a:rPr>
              <a:t> </a:t>
            </a:r>
            <a:endParaRPr lang="cs-CZ" sz="2400" b="1" u="sng" dirty="0" smtClean="0">
              <a:solidFill>
                <a:srgbClr val="000000"/>
              </a:solidFill>
            </a:endParaRPr>
          </a:p>
          <a:p>
            <a:pPr algn="l"/>
            <a:r>
              <a:rPr lang="cs-CZ" sz="2400" b="1" u="sng" dirty="0" smtClean="0">
                <a:solidFill>
                  <a:srgbClr val="000000"/>
                </a:solidFill>
              </a:rPr>
              <a:t>Citace </a:t>
            </a:r>
            <a:r>
              <a:rPr lang="cs-CZ" sz="2400" b="1" u="sng" dirty="0">
                <a:solidFill>
                  <a:srgbClr val="000000"/>
                </a:solidFill>
              </a:rPr>
              <a:t>: </a:t>
            </a:r>
            <a:r>
              <a:rPr lang="cs-CZ" sz="2400" dirty="0">
                <a:solidFill>
                  <a:srgbClr val="000000"/>
                </a:solidFill>
              </a:rPr>
              <a:t>Materiál z </a:t>
            </a:r>
            <a:r>
              <a:rPr lang="cs-CZ" sz="2400">
                <a:solidFill>
                  <a:srgbClr val="000000"/>
                </a:solidFill>
              </a:rPr>
              <a:t>vlastní </a:t>
            </a:r>
            <a:r>
              <a:rPr lang="cs-CZ" sz="2400" smtClean="0">
                <a:solidFill>
                  <a:srgbClr val="000000"/>
                </a:solidFill>
              </a:rPr>
              <a:t>invence.</a:t>
            </a:r>
            <a:endParaRPr lang="cs-CZ" sz="2400">
              <a:solidFill>
                <a:srgbClr val="000000"/>
              </a:solidFill>
            </a:endParaRPr>
          </a:p>
          <a:p>
            <a:pPr algn="l"/>
            <a:endParaRPr lang="cs-CZ" sz="2400" u="sng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99" y="772196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8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Poznáte tuto pohádku ?</a:t>
            </a:r>
            <a:endParaRPr lang="cs-CZ" sz="3200" dirty="0"/>
          </a:p>
        </p:txBody>
      </p:sp>
      <p:pic>
        <p:nvPicPr>
          <p:cNvPr id="1027" name="Picture 3" descr="C:\Users\Marcela Pilná\Desktop\obr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540" y="2099648"/>
            <a:ext cx="7360920" cy="442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51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9024" y="404664"/>
            <a:ext cx="87849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3600" b="1" dirty="0" smtClean="0"/>
              <a:t>Dědek zasadil řepu.</a:t>
            </a:r>
          </a:p>
          <a:p>
            <a:endParaRPr lang="cs-CZ" sz="3600" b="1" dirty="0"/>
          </a:p>
          <a:p>
            <a:r>
              <a:rPr lang="cs-CZ" sz="3600" b="1" dirty="0" smtClean="0"/>
              <a:t>Vyrostla veliká převeliká.</a:t>
            </a:r>
          </a:p>
          <a:p>
            <a:endParaRPr lang="cs-CZ" sz="3600" b="1" dirty="0"/>
          </a:p>
          <a:p>
            <a:r>
              <a:rPr lang="cs-CZ" sz="3600" b="1" dirty="0" smtClean="0"/>
              <a:t>Dědek nemohl řepu vytáhnout.</a:t>
            </a:r>
          </a:p>
          <a:p>
            <a:endParaRPr lang="cs-CZ" sz="3600" b="1" dirty="0"/>
          </a:p>
          <a:p>
            <a:r>
              <a:rPr lang="cs-CZ" sz="3600" b="1" dirty="0" smtClean="0"/>
              <a:t>Zavolal na pomoc babku, vnučku, pejska, kočičku a myš.</a:t>
            </a:r>
          </a:p>
          <a:p>
            <a:endParaRPr lang="cs-CZ" sz="3600" b="1" dirty="0"/>
          </a:p>
          <a:p>
            <a:r>
              <a:rPr lang="cs-CZ" sz="3600" b="1" dirty="0" smtClean="0"/>
              <a:t>Nakonec řepu vytáhli.</a:t>
            </a:r>
          </a:p>
        </p:txBody>
      </p:sp>
    </p:spTree>
    <p:extLst>
      <p:ext uri="{BB962C8B-B14F-4D97-AF65-F5344CB8AC3E}">
        <p14:creationId xmlns:p14="http://schemas.microsoft.com/office/powerpoint/2010/main" val="32456048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39125" y="496568"/>
            <a:ext cx="70922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Dědek zasadil  ______ 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Vyrostla ______ , __________ 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Dědek nemohl řepu </a:t>
            </a:r>
            <a:r>
              <a:rPr lang="cs-CZ" sz="3600" b="1" dirty="0"/>
              <a:t> </a:t>
            </a:r>
            <a:r>
              <a:rPr lang="cs-CZ" sz="3600" b="1" dirty="0" smtClean="0"/>
              <a:t>____________ 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Zavolal na pomoc ______ , ______ ,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________ , ________ a _____ 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Nakonec řepu  __________.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02923" y="218579"/>
            <a:ext cx="1055417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veliká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84591" y="3469107"/>
            <a:ext cx="113890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pejska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56238" y="1042114"/>
            <a:ext cx="1722779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vytáhnout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63128" y="2568340"/>
            <a:ext cx="110844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babku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7458" y="1784907"/>
            <a:ext cx="78021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myš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84591" y="4463740"/>
            <a:ext cx="119699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vytáhli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37958" y="5384496"/>
            <a:ext cx="1551387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převeliká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11686" y="6111559"/>
            <a:ext cx="1251112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vnučku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97595" y="2045120"/>
            <a:ext cx="1051763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kočku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907206" y="234958"/>
            <a:ext cx="874727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řepu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 flipH="1">
            <a:off x="3275256" y="463645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řepu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90506" y="2650118"/>
            <a:ext cx="24238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vytáhnout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05622" y="1576940"/>
            <a:ext cx="14148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veliká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57378" y="1565334"/>
            <a:ext cx="20518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převeliká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57378" y="3756868"/>
            <a:ext cx="1372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b</a:t>
            </a:r>
            <a:r>
              <a:rPr lang="cs-CZ" sz="3600" b="1" dirty="0" smtClean="0"/>
              <a:t>abku     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73163" y="3757661"/>
            <a:ext cx="15576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vnučku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 rot="10800000" flipV="1">
            <a:off x="395536" y="432525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pejska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13047" y="4351968"/>
            <a:ext cx="1299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kočku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60032" y="4325249"/>
            <a:ext cx="9508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myš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 rot="10800000" flipH="1" flipV="1">
            <a:off x="3465226" y="5379574"/>
            <a:ext cx="16505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vytáhli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6112220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9" grpId="0" animBg="1"/>
      <p:bldP spid="2" grpId="0"/>
      <p:bldP spid="6" grpId="0"/>
      <p:bldP spid="18" grpId="0"/>
      <p:bldP spid="20" grpId="0"/>
      <p:bldP spid="22" grpId="0"/>
      <p:bldP spid="23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106668" y="1664354"/>
            <a:ext cx="501260" cy="46850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07504" y="548680"/>
            <a:ext cx="501260" cy="46850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7504" y="4400658"/>
            <a:ext cx="501260" cy="46850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07504" y="2744474"/>
            <a:ext cx="501260" cy="46850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07504" y="5480778"/>
            <a:ext cx="501260" cy="46850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560" y="466681"/>
            <a:ext cx="87849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Vyrostla veliká převeliká.</a:t>
            </a:r>
          </a:p>
          <a:p>
            <a:endParaRPr lang="cs-CZ" sz="3600" dirty="0"/>
          </a:p>
          <a:p>
            <a:r>
              <a:rPr lang="cs-CZ" sz="3600" b="1" dirty="0" smtClean="0"/>
              <a:t>Dědek zasadil řepu.</a:t>
            </a:r>
          </a:p>
          <a:p>
            <a:endParaRPr lang="cs-CZ" sz="3600" b="1" dirty="0" smtClean="0"/>
          </a:p>
          <a:p>
            <a:r>
              <a:rPr lang="cs-CZ" sz="3600" b="1" dirty="0"/>
              <a:t>Zavolal na pomoc babku, vnučku, pejska, kočičku a myš.</a:t>
            </a:r>
          </a:p>
          <a:p>
            <a:endParaRPr lang="cs-CZ" sz="3600" b="1" dirty="0"/>
          </a:p>
          <a:p>
            <a:r>
              <a:rPr lang="cs-CZ" sz="3600" b="1" dirty="0" smtClean="0"/>
              <a:t>Dědek nemohl řepu vytáhnout.</a:t>
            </a:r>
          </a:p>
          <a:p>
            <a:endParaRPr lang="cs-CZ" sz="3600" b="1" dirty="0"/>
          </a:p>
          <a:p>
            <a:r>
              <a:rPr lang="cs-CZ" sz="3600" b="1" dirty="0" smtClean="0"/>
              <a:t>Nakonec řepu vytáhli.</a:t>
            </a:r>
          </a:p>
        </p:txBody>
      </p:sp>
      <p:sp>
        <p:nvSpPr>
          <p:cNvPr id="3" name="Ovál 2"/>
          <p:cNvSpPr/>
          <p:nvPr/>
        </p:nvSpPr>
        <p:spPr>
          <a:xfrm>
            <a:off x="683624" y="548680"/>
            <a:ext cx="504000" cy="5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83568" y="1628800"/>
            <a:ext cx="504000" cy="5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83568" y="2708920"/>
            <a:ext cx="504000" cy="5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3568" y="4365104"/>
            <a:ext cx="504000" cy="5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3568" y="5445224"/>
            <a:ext cx="504000" cy="5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0489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3501008"/>
            <a:ext cx="526618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Baskerville Old Face" pitchFamily="18" charset="0"/>
              </a:rPr>
              <a:t>Zazvonil zvonec </a:t>
            </a:r>
          </a:p>
          <a:p>
            <a:pPr algn="ctr"/>
            <a:r>
              <a:rPr lang="cs-CZ" sz="6000" b="1" dirty="0" smtClean="0">
                <a:latin typeface="Baskerville Old Face" pitchFamily="18" charset="0"/>
              </a:rPr>
              <a:t>a pohádky </a:t>
            </a:r>
          </a:p>
          <a:p>
            <a:pPr algn="ctr"/>
            <a:r>
              <a:rPr lang="cs-CZ" sz="6000" b="1" dirty="0" smtClean="0">
                <a:latin typeface="Baskerville Old Face" pitchFamily="18" charset="0"/>
              </a:rPr>
              <a:t>je konec !</a:t>
            </a:r>
            <a:endParaRPr lang="cs-CZ" sz="6000" b="1" dirty="0">
              <a:latin typeface="Baskerville Old Face" pitchFamily="18" charset="0"/>
            </a:endParaRPr>
          </a:p>
        </p:txBody>
      </p:sp>
      <p:pic>
        <p:nvPicPr>
          <p:cNvPr id="1026" name="Picture 2" descr="C:\Users\Marcela Pilná\AppData\Local\Microsoft\Windows\Temporary Internet Files\Content.IE5\S7687CZ2\MC9003618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764704"/>
            <a:ext cx="2448272" cy="253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309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sndAc>
          <p:stSnd>
            <p:snd r:embed="rId2" name="chimes.wav"/>
          </p:stSnd>
        </p:sndAc>
      </p:transition>
    </mc:Choice>
    <mc:Fallback xmlns="">
      <p:transition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225</TotalTime>
  <Words>182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Poznáte tuto pohádku ?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Pilná</dc:creator>
  <cp:lastModifiedBy>Pilná Marcela</cp:lastModifiedBy>
  <cp:revision>29</cp:revision>
  <dcterms:created xsi:type="dcterms:W3CDTF">2011-11-18T07:07:40Z</dcterms:created>
  <dcterms:modified xsi:type="dcterms:W3CDTF">2014-05-14T16:17:21Z</dcterms:modified>
</cp:coreProperties>
</file>