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204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124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736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625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560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787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454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221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870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571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466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6EFD17-58B5-445C-9CAE-198F483BCA8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281C1-D48C-40C4-B983-E4F211BC8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2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564904"/>
            <a:ext cx="7560840" cy="3888432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Název školy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cs-CZ" sz="2400" dirty="0" smtClean="0">
                <a:solidFill>
                  <a:schemeClr val="tx1"/>
                </a:solidFill>
              </a:rPr>
              <a:t>ZŠ Pardubice-</a:t>
            </a:r>
            <a:r>
              <a:rPr lang="cs-CZ" sz="2400" dirty="0" err="1" smtClean="0">
                <a:solidFill>
                  <a:schemeClr val="tx1"/>
                </a:solidFill>
              </a:rPr>
              <a:t>spořilov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Autor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cs-CZ" sz="2400" dirty="0" smtClean="0">
                <a:solidFill>
                  <a:schemeClr val="tx1"/>
                </a:solidFill>
              </a:rPr>
              <a:t>Pilná Marcela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Název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cs-CZ" sz="2400" dirty="0" smtClean="0">
                <a:solidFill>
                  <a:schemeClr val="tx1"/>
                </a:solidFill>
              </a:rPr>
              <a:t>VY_32_INOVACE_24.ČTENÁŘSKÁ_GRAMOTNOST_07_JEDNO_A_DVOJSLABIČNÁ_SLOVA_OBRÁZKOVÝ_DIKTÁT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Téma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cs-CZ" sz="2400" dirty="0" smtClean="0">
                <a:solidFill>
                  <a:schemeClr val="tx1"/>
                </a:solidFill>
              </a:rPr>
              <a:t>Čtenářská gramotnost na 1.stupni ZŠ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Číslo projektu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cs-CZ" sz="2400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Anotace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cs-CZ" sz="2400" dirty="0" smtClean="0">
                <a:solidFill>
                  <a:schemeClr val="tx1"/>
                </a:solidFill>
              </a:rPr>
              <a:t>Žáci si procvičují čtení slov a chápání jejich významu.</a:t>
            </a:r>
            <a:r>
              <a:rPr lang="cs-CZ" sz="2400" b="1" u="sng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Poslední  list je návod, co a kde mají nakreslit.</a:t>
            </a:r>
            <a:endParaRPr lang="cs-CZ" sz="2400" dirty="0" smtClean="0">
              <a:solidFill>
                <a:srgbClr val="000000"/>
              </a:solidFill>
            </a:endParaRPr>
          </a:p>
          <a:p>
            <a:pPr algn="l"/>
            <a:r>
              <a:rPr lang="cs-CZ" sz="2400" b="1" u="sng" dirty="0" smtClean="0">
                <a:solidFill>
                  <a:srgbClr val="000000"/>
                </a:solidFill>
              </a:rPr>
              <a:t>Citace </a:t>
            </a:r>
            <a:r>
              <a:rPr lang="cs-CZ" sz="2400" b="1" u="sng" dirty="0">
                <a:solidFill>
                  <a:srgbClr val="000000"/>
                </a:solidFill>
              </a:rPr>
              <a:t>: </a:t>
            </a:r>
            <a:r>
              <a:rPr lang="cs-CZ" sz="2400" dirty="0">
                <a:solidFill>
                  <a:srgbClr val="000000"/>
                </a:solidFill>
              </a:rPr>
              <a:t>Materiál z vlastní invence a s použitím obrázků z galerie MS Office 2010.</a:t>
            </a:r>
          </a:p>
          <a:p>
            <a:pPr algn="l"/>
            <a:endParaRPr lang="cs-CZ" sz="2400" u="sng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299" y="620688"/>
            <a:ext cx="6143402" cy="150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942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9541" y="476672"/>
            <a:ext cx="1494320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 pes </a:t>
            </a:r>
            <a:endParaRPr lang="cs-CZ" sz="5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17052" y="384339"/>
            <a:ext cx="522900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/>
              <a:t>E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84339"/>
            <a:ext cx="1088760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ma</a:t>
            </a:r>
            <a:endParaRPr lang="cs-CZ" sz="5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01065" y="384339"/>
            <a:ext cx="708848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je</a:t>
            </a:r>
            <a:endParaRPr lang="cs-CZ" sz="5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09985" y="384339"/>
            <a:ext cx="934423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tel</a:t>
            </a:r>
            <a:endParaRPr lang="cs-CZ" sz="5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80605" y="2492896"/>
            <a:ext cx="764505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te</a:t>
            </a:r>
            <a:endParaRPr lang="cs-CZ" sz="5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41972" y="2492896"/>
            <a:ext cx="702436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le</a:t>
            </a:r>
            <a:endParaRPr lang="cs-CZ" sz="5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32240" y="4941168"/>
            <a:ext cx="808235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se</a:t>
            </a:r>
            <a:endParaRPr lang="cs-CZ" sz="5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41972" y="4941168"/>
            <a:ext cx="702436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le</a:t>
            </a:r>
            <a:endParaRPr lang="cs-CZ" sz="5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14562" y="4941168"/>
            <a:ext cx="790281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to</a:t>
            </a:r>
            <a:endParaRPr lang="cs-CZ" sz="5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98442" y="4941168"/>
            <a:ext cx="726481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pí</a:t>
            </a:r>
            <a:endParaRPr lang="cs-CZ" sz="5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5536" y="4941168"/>
            <a:ext cx="928459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po</a:t>
            </a:r>
            <a:endParaRPr lang="cs-CZ" sz="5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31640" y="4941168"/>
            <a:ext cx="702436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le</a:t>
            </a:r>
            <a:endParaRPr lang="cs-CZ" sz="5400" b="1" dirty="0" smtClean="0"/>
          </a:p>
        </p:txBody>
      </p:sp>
      <p:sp>
        <p:nvSpPr>
          <p:cNvPr id="32" name="TextovéPole 31"/>
          <p:cNvSpPr txBox="1"/>
          <p:nvPr/>
        </p:nvSpPr>
        <p:spPr>
          <a:xfrm>
            <a:off x="394691" y="2492896"/>
            <a:ext cx="1119217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mo</a:t>
            </a:r>
            <a:endParaRPr lang="cs-CZ" sz="5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513908" y="2492896"/>
            <a:ext cx="759823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tá</a:t>
            </a:r>
            <a:endParaRPr lang="cs-CZ" sz="5400" b="1" dirty="0" smtClean="0"/>
          </a:p>
        </p:txBody>
      </p:sp>
      <p:pic>
        <p:nvPicPr>
          <p:cNvPr id="1026" name="Picture 2" descr="C:\Users\Marcela Pilná\AppData\Local\Microsoft\Windows\Temporary Internet Files\Content.IE5\DE4CGPLA\MP900422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839" y="1772816"/>
            <a:ext cx="1924818" cy="288581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28575">
            <a:solidFill>
              <a:schemeClr val="tx1"/>
            </a:solidFill>
          </a:ln>
          <a:extLst/>
        </p:spPr>
      </p:pic>
      <p:cxnSp>
        <p:nvCxnSpPr>
          <p:cNvPr id="20" name="Přímá spojnice se šipkou 19"/>
          <p:cNvCxnSpPr/>
          <p:nvPr/>
        </p:nvCxnSpPr>
        <p:spPr>
          <a:xfrm flipH="1" flipV="1">
            <a:off x="1513908" y="1307670"/>
            <a:ext cx="2364594" cy="1329242"/>
          </a:xfrm>
          <a:prstGeom prst="straightConnector1">
            <a:avLst/>
          </a:prstGeom>
          <a:ln w="76200">
            <a:solidFill>
              <a:srgbClr val="FF0000"/>
            </a:solidFill>
            <a:tailEnd type="stealth" w="lg" len="lg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087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3093" y="2708920"/>
            <a:ext cx="1292341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 les </a:t>
            </a:r>
            <a:endParaRPr lang="cs-CZ" sz="5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24453" y="5379149"/>
            <a:ext cx="652743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77196" y="5379149"/>
            <a:ext cx="759823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156751" y="408460"/>
            <a:ext cx="832279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so</a:t>
            </a:r>
            <a:endParaRPr lang="cs-CZ" sz="5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89030" y="408460"/>
            <a:ext cx="524503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lí</a:t>
            </a:r>
            <a:endParaRPr lang="cs-CZ" sz="5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09717" y="2708920"/>
            <a:ext cx="726481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pi</a:t>
            </a:r>
            <a:endParaRPr lang="cs-CZ" sz="5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40994" y="2708920"/>
            <a:ext cx="696024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la</a:t>
            </a:r>
            <a:endParaRPr lang="cs-CZ" sz="5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99970" y="408460"/>
            <a:ext cx="1095172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me</a:t>
            </a:r>
            <a:endParaRPr lang="cs-CZ" sz="5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95142" y="408460"/>
            <a:ext cx="702436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le</a:t>
            </a:r>
            <a:endParaRPr lang="cs-CZ" sz="5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47157" y="5379149"/>
            <a:ext cx="1119217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mo</a:t>
            </a:r>
            <a:endParaRPr lang="cs-CZ" sz="5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66374" y="5379149"/>
            <a:ext cx="923651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týl</a:t>
            </a:r>
            <a:endParaRPr lang="cs-CZ" sz="5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3094" y="5379149"/>
            <a:ext cx="778546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sy</a:t>
            </a:r>
            <a:endParaRPr lang="cs-CZ" sz="5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31640" y="5379149"/>
            <a:ext cx="904415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pe</a:t>
            </a:r>
            <a:endParaRPr lang="cs-CZ" sz="5400" b="1" dirty="0" smtClean="0"/>
          </a:p>
        </p:txBody>
      </p:sp>
      <p:sp>
        <p:nvSpPr>
          <p:cNvPr id="32" name="TextovéPole 31"/>
          <p:cNvSpPr txBox="1"/>
          <p:nvPr/>
        </p:nvSpPr>
        <p:spPr>
          <a:xfrm>
            <a:off x="553094" y="408460"/>
            <a:ext cx="1063433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my</a:t>
            </a:r>
            <a:endParaRPr lang="cs-CZ" sz="5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616527" y="408460"/>
            <a:ext cx="708848" cy="9233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je</a:t>
            </a:r>
          </a:p>
        </p:txBody>
      </p:sp>
      <p:pic>
        <p:nvPicPr>
          <p:cNvPr id="1026" name="Picture 2" descr="C:\Users\Marcela Pilná\AppData\Local\Microsoft\Windows\Temporary Internet Files\Content.IE5\DE4CGPLA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533" y="1916832"/>
            <a:ext cx="3675678" cy="283844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</p:pic>
      <p:cxnSp>
        <p:nvCxnSpPr>
          <p:cNvPr id="20" name="Přímá spojnice se šipkou 19"/>
          <p:cNvCxnSpPr/>
          <p:nvPr/>
        </p:nvCxnSpPr>
        <p:spPr>
          <a:xfrm>
            <a:off x="4366372" y="4449816"/>
            <a:ext cx="0" cy="929333"/>
          </a:xfrm>
          <a:prstGeom prst="straightConnector1">
            <a:avLst/>
          </a:prstGeom>
          <a:ln w="76200">
            <a:solidFill>
              <a:srgbClr val="FF0000"/>
            </a:solidFill>
            <a:tailEnd type="stealth" w="lg" len="lg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0698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288062" y="2842387"/>
            <a:ext cx="1316386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 sůl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911884" y="5379149"/>
            <a:ext cx="652743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64627" y="5379149"/>
            <a:ext cx="696024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la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156751" y="408460"/>
            <a:ext cx="726481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pi</a:t>
            </a:r>
            <a:endParaRPr lang="cs-CZ" sz="5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83232" y="408460"/>
            <a:ext cx="708848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je</a:t>
            </a:r>
            <a:endParaRPr lang="cs-CZ" sz="5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9987" y="2793702"/>
            <a:ext cx="881460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py</a:t>
            </a:r>
            <a:endParaRPr lang="cs-CZ" sz="5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61447" y="2793702"/>
            <a:ext cx="934423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tel</a:t>
            </a:r>
            <a:endParaRPr lang="cs-CZ" sz="5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47225" y="408460"/>
            <a:ext cx="524503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lí</a:t>
            </a:r>
            <a:endParaRPr lang="cs-CZ" sz="5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64627" y="408460"/>
            <a:ext cx="898003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pa</a:t>
            </a:r>
            <a:endParaRPr lang="cs-CZ" sz="5400" b="1" dirty="0" smtClean="0"/>
          </a:p>
        </p:txBody>
      </p:sp>
      <p:sp>
        <p:nvSpPr>
          <p:cNvPr id="28" name="TextovéPole 27"/>
          <p:cNvSpPr txBox="1"/>
          <p:nvPr/>
        </p:nvSpPr>
        <p:spPr>
          <a:xfrm>
            <a:off x="6837159" y="5379149"/>
            <a:ext cx="1119217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mo</a:t>
            </a:r>
            <a:endParaRPr lang="cs-CZ" sz="5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967608" y="5379149"/>
            <a:ext cx="708848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je</a:t>
            </a:r>
            <a:endParaRPr lang="cs-CZ" sz="5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6460" y="5361866"/>
            <a:ext cx="726481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pí</a:t>
            </a:r>
            <a:endParaRPr lang="cs-CZ" sz="5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69741" y="5361866"/>
            <a:ext cx="898003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pá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72728" y="408460"/>
            <a:ext cx="797013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tu</a:t>
            </a:r>
            <a:endParaRPr lang="cs-CZ" sz="5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369741" y="408460"/>
            <a:ext cx="898003" cy="92333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008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pá</a:t>
            </a:r>
          </a:p>
        </p:txBody>
      </p:sp>
      <p:pic>
        <p:nvPicPr>
          <p:cNvPr id="3074" name="Picture 2" descr="C:\Users\Marcela Pilná\AppData\Local\Microsoft\Windows\Temporary Internet Files\Content.IE5\DE4CGPLA\MP9004022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41186"/>
            <a:ext cx="3038420" cy="2428362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12700">
            <a:solidFill>
              <a:schemeClr val="tx1"/>
            </a:solidFill>
          </a:ln>
          <a:extLst/>
        </p:spPr>
      </p:pic>
      <p:cxnSp>
        <p:nvCxnSpPr>
          <p:cNvPr id="26" name="Přímá spojnice se šipkou 25"/>
          <p:cNvCxnSpPr/>
          <p:nvPr/>
        </p:nvCxnSpPr>
        <p:spPr>
          <a:xfrm flipV="1">
            <a:off x="4867074" y="1223394"/>
            <a:ext cx="0" cy="1053478"/>
          </a:xfrm>
          <a:prstGeom prst="straightConnector1">
            <a:avLst/>
          </a:prstGeom>
          <a:ln w="76200">
            <a:solidFill>
              <a:srgbClr val="FF0000"/>
            </a:solidFill>
            <a:tailEnd type="stealth" w="lg" len="lg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6780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56301" y="908720"/>
            <a:ext cx="38884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motýl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636912"/>
            <a:ext cx="38884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lípa</a:t>
            </a:r>
            <a:endParaRPr lang="cs-CZ" sz="6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4725144"/>
            <a:ext cx="38884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pes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615138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113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Pilná</dc:creator>
  <cp:lastModifiedBy>Pilná Marcela</cp:lastModifiedBy>
  <cp:revision>17</cp:revision>
  <dcterms:created xsi:type="dcterms:W3CDTF">2011-11-18T07:48:00Z</dcterms:created>
  <dcterms:modified xsi:type="dcterms:W3CDTF">2014-05-14T19:28:04Z</dcterms:modified>
</cp:coreProperties>
</file>